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72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34" r:id="rId3"/>
    <p:sldId id="435" r:id="rId4"/>
    <p:sldId id="257" r:id="rId5"/>
    <p:sldId id="436" r:id="rId6"/>
    <p:sldId id="260" r:id="rId7"/>
    <p:sldId id="438" r:id="rId8"/>
    <p:sldId id="439" r:id="rId9"/>
    <p:sldId id="453" r:id="rId10"/>
    <p:sldId id="440" r:id="rId11"/>
    <p:sldId id="451" r:id="rId12"/>
    <p:sldId id="445" r:id="rId13"/>
    <p:sldId id="446" r:id="rId14"/>
    <p:sldId id="448" r:id="rId15"/>
    <p:sldId id="449" r:id="rId16"/>
    <p:sldId id="450" r:id="rId17"/>
    <p:sldId id="452" r:id="rId18"/>
    <p:sldId id="348" r:id="rId19"/>
    <p:sldId id="502" r:id="rId20"/>
    <p:sldId id="503" r:id="rId21"/>
    <p:sldId id="277" r:id="rId22"/>
    <p:sldId id="506" r:id="rId23"/>
    <p:sldId id="508" r:id="rId24"/>
    <p:sldId id="511" r:id="rId25"/>
    <p:sldId id="350" r:id="rId26"/>
    <p:sldId id="475" r:id="rId27"/>
    <p:sldId id="476" r:id="rId28"/>
    <p:sldId id="351" r:id="rId29"/>
    <p:sldId id="352" r:id="rId30"/>
    <p:sldId id="353" r:id="rId31"/>
    <p:sldId id="485" r:id="rId32"/>
    <p:sldId id="273" r:id="rId33"/>
    <p:sldId id="354" r:id="rId34"/>
    <p:sldId id="513" r:id="rId35"/>
    <p:sldId id="274" r:id="rId36"/>
    <p:sldId id="275" r:id="rId37"/>
    <p:sldId id="477" r:id="rId38"/>
    <p:sldId id="478" r:id="rId39"/>
    <p:sldId id="487" r:id="rId40"/>
    <p:sldId id="486" r:id="rId41"/>
    <p:sldId id="481" r:id="rId42"/>
    <p:sldId id="482" r:id="rId43"/>
    <p:sldId id="483" r:id="rId44"/>
    <p:sldId id="484" r:id="rId45"/>
    <p:sldId id="288" r:id="rId46"/>
    <p:sldId id="356" r:id="rId47"/>
    <p:sldId id="357" r:id="rId48"/>
    <p:sldId id="455" r:id="rId49"/>
    <p:sldId id="442" r:id="rId50"/>
    <p:sldId id="520" r:id="rId51"/>
    <p:sldId id="314" r:id="rId52"/>
    <p:sldId id="276" r:id="rId53"/>
    <p:sldId id="278" r:id="rId54"/>
    <p:sldId id="521" r:id="rId55"/>
    <p:sldId id="279" r:id="rId56"/>
    <p:sldId id="280" r:id="rId57"/>
    <p:sldId id="281" r:id="rId58"/>
    <p:sldId id="282" r:id="rId59"/>
    <p:sldId id="283" r:id="rId60"/>
    <p:sldId id="284" r:id="rId61"/>
    <p:sldId id="285" r:id="rId62"/>
    <p:sldId id="286" r:id="rId63"/>
    <p:sldId id="287" r:id="rId64"/>
    <p:sldId id="489" r:id="rId65"/>
    <p:sldId id="490" r:id="rId66"/>
    <p:sldId id="522" r:id="rId67"/>
    <p:sldId id="491" r:id="rId68"/>
    <p:sldId id="492" r:id="rId69"/>
    <p:sldId id="493" r:id="rId70"/>
    <p:sldId id="495" r:id="rId71"/>
    <p:sldId id="290" r:id="rId72"/>
    <p:sldId id="504" r:id="rId73"/>
    <p:sldId id="347" r:id="rId74"/>
    <p:sldId id="289" r:id="rId75"/>
    <p:sldId id="293" r:id="rId76"/>
    <p:sldId id="317" r:id="rId77"/>
    <p:sldId id="316" r:id="rId78"/>
    <p:sldId id="315" r:id="rId79"/>
    <p:sldId id="294" r:id="rId80"/>
    <p:sldId id="295" r:id="rId81"/>
    <p:sldId id="296" r:id="rId82"/>
    <p:sldId id="292" r:id="rId83"/>
    <p:sldId id="298" r:id="rId84"/>
    <p:sldId id="299" r:id="rId85"/>
    <p:sldId id="300" r:id="rId86"/>
    <p:sldId id="258" r:id="rId87"/>
    <p:sldId id="259" r:id="rId88"/>
    <p:sldId id="261" r:id="rId89"/>
    <p:sldId id="556" r:id="rId90"/>
    <p:sldId id="266" r:id="rId91"/>
    <p:sldId id="262" r:id="rId92"/>
    <p:sldId id="268" r:id="rId93"/>
    <p:sldId id="269" r:id="rId94"/>
    <p:sldId id="270" r:id="rId95"/>
    <p:sldId id="271" r:id="rId96"/>
    <p:sldId id="272" r:id="rId97"/>
    <p:sldId id="301" r:id="rId98"/>
    <p:sldId id="302" r:id="rId99"/>
    <p:sldId id="303" r:id="rId100"/>
    <p:sldId id="304" r:id="rId101"/>
    <p:sldId id="305" r:id="rId102"/>
    <p:sldId id="306" r:id="rId103"/>
    <p:sldId id="307" r:id="rId104"/>
    <p:sldId id="308" r:id="rId105"/>
    <p:sldId id="309" r:id="rId106"/>
    <p:sldId id="310" r:id="rId107"/>
    <p:sldId id="311" r:id="rId108"/>
    <p:sldId id="312" r:id="rId109"/>
    <p:sldId id="319" r:id="rId110"/>
    <p:sldId id="320" r:id="rId111"/>
    <p:sldId id="321" r:id="rId112"/>
    <p:sldId id="322" r:id="rId113"/>
    <p:sldId id="323" r:id="rId114"/>
    <p:sldId id="326" r:id="rId115"/>
    <p:sldId id="474" r:id="rId116"/>
    <p:sldId id="358" r:id="rId117"/>
    <p:sldId id="359" r:id="rId118"/>
    <p:sldId id="360" r:id="rId119"/>
    <p:sldId id="361" r:id="rId120"/>
    <p:sldId id="362" r:id="rId121"/>
    <p:sldId id="363" r:id="rId122"/>
    <p:sldId id="364" r:id="rId123"/>
    <p:sldId id="365" r:id="rId124"/>
    <p:sldId id="366" r:id="rId125"/>
    <p:sldId id="367" r:id="rId126"/>
    <p:sldId id="368" r:id="rId127"/>
    <p:sldId id="373" r:id="rId128"/>
    <p:sldId id="369" r:id="rId129"/>
    <p:sldId id="372" r:id="rId130"/>
    <p:sldId id="374" r:id="rId131"/>
    <p:sldId id="377" r:id="rId132"/>
    <p:sldId id="378" r:id="rId133"/>
    <p:sldId id="375" r:id="rId134"/>
    <p:sldId id="376" r:id="rId135"/>
    <p:sldId id="379" r:id="rId136"/>
    <p:sldId id="380" r:id="rId137"/>
    <p:sldId id="381" r:id="rId138"/>
    <p:sldId id="382" r:id="rId139"/>
    <p:sldId id="384" r:id="rId140"/>
    <p:sldId id="385" r:id="rId141"/>
    <p:sldId id="386" r:id="rId142"/>
    <p:sldId id="387" r:id="rId143"/>
    <p:sldId id="388" r:id="rId144"/>
    <p:sldId id="389" r:id="rId145"/>
    <p:sldId id="390" r:id="rId146"/>
    <p:sldId id="391" r:id="rId147"/>
    <p:sldId id="392" r:id="rId148"/>
    <p:sldId id="559" r:id="rId149"/>
    <p:sldId id="561" r:id="rId150"/>
    <p:sldId id="562" r:id="rId151"/>
    <p:sldId id="563" r:id="rId152"/>
    <p:sldId id="571" r:id="rId153"/>
    <p:sldId id="564" r:id="rId154"/>
    <p:sldId id="565" r:id="rId155"/>
    <p:sldId id="566" r:id="rId156"/>
    <p:sldId id="567" r:id="rId157"/>
    <p:sldId id="568" r:id="rId158"/>
    <p:sldId id="569" r:id="rId159"/>
    <p:sldId id="570" r:id="rId160"/>
    <p:sldId id="393" r:id="rId161"/>
    <p:sldId id="394" r:id="rId162"/>
    <p:sldId id="395" r:id="rId163"/>
    <p:sldId id="396" r:id="rId164"/>
    <p:sldId id="397" r:id="rId165"/>
    <p:sldId id="398" r:id="rId166"/>
    <p:sldId id="399" r:id="rId167"/>
    <p:sldId id="400" r:id="rId168"/>
    <p:sldId id="528" r:id="rId169"/>
    <p:sldId id="529" r:id="rId170"/>
    <p:sldId id="530" r:id="rId171"/>
    <p:sldId id="531" r:id="rId172"/>
    <p:sldId id="532" r:id="rId17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43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viewProps" Target="viewProps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77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650F-0A73-40D2-BE64-CABF968FEF09}" type="datetimeFigureOut">
              <a:rPr lang="hu-HU" smtClean="0"/>
              <a:pPr/>
              <a:t>2026. 02. 09.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B0924-D930-4F02-977B-C364C062303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7924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650F-0A73-40D2-BE64-CABF968FEF09}" type="datetimeFigureOut">
              <a:rPr lang="hu-HU" smtClean="0"/>
              <a:pPr/>
              <a:t>2026. 02. 09.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B0924-D930-4F02-977B-C364C062303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92397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650F-0A73-40D2-BE64-CABF968FEF09}" type="datetimeFigureOut">
              <a:rPr lang="hu-HU" smtClean="0"/>
              <a:pPr/>
              <a:t>2026. 02. 09.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B0924-D930-4F02-977B-C364C062303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74196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650F-0A73-40D2-BE64-CABF968FEF09}" type="datetimeFigureOut">
              <a:rPr lang="hu-HU" smtClean="0"/>
              <a:pPr/>
              <a:t>2026. 02. 09.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B0924-D930-4F02-977B-C364C062303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73717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650F-0A73-40D2-BE64-CABF968FEF09}" type="datetimeFigureOut">
              <a:rPr lang="hu-HU" smtClean="0"/>
              <a:pPr/>
              <a:t>2026. 02. 09.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B0924-D930-4F02-977B-C364C062303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01218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650F-0A73-40D2-BE64-CABF968FEF09}" type="datetimeFigureOut">
              <a:rPr lang="hu-HU" smtClean="0"/>
              <a:pPr/>
              <a:t>2026. 02. 09.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B0924-D930-4F02-977B-C364C062303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02095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650F-0A73-40D2-BE64-CABF968FEF09}" type="datetimeFigureOut">
              <a:rPr lang="hu-HU" smtClean="0"/>
              <a:pPr/>
              <a:t>2026. 02. 09.</a:t>
            </a:fld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B0924-D930-4F02-977B-C364C062303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31837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650F-0A73-40D2-BE64-CABF968FEF09}" type="datetimeFigureOut">
              <a:rPr lang="hu-HU" smtClean="0"/>
              <a:pPr/>
              <a:t>2026. 02. 09.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B0924-D930-4F02-977B-C364C062303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96690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650F-0A73-40D2-BE64-CABF968FEF09}" type="datetimeFigureOut">
              <a:rPr lang="hu-HU" smtClean="0"/>
              <a:pPr/>
              <a:t>2026. 02. 09.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B0924-D930-4F02-977B-C364C062303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7040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650F-0A73-40D2-BE64-CABF968FEF09}" type="datetimeFigureOut">
              <a:rPr lang="hu-HU" smtClean="0"/>
              <a:pPr/>
              <a:t>2026. 02. 09.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B0924-D930-4F02-977B-C364C062303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18394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650F-0A73-40D2-BE64-CABF968FEF09}" type="datetimeFigureOut">
              <a:rPr lang="hu-HU" smtClean="0"/>
              <a:pPr/>
              <a:t>2026. 02. 09.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B0924-D930-4F02-977B-C364C062303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5216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650F-0A73-40D2-BE64-CABF968FEF09}" type="datetimeFigureOut">
              <a:rPr lang="hu-HU" smtClean="0"/>
              <a:pPr/>
              <a:t>2026. 02. 09.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B0924-D930-4F02-977B-C364C062303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3994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650F-0A73-40D2-BE64-CABF968FEF09}" type="datetimeFigureOut">
              <a:rPr lang="hu-HU" smtClean="0"/>
              <a:pPr/>
              <a:t>2026. 02. 09.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B0924-D930-4F02-977B-C364C062303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05988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650F-0A73-40D2-BE64-CABF968FEF09}" type="datetimeFigureOut">
              <a:rPr lang="hu-HU" smtClean="0"/>
              <a:pPr/>
              <a:t>2026. 02. 09.</a:t>
            </a:fld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B0924-D930-4F02-977B-C364C062303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06171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650F-0A73-40D2-BE64-CABF968FEF09}" type="datetimeFigureOut">
              <a:rPr lang="hu-HU" smtClean="0"/>
              <a:pPr/>
              <a:t>2026. 02. 09.</a:t>
            </a:fld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B0924-D930-4F02-977B-C364C062303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60555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650F-0A73-40D2-BE64-CABF968FEF09}" type="datetimeFigureOut">
              <a:rPr lang="hu-HU" smtClean="0"/>
              <a:pPr/>
              <a:t>2026. 02. 09.</a:t>
            </a:fld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B0924-D930-4F02-977B-C364C062303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91658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650F-0A73-40D2-BE64-CABF968FEF09}" type="datetimeFigureOut">
              <a:rPr lang="hu-HU" smtClean="0"/>
              <a:pPr/>
              <a:t>2026. 02. 09.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B0924-D930-4F02-977B-C364C062303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1292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684650F-0A73-40D2-BE64-CABF968FEF09}" type="datetimeFigureOut">
              <a:rPr lang="hu-HU" smtClean="0"/>
              <a:pPr/>
              <a:t>2026. 02. 09.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B0924-D930-4F02-977B-C364C062303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244805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799"/>
            <a:ext cx="8825658" cy="3329581"/>
          </a:xfrm>
        </p:spPr>
        <p:txBody>
          <a:bodyPr/>
          <a:lstStyle/>
          <a:p>
            <a:r>
              <a:rPr lang="hu-HU" b="1" dirty="0" smtClean="0"/>
              <a:t>NEURAL NETWORKS</a:t>
            </a:r>
            <a:endParaRPr lang="hu-H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77459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9701" y="450760"/>
            <a:ext cx="73196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Neurons only fire when input is </a:t>
            </a:r>
            <a:r>
              <a:rPr lang="hu-HU" dirty="0" smtClean="0"/>
              <a:t>larger </a:t>
            </a:r>
            <a:r>
              <a:rPr lang="en-US" dirty="0" smtClean="0"/>
              <a:t>than </a:t>
            </a:r>
            <a:r>
              <a:rPr lang="hu-HU" dirty="0" smtClean="0"/>
              <a:t>a given </a:t>
            </a:r>
            <a:r>
              <a:rPr lang="en-US" dirty="0" smtClean="0"/>
              <a:t>threshold</a:t>
            </a:r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  </a:t>
            </a:r>
            <a:r>
              <a:rPr lang="en-US" dirty="0" smtClean="0"/>
              <a:t>I</a:t>
            </a:r>
            <a:r>
              <a:rPr lang="hu-HU" dirty="0" smtClean="0"/>
              <a:t>mportant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firing doesn't get bigger as the stimulus increases</a:t>
            </a:r>
            <a:r>
              <a:rPr lang="en-US" dirty="0" smtClean="0"/>
              <a:t>,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	</a:t>
            </a:r>
            <a:r>
              <a:rPr lang="en-US" dirty="0" smtClean="0"/>
              <a:t> </a:t>
            </a:r>
            <a:r>
              <a:rPr lang="en-US" dirty="0"/>
              <a:t>its an all or nothing </a:t>
            </a:r>
            <a:r>
              <a:rPr lang="en-US" dirty="0" smtClean="0"/>
              <a:t>arrangement</a:t>
            </a:r>
            <a:endParaRPr lang="hu-HU" dirty="0"/>
          </a:p>
        </p:txBody>
      </p:sp>
      <p:sp>
        <p:nvSpPr>
          <p:cNvPr id="5" name="Rectangle 4"/>
          <p:cNvSpPr/>
          <p:nvPr/>
        </p:nvSpPr>
        <p:spPr>
          <a:xfrm>
            <a:off x="3915177" y="2550017"/>
            <a:ext cx="3000778" cy="2021983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dirty="0" smtClean="0">
                <a:solidFill>
                  <a:srgbClr val="FF0000"/>
                </a:solidFill>
              </a:rPr>
              <a:t>?</a:t>
            </a:r>
            <a:endParaRPr lang="hu-HU" sz="44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72743" y="3528812"/>
            <a:ext cx="1197735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132748" y="3528812"/>
            <a:ext cx="1197735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98437" y="3344146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INPUT</a:t>
            </a:r>
            <a:endParaRPr lang="hu-H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555472" y="334414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OUTPUT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xmlns="" val="256871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9126828" y="285696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099256" y="1191297"/>
            <a:ext cx="3153178" cy="97879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99256" y="2170091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099256" y="2170091"/>
            <a:ext cx="3153178" cy="346012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099256" y="1191297"/>
            <a:ext cx="3153178" cy="316605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099256" y="3314164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099256" y="4357353"/>
            <a:ext cx="3153178" cy="12728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" idx="2"/>
          </p:cNvCxnSpPr>
          <p:nvPr/>
        </p:nvCxnSpPr>
        <p:spPr>
          <a:xfrm>
            <a:off x="6166834" y="1191297"/>
            <a:ext cx="2959994" cy="21228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2"/>
          </p:cNvCxnSpPr>
          <p:nvPr/>
        </p:nvCxnSpPr>
        <p:spPr>
          <a:xfrm>
            <a:off x="6166834" y="3314164"/>
            <a:ext cx="295999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2"/>
          </p:cNvCxnSpPr>
          <p:nvPr/>
        </p:nvCxnSpPr>
        <p:spPr>
          <a:xfrm flipV="1">
            <a:off x="6166834" y="3314164"/>
            <a:ext cx="2959994" cy="23160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099256" y="326267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1</a:t>
            </a:r>
            <a:endParaRPr lang="hu-HU" sz="2000" dirty="0"/>
          </a:p>
        </p:txBody>
      </p:sp>
      <p:sp>
        <p:nvSpPr>
          <p:cNvPr id="19" name="Oval 18"/>
          <p:cNvSpPr/>
          <p:nvPr/>
        </p:nvSpPr>
        <p:spPr>
          <a:xfrm>
            <a:off x="1184856" y="1712891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X=1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184856" y="390015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Y=0</a:t>
            </a:r>
            <a:endParaRPr lang="hu-HU" sz="2000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>
            <a:stCxn id="18" idx="5"/>
          </p:cNvCxnSpPr>
          <p:nvPr/>
        </p:nvCxnSpPr>
        <p:spPr>
          <a:xfrm>
            <a:off x="2879745" y="1106756"/>
            <a:ext cx="2372689" cy="84541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5"/>
          </p:cNvCxnSpPr>
          <p:nvPr/>
        </p:nvCxnSpPr>
        <p:spPr>
          <a:xfrm>
            <a:off x="2879745" y="1106756"/>
            <a:ext cx="2372689" cy="220740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5"/>
          </p:cNvCxnSpPr>
          <p:nvPr/>
        </p:nvCxnSpPr>
        <p:spPr>
          <a:xfrm>
            <a:off x="2879745" y="1106756"/>
            <a:ext cx="2372689" cy="452345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775117" y="326267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1</a:t>
            </a:r>
            <a:endParaRPr lang="hu-HU" sz="2000" dirty="0"/>
          </a:p>
        </p:txBody>
      </p:sp>
      <p:cxnSp>
        <p:nvCxnSpPr>
          <p:cNvPr id="25" name="Straight Arrow Connector 24"/>
          <p:cNvCxnSpPr>
            <a:stCxn id="24" idx="5"/>
            <a:endCxn id="7" idx="2"/>
          </p:cNvCxnSpPr>
          <p:nvPr/>
        </p:nvCxnSpPr>
        <p:spPr>
          <a:xfrm>
            <a:off x="7555606" y="1106756"/>
            <a:ext cx="1571222" cy="220740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96731" y="7458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7" name="TextBox 26"/>
          <p:cNvSpPr txBox="1"/>
          <p:nvPr/>
        </p:nvSpPr>
        <p:spPr>
          <a:xfrm>
            <a:off x="3293724" y="12352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62939" y="186515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1.5</a:t>
            </a:r>
            <a:endParaRPr lang="hu-HU" dirty="0"/>
          </a:p>
        </p:txBody>
      </p:sp>
      <p:sp>
        <p:nvSpPr>
          <p:cNvPr id="29" name="TextBox 28"/>
          <p:cNvSpPr txBox="1"/>
          <p:nvPr/>
        </p:nvSpPr>
        <p:spPr>
          <a:xfrm>
            <a:off x="2168789" y="16955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0" name="TextBox 29"/>
          <p:cNvSpPr txBox="1"/>
          <p:nvPr/>
        </p:nvSpPr>
        <p:spPr>
          <a:xfrm>
            <a:off x="2475491" y="20024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62585" y="248763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-2.5</a:t>
            </a:r>
            <a:endParaRPr lang="hu-HU" dirty="0"/>
          </a:p>
        </p:txBody>
      </p:sp>
      <p:sp>
        <p:nvSpPr>
          <p:cNvPr id="32" name="TextBox 31"/>
          <p:cNvSpPr txBox="1"/>
          <p:nvPr/>
        </p:nvSpPr>
        <p:spPr>
          <a:xfrm>
            <a:off x="2058515" y="358126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0.5</a:t>
            </a:r>
            <a:endParaRPr lang="hu-HU" dirty="0"/>
          </a:p>
        </p:txBody>
      </p:sp>
      <p:sp>
        <p:nvSpPr>
          <p:cNvPr id="33" name="TextBox 32"/>
          <p:cNvSpPr txBox="1"/>
          <p:nvPr/>
        </p:nvSpPr>
        <p:spPr>
          <a:xfrm>
            <a:off x="2574222" y="40812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4" name="TextBox 33"/>
          <p:cNvSpPr txBox="1"/>
          <p:nvPr/>
        </p:nvSpPr>
        <p:spPr>
          <a:xfrm>
            <a:off x="2252380" y="44536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5" name="TextBox 34"/>
          <p:cNvSpPr txBox="1"/>
          <p:nvPr/>
        </p:nvSpPr>
        <p:spPr>
          <a:xfrm>
            <a:off x="6215370" y="9305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6" name="TextBox 35"/>
          <p:cNvSpPr txBox="1"/>
          <p:nvPr/>
        </p:nvSpPr>
        <p:spPr>
          <a:xfrm>
            <a:off x="7689517" y="9676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7" name="TextBox 36"/>
          <p:cNvSpPr txBox="1"/>
          <p:nvPr/>
        </p:nvSpPr>
        <p:spPr>
          <a:xfrm>
            <a:off x="6154675" y="29436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8" name="TextBox 37"/>
          <p:cNvSpPr txBox="1"/>
          <p:nvPr/>
        </p:nvSpPr>
        <p:spPr>
          <a:xfrm>
            <a:off x="6088968" y="504589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1.5</a:t>
            </a:r>
            <a:endParaRPr lang="hu-HU" dirty="0"/>
          </a:p>
        </p:txBody>
      </p:sp>
      <p:sp>
        <p:nvSpPr>
          <p:cNvPr id="39" name="Oval 38"/>
          <p:cNvSpPr/>
          <p:nvPr/>
        </p:nvSpPr>
        <p:spPr>
          <a:xfrm>
            <a:off x="5252434" y="734097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A=1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252434" y="2856964"/>
            <a:ext cx="914400" cy="9144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1" name="Oval 40"/>
          <p:cNvSpPr/>
          <p:nvPr/>
        </p:nvSpPr>
        <p:spPr>
          <a:xfrm>
            <a:off x="5252434" y="517301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4856" y="6168158"/>
            <a:ext cx="3567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tempB = 1 * 2 + 1 * 1 + 0 * 2 = 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5078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9126828" y="285696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099256" y="1191297"/>
            <a:ext cx="3153178" cy="97879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99256" y="2170091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099256" y="2170091"/>
            <a:ext cx="3153178" cy="346012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099256" y="1191297"/>
            <a:ext cx="3153178" cy="316605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099256" y="3314164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099256" y="4357353"/>
            <a:ext cx="3153178" cy="12728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" idx="2"/>
          </p:cNvCxnSpPr>
          <p:nvPr/>
        </p:nvCxnSpPr>
        <p:spPr>
          <a:xfrm>
            <a:off x="6166834" y="1191297"/>
            <a:ext cx="2959994" cy="21228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2"/>
          </p:cNvCxnSpPr>
          <p:nvPr/>
        </p:nvCxnSpPr>
        <p:spPr>
          <a:xfrm>
            <a:off x="6166834" y="3314164"/>
            <a:ext cx="295999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2"/>
          </p:cNvCxnSpPr>
          <p:nvPr/>
        </p:nvCxnSpPr>
        <p:spPr>
          <a:xfrm flipV="1">
            <a:off x="6166834" y="3314164"/>
            <a:ext cx="2959994" cy="23160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099256" y="326267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1</a:t>
            </a:r>
            <a:endParaRPr lang="hu-HU" sz="2000" dirty="0"/>
          </a:p>
        </p:txBody>
      </p:sp>
      <p:sp>
        <p:nvSpPr>
          <p:cNvPr id="19" name="Oval 18"/>
          <p:cNvSpPr/>
          <p:nvPr/>
        </p:nvSpPr>
        <p:spPr>
          <a:xfrm>
            <a:off x="1184856" y="1712891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X=1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184856" y="390015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Y=0</a:t>
            </a:r>
            <a:endParaRPr lang="hu-HU" sz="2000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>
            <a:stCxn id="18" idx="5"/>
          </p:cNvCxnSpPr>
          <p:nvPr/>
        </p:nvCxnSpPr>
        <p:spPr>
          <a:xfrm>
            <a:off x="2879745" y="1106756"/>
            <a:ext cx="2372689" cy="84541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5"/>
          </p:cNvCxnSpPr>
          <p:nvPr/>
        </p:nvCxnSpPr>
        <p:spPr>
          <a:xfrm>
            <a:off x="2879745" y="1106756"/>
            <a:ext cx="2372689" cy="220740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5"/>
          </p:cNvCxnSpPr>
          <p:nvPr/>
        </p:nvCxnSpPr>
        <p:spPr>
          <a:xfrm>
            <a:off x="2879745" y="1106756"/>
            <a:ext cx="2372689" cy="452345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775117" y="326267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1</a:t>
            </a:r>
            <a:endParaRPr lang="hu-HU" sz="2000" dirty="0"/>
          </a:p>
        </p:txBody>
      </p:sp>
      <p:cxnSp>
        <p:nvCxnSpPr>
          <p:cNvPr id="25" name="Straight Arrow Connector 24"/>
          <p:cNvCxnSpPr>
            <a:stCxn id="24" idx="5"/>
            <a:endCxn id="7" idx="2"/>
          </p:cNvCxnSpPr>
          <p:nvPr/>
        </p:nvCxnSpPr>
        <p:spPr>
          <a:xfrm>
            <a:off x="7555606" y="1106756"/>
            <a:ext cx="1571222" cy="220740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96731" y="7458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7" name="TextBox 26"/>
          <p:cNvSpPr txBox="1"/>
          <p:nvPr/>
        </p:nvSpPr>
        <p:spPr>
          <a:xfrm>
            <a:off x="3293724" y="12352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62939" y="186515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1.5</a:t>
            </a:r>
            <a:endParaRPr lang="hu-HU" dirty="0"/>
          </a:p>
        </p:txBody>
      </p:sp>
      <p:sp>
        <p:nvSpPr>
          <p:cNvPr id="29" name="TextBox 28"/>
          <p:cNvSpPr txBox="1"/>
          <p:nvPr/>
        </p:nvSpPr>
        <p:spPr>
          <a:xfrm>
            <a:off x="2168789" y="16955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0" name="TextBox 29"/>
          <p:cNvSpPr txBox="1"/>
          <p:nvPr/>
        </p:nvSpPr>
        <p:spPr>
          <a:xfrm>
            <a:off x="2475491" y="20024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62585" y="248763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-2.5</a:t>
            </a:r>
            <a:endParaRPr lang="hu-HU" dirty="0"/>
          </a:p>
        </p:txBody>
      </p:sp>
      <p:sp>
        <p:nvSpPr>
          <p:cNvPr id="32" name="TextBox 31"/>
          <p:cNvSpPr txBox="1"/>
          <p:nvPr/>
        </p:nvSpPr>
        <p:spPr>
          <a:xfrm>
            <a:off x="2058515" y="358126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0.5</a:t>
            </a:r>
            <a:endParaRPr lang="hu-HU" dirty="0"/>
          </a:p>
        </p:txBody>
      </p:sp>
      <p:sp>
        <p:nvSpPr>
          <p:cNvPr id="33" name="TextBox 32"/>
          <p:cNvSpPr txBox="1"/>
          <p:nvPr/>
        </p:nvSpPr>
        <p:spPr>
          <a:xfrm>
            <a:off x="2574222" y="40812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4" name="TextBox 33"/>
          <p:cNvSpPr txBox="1"/>
          <p:nvPr/>
        </p:nvSpPr>
        <p:spPr>
          <a:xfrm>
            <a:off x="2252380" y="44536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5" name="TextBox 34"/>
          <p:cNvSpPr txBox="1"/>
          <p:nvPr/>
        </p:nvSpPr>
        <p:spPr>
          <a:xfrm>
            <a:off x="6215370" y="9305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6" name="TextBox 35"/>
          <p:cNvSpPr txBox="1"/>
          <p:nvPr/>
        </p:nvSpPr>
        <p:spPr>
          <a:xfrm>
            <a:off x="7689517" y="9676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7" name="TextBox 36"/>
          <p:cNvSpPr txBox="1"/>
          <p:nvPr/>
        </p:nvSpPr>
        <p:spPr>
          <a:xfrm>
            <a:off x="6154675" y="29436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8" name="TextBox 37"/>
          <p:cNvSpPr txBox="1"/>
          <p:nvPr/>
        </p:nvSpPr>
        <p:spPr>
          <a:xfrm>
            <a:off x="6088968" y="504589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1.5</a:t>
            </a:r>
            <a:endParaRPr lang="hu-HU" dirty="0"/>
          </a:p>
        </p:txBody>
      </p:sp>
      <p:sp>
        <p:nvSpPr>
          <p:cNvPr id="39" name="Oval 38"/>
          <p:cNvSpPr/>
          <p:nvPr/>
        </p:nvSpPr>
        <p:spPr>
          <a:xfrm>
            <a:off x="5252434" y="734097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A=1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252434" y="2856964"/>
            <a:ext cx="914400" cy="9144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B=1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252434" y="517301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4856" y="6168158"/>
            <a:ext cx="5795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tempB = 1 * 2 + 1 * 1 + 0 * 2 = 3 </a:t>
            </a:r>
            <a:r>
              <a:rPr lang="hu-HU" dirty="0" smtClean="0">
                <a:sym typeface="Wingdings" panose="05000000000000000000" pitchFamily="2" charset="2"/>
              </a:rPr>
              <a:t> sign(tempB) = +1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19034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9126828" y="285696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099256" y="1191297"/>
            <a:ext cx="3153178" cy="97879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99256" y="2170091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099256" y="2170091"/>
            <a:ext cx="3153178" cy="346012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099256" y="1191297"/>
            <a:ext cx="3153178" cy="316605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099256" y="3314164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099256" y="4357353"/>
            <a:ext cx="3153178" cy="12728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" idx="2"/>
          </p:cNvCxnSpPr>
          <p:nvPr/>
        </p:nvCxnSpPr>
        <p:spPr>
          <a:xfrm>
            <a:off x="6166834" y="1191297"/>
            <a:ext cx="2959994" cy="21228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2"/>
          </p:cNvCxnSpPr>
          <p:nvPr/>
        </p:nvCxnSpPr>
        <p:spPr>
          <a:xfrm>
            <a:off x="6166834" y="3314164"/>
            <a:ext cx="295999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2"/>
          </p:cNvCxnSpPr>
          <p:nvPr/>
        </p:nvCxnSpPr>
        <p:spPr>
          <a:xfrm flipV="1">
            <a:off x="6166834" y="3314164"/>
            <a:ext cx="2959994" cy="23160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099256" y="326267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1</a:t>
            </a:r>
            <a:endParaRPr lang="hu-HU" sz="2000" dirty="0"/>
          </a:p>
        </p:txBody>
      </p:sp>
      <p:sp>
        <p:nvSpPr>
          <p:cNvPr id="19" name="Oval 18"/>
          <p:cNvSpPr/>
          <p:nvPr/>
        </p:nvSpPr>
        <p:spPr>
          <a:xfrm>
            <a:off x="1184856" y="1712891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X=1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184856" y="390015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Y=0</a:t>
            </a:r>
            <a:endParaRPr lang="hu-HU" sz="2000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>
            <a:stCxn id="18" idx="5"/>
          </p:cNvCxnSpPr>
          <p:nvPr/>
        </p:nvCxnSpPr>
        <p:spPr>
          <a:xfrm>
            <a:off x="2879745" y="1106756"/>
            <a:ext cx="2372689" cy="84541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5"/>
          </p:cNvCxnSpPr>
          <p:nvPr/>
        </p:nvCxnSpPr>
        <p:spPr>
          <a:xfrm>
            <a:off x="2879745" y="1106756"/>
            <a:ext cx="2372689" cy="220740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5"/>
          </p:cNvCxnSpPr>
          <p:nvPr/>
        </p:nvCxnSpPr>
        <p:spPr>
          <a:xfrm>
            <a:off x="2879745" y="1106756"/>
            <a:ext cx="2372689" cy="452345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775117" y="326267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1</a:t>
            </a:r>
            <a:endParaRPr lang="hu-HU" sz="2000" dirty="0"/>
          </a:p>
        </p:txBody>
      </p:sp>
      <p:cxnSp>
        <p:nvCxnSpPr>
          <p:cNvPr id="25" name="Straight Arrow Connector 24"/>
          <p:cNvCxnSpPr>
            <a:stCxn id="24" idx="5"/>
            <a:endCxn id="7" idx="2"/>
          </p:cNvCxnSpPr>
          <p:nvPr/>
        </p:nvCxnSpPr>
        <p:spPr>
          <a:xfrm>
            <a:off x="7555606" y="1106756"/>
            <a:ext cx="1571222" cy="220740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96731" y="7458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7" name="TextBox 26"/>
          <p:cNvSpPr txBox="1"/>
          <p:nvPr/>
        </p:nvSpPr>
        <p:spPr>
          <a:xfrm>
            <a:off x="3293724" y="12352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62939" y="186515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1.5</a:t>
            </a:r>
            <a:endParaRPr lang="hu-HU" dirty="0"/>
          </a:p>
        </p:txBody>
      </p:sp>
      <p:sp>
        <p:nvSpPr>
          <p:cNvPr id="29" name="TextBox 28"/>
          <p:cNvSpPr txBox="1"/>
          <p:nvPr/>
        </p:nvSpPr>
        <p:spPr>
          <a:xfrm>
            <a:off x="2168789" y="16955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0" name="TextBox 29"/>
          <p:cNvSpPr txBox="1"/>
          <p:nvPr/>
        </p:nvSpPr>
        <p:spPr>
          <a:xfrm>
            <a:off x="2475491" y="20024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62585" y="248763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-2.5</a:t>
            </a:r>
            <a:endParaRPr lang="hu-HU" dirty="0"/>
          </a:p>
        </p:txBody>
      </p:sp>
      <p:sp>
        <p:nvSpPr>
          <p:cNvPr id="32" name="TextBox 31"/>
          <p:cNvSpPr txBox="1"/>
          <p:nvPr/>
        </p:nvSpPr>
        <p:spPr>
          <a:xfrm>
            <a:off x="2058515" y="358126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0.5</a:t>
            </a:r>
            <a:endParaRPr lang="hu-HU" dirty="0"/>
          </a:p>
        </p:txBody>
      </p:sp>
      <p:sp>
        <p:nvSpPr>
          <p:cNvPr id="33" name="TextBox 32"/>
          <p:cNvSpPr txBox="1"/>
          <p:nvPr/>
        </p:nvSpPr>
        <p:spPr>
          <a:xfrm>
            <a:off x="2574222" y="40812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4" name="TextBox 33"/>
          <p:cNvSpPr txBox="1"/>
          <p:nvPr/>
        </p:nvSpPr>
        <p:spPr>
          <a:xfrm>
            <a:off x="2252380" y="44536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5" name="TextBox 34"/>
          <p:cNvSpPr txBox="1"/>
          <p:nvPr/>
        </p:nvSpPr>
        <p:spPr>
          <a:xfrm>
            <a:off x="6215370" y="9305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6" name="TextBox 35"/>
          <p:cNvSpPr txBox="1"/>
          <p:nvPr/>
        </p:nvSpPr>
        <p:spPr>
          <a:xfrm>
            <a:off x="7689517" y="9676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7" name="TextBox 36"/>
          <p:cNvSpPr txBox="1"/>
          <p:nvPr/>
        </p:nvSpPr>
        <p:spPr>
          <a:xfrm>
            <a:off x="6154675" y="29436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8" name="TextBox 37"/>
          <p:cNvSpPr txBox="1"/>
          <p:nvPr/>
        </p:nvSpPr>
        <p:spPr>
          <a:xfrm>
            <a:off x="6088968" y="504589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1.5</a:t>
            </a:r>
            <a:endParaRPr lang="hu-HU" dirty="0"/>
          </a:p>
        </p:txBody>
      </p:sp>
      <p:sp>
        <p:nvSpPr>
          <p:cNvPr id="39" name="Oval 38"/>
          <p:cNvSpPr/>
          <p:nvPr/>
        </p:nvSpPr>
        <p:spPr>
          <a:xfrm>
            <a:off x="5252434" y="734097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A=1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252434" y="285696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B=1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252434" y="5173014"/>
            <a:ext cx="914400" cy="9144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4856" y="6168158"/>
            <a:ext cx="827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tempB =bias * biasWeight + xValue * xWeightToC + yValue * yWeightToC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45375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9126828" y="285696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099256" y="1191297"/>
            <a:ext cx="3153178" cy="97879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99256" y="2170091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099256" y="2170091"/>
            <a:ext cx="3153178" cy="346012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099256" y="1191297"/>
            <a:ext cx="3153178" cy="316605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099256" y="3314164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099256" y="4357353"/>
            <a:ext cx="3153178" cy="12728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" idx="2"/>
          </p:cNvCxnSpPr>
          <p:nvPr/>
        </p:nvCxnSpPr>
        <p:spPr>
          <a:xfrm>
            <a:off x="6166834" y="1191297"/>
            <a:ext cx="2959994" cy="21228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2"/>
          </p:cNvCxnSpPr>
          <p:nvPr/>
        </p:nvCxnSpPr>
        <p:spPr>
          <a:xfrm>
            <a:off x="6166834" y="3314164"/>
            <a:ext cx="295999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2"/>
          </p:cNvCxnSpPr>
          <p:nvPr/>
        </p:nvCxnSpPr>
        <p:spPr>
          <a:xfrm flipV="1">
            <a:off x="6166834" y="3314164"/>
            <a:ext cx="2959994" cy="23160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099256" y="326267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1</a:t>
            </a:r>
            <a:endParaRPr lang="hu-HU" sz="2000" dirty="0"/>
          </a:p>
        </p:txBody>
      </p:sp>
      <p:sp>
        <p:nvSpPr>
          <p:cNvPr id="19" name="Oval 18"/>
          <p:cNvSpPr/>
          <p:nvPr/>
        </p:nvSpPr>
        <p:spPr>
          <a:xfrm>
            <a:off x="1184856" y="1712891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X=1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184856" y="390015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Y=0</a:t>
            </a:r>
            <a:endParaRPr lang="hu-HU" sz="2000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>
            <a:stCxn id="18" idx="5"/>
          </p:cNvCxnSpPr>
          <p:nvPr/>
        </p:nvCxnSpPr>
        <p:spPr>
          <a:xfrm>
            <a:off x="2879745" y="1106756"/>
            <a:ext cx="2372689" cy="84541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5"/>
          </p:cNvCxnSpPr>
          <p:nvPr/>
        </p:nvCxnSpPr>
        <p:spPr>
          <a:xfrm>
            <a:off x="2879745" y="1106756"/>
            <a:ext cx="2372689" cy="220740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5"/>
          </p:cNvCxnSpPr>
          <p:nvPr/>
        </p:nvCxnSpPr>
        <p:spPr>
          <a:xfrm>
            <a:off x="2879745" y="1106756"/>
            <a:ext cx="2372689" cy="452345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775117" y="326267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1</a:t>
            </a:r>
            <a:endParaRPr lang="hu-HU" sz="2000" dirty="0"/>
          </a:p>
        </p:txBody>
      </p:sp>
      <p:cxnSp>
        <p:nvCxnSpPr>
          <p:cNvPr id="25" name="Straight Arrow Connector 24"/>
          <p:cNvCxnSpPr>
            <a:stCxn id="24" idx="5"/>
            <a:endCxn id="7" idx="2"/>
          </p:cNvCxnSpPr>
          <p:nvPr/>
        </p:nvCxnSpPr>
        <p:spPr>
          <a:xfrm>
            <a:off x="7555606" y="1106756"/>
            <a:ext cx="1571222" cy="220740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96731" y="7458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7" name="TextBox 26"/>
          <p:cNvSpPr txBox="1"/>
          <p:nvPr/>
        </p:nvSpPr>
        <p:spPr>
          <a:xfrm>
            <a:off x="3293724" y="12352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62939" y="186515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1.5</a:t>
            </a:r>
            <a:endParaRPr lang="hu-HU" dirty="0"/>
          </a:p>
        </p:txBody>
      </p:sp>
      <p:sp>
        <p:nvSpPr>
          <p:cNvPr id="29" name="TextBox 28"/>
          <p:cNvSpPr txBox="1"/>
          <p:nvPr/>
        </p:nvSpPr>
        <p:spPr>
          <a:xfrm>
            <a:off x="2168789" y="16955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0" name="TextBox 29"/>
          <p:cNvSpPr txBox="1"/>
          <p:nvPr/>
        </p:nvSpPr>
        <p:spPr>
          <a:xfrm>
            <a:off x="2475491" y="20024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62585" y="248763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-2.5</a:t>
            </a:r>
            <a:endParaRPr lang="hu-HU" dirty="0"/>
          </a:p>
        </p:txBody>
      </p:sp>
      <p:sp>
        <p:nvSpPr>
          <p:cNvPr id="32" name="TextBox 31"/>
          <p:cNvSpPr txBox="1"/>
          <p:nvPr/>
        </p:nvSpPr>
        <p:spPr>
          <a:xfrm>
            <a:off x="2058515" y="358126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0.5</a:t>
            </a:r>
            <a:endParaRPr lang="hu-HU" dirty="0"/>
          </a:p>
        </p:txBody>
      </p:sp>
      <p:sp>
        <p:nvSpPr>
          <p:cNvPr id="33" name="TextBox 32"/>
          <p:cNvSpPr txBox="1"/>
          <p:nvPr/>
        </p:nvSpPr>
        <p:spPr>
          <a:xfrm>
            <a:off x="2574222" y="40812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4" name="TextBox 33"/>
          <p:cNvSpPr txBox="1"/>
          <p:nvPr/>
        </p:nvSpPr>
        <p:spPr>
          <a:xfrm>
            <a:off x="2252380" y="44536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5" name="TextBox 34"/>
          <p:cNvSpPr txBox="1"/>
          <p:nvPr/>
        </p:nvSpPr>
        <p:spPr>
          <a:xfrm>
            <a:off x="6215370" y="9305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6" name="TextBox 35"/>
          <p:cNvSpPr txBox="1"/>
          <p:nvPr/>
        </p:nvSpPr>
        <p:spPr>
          <a:xfrm>
            <a:off x="7689517" y="9676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7" name="TextBox 36"/>
          <p:cNvSpPr txBox="1"/>
          <p:nvPr/>
        </p:nvSpPr>
        <p:spPr>
          <a:xfrm>
            <a:off x="6154675" y="29436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8" name="TextBox 37"/>
          <p:cNvSpPr txBox="1"/>
          <p:nvPr/>
        </p:nvSpPr>
        <p:spPr>
          <a:xfrm>
            <a:off x="6088968" y="504589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1.5</a:t>
            </a:r>
            <a:endParaRPr lang="hu-HU" dirty="0"/>
          </a:p>
        </p:txBody>
      </p:sp>
      <p:sp>
        <p:nvSpPr>
          <p:cNvPr id="39" name="Oval 38"/>
          <p:cNvSpPr/>
          <p:nvPr/>
        </p:nvSpPr>
        <p:spPr>
          <a:xfrm>
            <a:off x="5252434" y="734097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A=1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252434" y="285696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B=1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252434" y="5173014"/>
            <a:ext cx="914400" cy="9144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4856" y="6168158"/>
            <a:ext cx="427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tempB = 1 * 1,5 + 1 * (-2.5) + 0 * 1 = -1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56072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9126828" y="285696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099256" y="1191297"/>
            <a:ext cx="3153178" cy="97879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99256" y="2170091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099256" y="2170091"/>
            <a:ext cx="3153178" cy="346012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099256" y="1191297"/>
            <a:ext cx="3153178" cy="316605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099256" y="3314164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099256" y="4357353"/>
            <a:ext cx="3153178" cy="12728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" idx="2"/>
          </p:cNvCxnSpPr>
          <p:nvPr/>
        </p:nvCxnSpPr>
        <p:spPr>
          <a:xfrm>
            <a:off x="6166834" y="1191297"/>
            <a:ext cx="2959994" cy="21228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2"/>
          </p:cNvCxnSpPr>
          <p:nvPr/>
        </p:nvCxnSpPr>
        <p:spPr>
          <a:xfrm>
            <a:off x="6166834" y="3314164"/>
            <a:ext cx="295999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2"/>
          </p:cNvCxnSpPr>
          <p:nvPr/>
        </p:nvCxnSpPr>
        <p:spPr>
          <a:xfrm flipV="1">
            <a:off x="6166834" y="3314164"/>
            <a:ext cx="2959994" cy="23160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099256" y="326267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1</a:t>
            </a:r>
            <a:endParaRPr lang="hu-HU" sz="2000" dirty="0"/>
          </a:p>
        </p:txBody>
      </p:sp>
      <p:sp>
        <p:nvSpPr>
          <p:cNvPr id="19" name="Oval 18"/>
          <p:cNvSpPr/>
          <p:nvPr/>
        </p:nvSpPr>
        <p:spPr>
          <a:xfrm>
            <a:off x="1184856" y="1712891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X=1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184856" y="390015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Y=0</a:t>
            </a:r>
            <a:endParaRPr lang="hu-HU" sz="2000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>
            <a:stCxn id="18" idx="5"/>
          </p:cNvCxnSpPr>
          <p:nvPr/>
        </p:nvCxnSpPr>
        <p:spPr>
          <a:xfrm>
            <a:off x="2879745" y="1106756"/>
            <a:ext cx="2372689" cy="84541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5"/>
          </p:cNvCxnSpPr>
          <p:nvPr/>
        </p:nvCxnSpPr>
        <p:spPr>
          <a:xfrm>
            <a:off x="2879745" y="1106756"/>
            <a:ext cx="2372689" cy="220740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5"/>
          </p:cNvCxnSpPr>
          <p:nvPr/>
        </p:nvCxnSpPr>
        <p:spPr>
          <a:xfrm>
            <a:off x="2879745" y="1106756"/>
            <a:ext cx="2372689" cy="452345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775117" y="326267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1</a:t>
            </a:r>
            <a:endParaRPr lang="hu-HU" sz="2000" dirty="0"/>
          </a:p>
        </p:txBody>
      </p:sp>
      <p:cxnSp>
        <p:nvCxnSpPr>
          <p:cNvPr id="25" name="Straight Arrow Connector 24"/>
          <p:cNvCxnSpPr>
            <a:stCxn id="24" idx="5"/>
            <a:endCxn id="7" idx="2"/>
          </p:cNvCxnSpPr>
          <p:nvPr/>
        </p:nvCxnSpPr>
        <p:spPr>
          <a:xfrm>
            <a:off x="7555606" y="1106756"/>
            <a:ext cx="1571222" cy="220740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96731" y="7458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7" name="TextBox 26"/>
          <p:cNvSpPr txBox="1"/>
          <p:nvPr/>
        </p:nvSpPr>
        <p:spPr>
          <a:xfrm>
            <a:off x="3293724" y="12352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62939" y="186515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1.5</a:t>
            </a:r>
            <a:endParaRPr lang="hu-HU" dirty="0"/>
          </a:p>
        </p:txBody>
      </p:sp>
      <p:sp>
        <p:nvSpPr>
          <p:cNvPr id="29" name="TextBox 28"/>
          <p:cNvSpPr txBox="1"/>
          <p:nvPr/>
        </p:nvSpPr>
        <p:spPr>
          <a:xfrm>
            <a:off x="2168789" y="16955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0" name="TextBox 29"/>
          <p:cNvSpPr txBox="1"/>
          <p:nvPr/>
        </p:nvSpPr>
        <p:spPr>
          <a:xfrm>
            <a:off x="2475491" y="20024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62585" y="248763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-2.5</a:t>
            </a:r>
            <a:endParaRPr lang="hu-HU" dirty="0"/>
          </a:p>
        </p:txBody>
      </p:sp>
      <p:sp>
        <p:nvSpPr>
          <p:cNvPr id="32" name="TextBox 31"/>
          <p:cNvSpPr txBox="1"/>
          <p:nvPr/>
        </p:nvSpPr>
        <p:spPr>
          <a:xfrm>
            <a:off x="2058515" y="358126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0.5</a:t>
            </a:r>
            <a:endParaRPr lang="hu-HU" dirty="0"/>
          </a:p>
        </p:txBody>
      </p:sp>
      <p:sp>
        <p:nvSpPr>
          <p:cNvPr id="33" name="TextBox 32"/>
          <p:cNvSpPr txBox="1"/>
          <p:nvPr/>
        </p:nvSpPr>
        <p:spPr>
          <a:xfrm>
            <a:off x="2574222" y="40812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4" name="TextBox 33"/>
          <p:cNvSpPr txBox="1"/>
          <p:nvPr/>
        </p:nvSpPr>
        <p:spPr>
          <a:xfrm>
            <a:off x="2252380" y="44536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5" name="TextBox 34"/>
          <p:cNvSpPr txBox="1"/>
          <p:nvPr/>
        </p:nvSpPr>
        <p:spPr>
          <a:xfrm>
            <a:off x="6215370" y="9305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6" name="TextBox 35"/>
          <p:cNvSpPr txBox="1"/>
          <p:nvPr/>
        </p:nvSpPr>
        <p:spPr>
          <a:xfrm>
            <a:off x="7689517" y="9676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7" name="TextBox 36"/>
          <p:cNvSpPr txBox="1"/>
          <p:nvPr/>
        </p:nvSpPr>
        <p:spPr>
          <a:xfrm>
            <a:off x="6154675" y="29436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8" name="TextBox 37"/>
          <p:cNvSpPr txBox="1"/>
          <p:nvPr/>
        </p:nvSpPr>
        <p:spPr>
          <a:xfrm>
            <a:off x="6088968" y="504589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1.5</a:t>
            </a:r>
            <a:endParaRPr lang="hu-HU" dirty="0"/>
          </a:p>
        </p:txBody>
      </p:sp>
      <p:sp>
        <p:nvSpPr>
          <p:cNvPr id="39" name="Oval 38"/>
          <p:cNvSpPr/>
          <p:nvPr/>
        </p:nvSpPr>
        <p:spPr>
          <a:xfrm>
            <a:off x="5252434" y="734097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A=1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252434" y="285696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B=1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252434" y="5173014"/>
            <a:ext cx="914400" cy="9144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bg1"/>
                </a:solidFill>
              </a:rPr>
              <a:t>C=-1</a:t>
            </a: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4856" y="6168158"/>
            <a:ext cx="6495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tempB = 1 * 1,5 + 1 * (-2.5) + 0 * 1 = -1 </a:t>
            </a:r>
            <a:r>
              <a:rPr lang="hu-HU" dirty="0" smtClean="0">
                <a:sym typeface="Wingdings" panose="05000000000000000000" pitchFamily="2" charset="2"/>
              </a:rPr>
              <a:t> sign(tempC) = -1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99529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9126828" y="2856964"/>
            <a:ext cx="914400" cy="9144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099256" y="1191297"/>
            <a:ext cx="3153178" cy="97879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99256" y="2170091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099256" y="2170091"/>
            <a:ext cx="3153178" cy="346012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099256" y="1191297"/>
            <a:ext cx="3153178" cy="316605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099256" y="3314164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099256" y="4357353"/>
            <a:ext cx="3153178" cy="12728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" idx="2"/>
          </p:cNvCxnSpPr>
          <p:nvPr/>
        </p:nvCxnSpPr>
        <p:spPr>
          <a:xfrm>
            <a:off x="6166834" y="1191297"/>
            <a:ext cx="2959994" cy="21228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2"/>
          </p:cNvCxnSpPr>
          <p:nvPr/>
        </p:nvCxnSpPr>
        <p:spPr>
          <a:xfrm>
            <a:off x="6166834" y="3314164"/>
            <a:ext cx="295999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2"/>
          </p:cNvCxnSpPr>
          <p:nvPr/>
        </p:nvCxnSpPr>
        <p:spPr>
          <a:xfrm flipV="1">
            <a:off x="6166834" y="3314164"/>
            <a:ext cx="2959994" cy="23160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099256" y="326267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1</a:t>
            </a:r>
            <a:endParaRPr lang="hu-HU" sz="2000" dirty="0"/>
          </a:p>
        </p:txBody>
      </p:sp>
      <p:sp>
        <p:nvSpPr>
          <p:cNvPr id="19" name="Oval 18"/>
          <p:cNvSpPr/>
          <p:nvPr/>
        </p:nvSpPr>
        <p:spPr>
          <a:xfrm>
            <a:off x="1184856" y="1712891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X=1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184856" y="390015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Y=0</a:t>
            </a:r>
            <a:endParaRPr lang="hu-HU" sz="2000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>
            <a:stCxn id="18" idx="5"/>
          </p:cNvCxnSpPr>
          <p:nvPr/>
        </p:nvCxnSpPr>
        <p:spPr>
          <a:xfrm>
            <a:off x="2879745" y="1106756"/>
            <a:ext cx="2372689" cy="84541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5"/>
          </p:cNvCxnSpPr>
          <p:nvPr/>
        </p:nvCxnSpPr>
        <p:spPr>
          <a:xfrm>
            <a:off x="2879745" y="1106756"/>
            <a:ext cx="2372689" cy="220740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5"/>
          </p:cNvCxnSpPr>
          <p:nvPr/>
        </p:nvCxnSpPr>
        <p:spPr>
          <a:xfrm>
            <a:off x="2879745" y="1106756"/>
            <a:ext cx="2372689" cy="452345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775117" y="326267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1</a:t>
            </a:r>
            <a:endParaRPr lang="hu-HU" sz="2000" dirty="0"/>
          </a:p>
        </p:txBody>
      </p:sp>
      <p:cxnSp>
        <p:nvCxnSpPr>
          <p:cNvPr id="25" name="Straight Arrow Connector 24"/>
          <p:cNvCxnSpPr>
            <a:stCxn id="24" idx="5"/>
            <a:endCxn id="7" idx="2"/>
          </p:cNvCxnSpPr>
          <p:nvPr/>
        </p:nvCxnSpPr>
        <p:spPr>
          <a:xfrm>
            <a:off x="7555606" y="1106756"/>
            <a:ext cx="1571222" cy="220740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96731" y="7458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7" name="TextBox 26"/>
          <p:cNvSpPr txBox="1"/>
          <p:nvPr/>
        </p:nvSpPr>
        <p:spPr>
          <a:xfrm>
            <a:off x="3293724" y="12352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62939" y="186515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1.5</a:t>
            </a:r>
            <a:endParaRPr lang="hu-HU" dirty="0"/>
          </a:p>
        </p:txBody>
      </p:sp>
      <p:sp>
        <p:nvSpPr>
          <p:cNvPr id="29" name="TextBox 28"/>
          <p:cNvSpPr txBox="1"/>
          <p:nvPr/>
        </p:nvSpPr>
        <p:spPr>
          <a:xfrm>
            <a:off x="2168789" y="16955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0" name="TextBox 29"/>
          <p:cNvSpPr txBox="1"/>
          <p:nvPr/>
        </p:nvSpPr>
        <p:spPr>
          <a:xfrm>
            <a:off x="2475491" y="20024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62585" y="248763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-2.5</a:t>
            </a:r>
            <a:endParaRPr lang="hu-HU" dirty="0"/>
          </a:p>
        </p:txBody>
      </p:sp>
      <p:sp>
        <p:nvSpPr>
          <p:cNvPr id="32" name="TextBox 31"/>
          <p:cNvSpPr txBox="1"/>
          <p:nvPr/>
        </p:nvSpPr>
        <p:spPr>
          <a:xfrm>
            <a:off x="2058515" y="358126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0.5</a:t>
            </a:r>
            <a:endParaRPr lang="hu-HU" dirty="0"/>
          </a:p>
        </p:txBody>
      </p:sp>
      <p:sp>
        <p:nvSpPr>
          <p:cNvPr id="33" name="TextBox 32"/>
          <p:cNvSpPr txBox="1"/>
          <p:nvPr/>
        </p:nvSpPr>
        <p:spPr>
          <a:xfrm>
            <a:off x="2574222" y="40812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4" name="TextBox 33"/>
          <p:cNvSpPr txBox="1"/>
          <p:nvPr/>
        </p:nvSpPr>
        <p:spPr>
          <a:xfrm>
            <a:off x="2252380" y="44536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5" name="TextBox 34"/>
          <p:cNvSpPr txBox="1"/>
          <p:nvPr/>
        </p:nvSpPr>
        <p:spPr>
          <a:xfrm>
            <a:off x="6215370" y="9305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6" name="TextBox 35"/>
          <p:cNvSpPr txBox="1"/>
          <p:nvPr/>
        </p:nvSpPr>
        <p:spPr>
          <a:xfrm>
            <a:off x="7689517" y="9676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7" name="TextBox 36"/>
          <p:cNvSpPr txBox="1"/>
          <p:nvPr/>
        </p:nvSpPr>
        <p:spPr>
          <a:xfrm>
            <a:off x="6154675" y="29436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8" name="TextBox 37"/>
          <p:cNvSpPr txBox="1"/>
          <p:nvPr/>
        </p:nvSpPr>
        <p:spPr>
          <a:xfrm>
            <a:off x="6088968" y="504589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1.5</a:t>
            </a:r>
            <a:endParaRPr lang="hu-HU" dirty="0"/>
          </a:p>
        </p:txBody>
      </p:sp>
      <p:sp>
        <p:nvSpPr>
          <p:cNvPr id="39" name="Oval 38"/>
          <p:cNvSpPr/>
          <p:nvPr/>
        </p:nvSpPr>
        <p:spPr>
          <a:xfrm>
            <a:off x="5252434" y="734097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A=1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252434" y="285696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B=1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252434" y="517301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bg1"/>
                </a:solidFill>
              </a:rPr>
              <a:t>C=-1</a:t>
            </a:r>
            <a:endParaRPr lang="hu-H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808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9126828" y="2856964"/>
            <a:ext cx="914400" cy="9144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099256" y="1191297"/>
            <a:ext cx="3153178" cy="97879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99256" y="2170091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099256" y="2170091"/>
            <a:ext cx="3153178" cy="346012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099256" y="1191297"/>
            <a:ext cx="3153178" cy="316605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099256" y="3314164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099256" y="4357353"/>
            <a:ext cx="3153178" cy="12728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" idx="2"/>
          </p:cNvCxnSpPr>
          <p:nvPr/>
        </p:nvCxnSpPr>
        <p:spPr>
          <a:xfrm>
            <a:off x="6166834" y="1191297"/>
            <a:ext cx="2959994" cy="21228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2"/>
          </p:cNvCxnSpPr>
          <p:nvPr/>
        </p:nvCxnSpPr>
        <p:spPr>
          <a:xfrm>
            <a:off x="6166834" y="3314164"/>
            <a:ext cx="295999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2"/>
          </p:cNvCxnSpPr>
          <p:nvPr/>
        </p:nvCxnSpPr>
        <p:spPr>
          <a:xfrm flipV="1">
            <a:off x="6166834" y="3314164"/>
            <a:ext cx="2959994" cy="23160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099256" y="326267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1</a:t>
            </a:r>
            <a:endParaRPr lang="hu-HU" sz="2000" dirty="0"/>
          </a:p>
        </p:txBody>
      </p:sp>
      <p:sp>
        <p:nvSpPr>
          <p:cNvPr id="19" name="Oval 18"/>
          <p:cNvSpPr/>
          <p:nvPr/>
        </p:nvSpPr>
        <p:spPr>
          <a:xfrm>
            <a:off x="1184856" y="1712891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X=1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184856" y="390015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Y=0</a:t>
            </a:r>
            <a:endParaRPr lang="hu-HU" sz="2000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>
            <a:stCxn id="18" idx="5"/>
          </p:cNvCxnSpPr>
          <p:nvPr/>
        </p:nvCxnSpPr>
        <p:spPr>
          <a:xfrm>
            <a:off x="2879745" y="1106756"/>
            <a:ext cx="2372689" cy="84541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5"/>
          </p:cNvCxnSpPr>
          <p:nvPr/>
        </p:nvCxnSpPr>
        <p:spPr>
          <a:xfrm>
            <a:off x="2879745" y="1106756"/>
            <a:ext cx="2372689" cy="220740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5"/>
          </p:cNvCxnSpPr>
          <p:nvPr/>
        </p:nvCxnSpPr>
        <p:spPr>
          <a:xfrm>
            <a:off x="2879745" y="1106756"/>
            <a:ext cx="2372689" cy="452345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775117" y="326267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1</a:t>
            </a:r>
            <a:endParaRPr lang="hu-HU" sz="2000" dirty="0"/>
          </a:p>
        </p:txBody>
      </p:sp>
      <p:cxnSp>
        <p:nvCxnSpPr>
          <p:cNvPr id="25" name="Straight Arrow Connector 24"/>
          <p:cNvCxnSpPr>
            <a:stCxn id="24" idx="5"/>
            <a:endCxn id="7" idx="2"/>
          </p:cNvCxnSpPr>
          <p:nvPr/>
        </p:nvCxnSpPr>
        <p:spPr>
          <a:xfrm>
            <a:off x="7555606" y="1106756"/>
            <a:ext cx="1571222" cy="220740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96731" y="7458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7" name="TextBox 26"/>
          <p:cNvSpPr txBox="1"/>
          <p:nvPr/>
        </p:nvSpPr>
        <p:spPr>
          <a:xfrm>
            <a:off x="3293724" y="12352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62939" y="186515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1.5</a:t>
            </a:r>
            <a:endParaRPr lang="hu-HU" dirty="0"/>
          </a:p>
        </p:txBody>
      </p:sp>
      <p:sp>
        <p:nvSpPr>
          <p:cNvPr id="29" name="TextBox 28"/>
          <p:cNvSpPr txBox="1"/>
          <p:nvPr/>
        </p:nvSpPr>
        <p:spPr>
          <a:xfrm>
            <a:off x="2168789" y="16955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0" name="TextBox 29"/>
          <p:cNvSpPr txBox="1"/>
          <p:nvPr/>
        </p:nvSpPr>
        <p:spPr>
          <a:xfrm>
            <a:off x="2475491" y="20024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62585" y="248763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-2.5</a:t>
            </a:r>
            <a:endParaRPr lang="hu-HU" dirty="0"/>
          </a:p>
        </p:txBody>
      </p:sp>
      <p:sp>
        <p:nvSpPr>
          <p:cNvPr id="32" name="TextBox 31"/>
          <p:cNvSpPr txBox="1"/>
          <p:nvPr/>
        </p:nvSpPr>
        <p:spPr>
          <a:xfrm>
            <a:off x="2058515" y="358126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0.5</a:t>
            </a:r>
            <a:endParaRPr lang="hu-HU" dirty="0"/>
          </a:p>
        </p:txBody>
      </p:sp>
      <p:sp>
        <p:nvSpPr>
          <p:cNvPr id="33" name="TextBox 32"/>
          <p:cNvSpPr txBox="1"/>
          <p:nvPr/>
        </p:nvSpPr>
        <p:spPr>
          <a:xfrm>
            <a:off x="2574222" y="40812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4" name="TextBox 33"/>
          <p:cNvSpPr txBox="1"/>
          <p:nvPr/>
        </p:nvSpPr>
        <p:spPr>
          <a:xfrm>
            <a:off x="2252380" y="44536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5" name="TextBox 34"/>
          <p:cNvSpPr txBox="1"/>
          <p:nvPr/>
        </p:nvSpPr>
        <p:spPr>
          <a:xfrm>
            <a:off x="6215370" y="9305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6" name="TextBox 35"/>
          <p:cNvSpPr txBox="1"/>
          <p:nvPr/>
        </p:nvSpPr>
        <p:spPr>
          <a:xfrm>
            <a:off x="7689517" y="9676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7" name="TextBox 36"/>
          <p:cNvSpPr txBox="1"/>
          <p:nvPr/>
        </p:nvSpPr>
        <p:spPr>
          <a:xfrm>
            <a:off x="6154675" y="29436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8" name="TextBox 37"/>
          <p:cNvSpPr txBox="1"/>
          <p:nvPr/>
        </p:nvSpPr>
        <p:spPr>
          <a:xfrm>
            <a:off x="6088968" y="504589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1.5</a:t>
            </a:r>
            <a:endParaRPr lang="hu-HU" dirty="0"/>
          </a:p>
        </p:txBody>
      </p:sp>
      <p:sp>
        <p:nvSpPr>
          <p:cNvPr id="39" name="Oval 38"/>
          <p:cNvSpPr/>
          <p:nvPr/>
        </p:nvSpPr>
        <p:spPr>
          <a:xfrm>
            <a:off x="5252434" y="734097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A=1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252434" y="285696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B=1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252434" y="517301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bg1"/>
                </a:solidFill>
              </a:rPr>
              <a:t>C=-1</a:t>
            </a: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8515" y="6144571"/>
            <a:ext cx="7114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tempOutput = biasValue * biasWeight + valueA * weightA + ...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49234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9126828" y="2856964"/>
            <a:ext cx="914400" cy="9144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099256" y="1191297"/>
            <a:ext cx="3153178" cy="97879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99256" y="2170091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099256" y="2170091"/>
            <a:ext cx="3153178" cy="346012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099256" y="1191297"/>
            <a:ext cx="3153178" cy="316605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099256" y="3314164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099256" y="4357353"/>
            <a:ext cx="3153178" cy="12728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" idx="2"/>
          </p:cNvCxnSpPr>
          <p:nvPr/>
        </p:nvCxnSpPr>
        <p:spPr>
          <a:xfrm>
            <a:off x="6166834" y="1191297"/>
            <a:ext cx="2959994" cy="21228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2"/>
          </p:cNvCxnSpPr>
          <p:nvPr/>
        </p:nvCxnSpPr>
        <p:spPr>
          <a:xfrm>
            <a:off x="6166834" y="3314164"/>
            <a:ext cx="295999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2"/>
          </p:cNvCxnSpPr>
          <p:nvPr/>
        </p:nvCxnSpPr>
        <p:spPr>
          <a:xfrm flipV="1">
            <a:off x="6166834" y="3314164"/>
            <a:ext cx="2959994" cy="23160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099256" y="326267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1</a:t>
            </a:r>
            <a:endParaRPr lang="hu-HU" sz="2000" dirty="0"/>
          </a:p>
        </p:txBody>
      </p:sp>
      <p:sp>
        <p:nvSpPr>
          <p:cNvPr id="19" name="Oval 18"/>
          <p:cNvSpPr/>
          <p:nvPr/>
        </p:nvSpPr>
        <p:spPr>
          <a:xfrm>
            <a:off x="1184856" y="1712891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X=1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184856" y="390015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Y=0</a:t>
            </a:r>
            <a:endParaRPr lang="hu-HU" sz="2000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>
            <a:stCxn id="18" idx="5"/>
          </p:cNvCxnSpPr>
          <p:nvPr/>
        </p:nvCxnSpPr>
        <p:spPr>
          <a:xfrm>
            <a:off x="2879745" y="1106756"/>
            <a:ext cx="2372689" cy="84541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5"/>
          </p:cNvCxnSpPr>
          <p:nvPr/>
        </p:nvCxnSpPr>
        <p:spPr>
          <a:xfrm>
            <a:off x="2879745" y="1106756"/>
            <a:ext cx="2372689" cy="220740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5"/>
          </p:cNvCxnSpPr>
          <p:nvPr/>
        </p:nvCxnSpPr>
        <p:spPr>
          <a:xfrm>
            <a:off x="2879745" y="1106756"/>
            <a:ext cx="2372689" cy="452345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775117" y="326267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1</a:t>
            </a:r>
            <a:endParaRPr lang="hu-HU" sz="2000" dirty="0"/>
          </a:p>
        </p:txBody>
      </p:sp>
      <p:cxnSp>
        <p:nvCxnSpPr>
          <p:cNvPr id="25" name="Straight Arrow Connector 24"/>
          <p:cNvCxnSpPr>
            <a:stCxn id="24" idx="5"/>
            <a:endCxn id="7" idx="2"/>
          </p:cNvCxnSpPr>
          <p:nvPr/>
        </p:nvCxnSpPr>
        <p:spPr>
          <a:xfrm>
            <a:off x="7555606" y="1106756"/>
            <a:ext cx="1571222" cy="220740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96731" y="7458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7" name="TextBox 26"/>
          <p:cNvSpPr txBox="1"/>
          <p:nvPr/>
        </p:nvSpPr>
        <p:spPr>
          <a:xfrm>
            <a:off x="3293724" y="12352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62939" y="186515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1.5</a:t>
            </a:r>
            <a:endParaRPr lang="hu-HU" dirty="0"/>
          </a:p>
        </p:txBody>
      </p:sp>
      <p:sp>
        <p:nvSpPr>
          <p:cNvPr id="29" name="TextBox 28"/>
          <p:cNvSpPr txBox="1"/>
          <p:nvPr/>
        </p:nvSpPr>
        <p:spPr>
          <a:xfrm>
            <a:off x="2168789" y="16955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0" name="TextBox 29"/>
          <p:cNvSpPr txBox="1"/>
          <p:nvPr/>
        </p:nvSpPr>
        <p:spPr>
          <a:xfrm>
            <a:off x="2475491" y="20024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62585" y="248763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-2.5</a:t>
            </a:r>
            <a:endParaRPr lang="hu-HU" dirty="0"/>
          </a:p>
        </p:txBody>
      </p:sp>
      <p:sp>
        <p:nvSpPr>
          <p:cNvPr id="32" name="TextBox 31"/>
          <p:cNvSpPr txBox="1"/>
          <p:nvPr/>
        </p:nvSpPr>
        <p:spPr>
          <a:xfrm>
            <a:off x="2058515" y="358126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0.5</a:t>
            </a:r>
            <a:endParaRPr lang="hu-HU" dirty="0"/>
          </a:p>
        </p:txBody>
      </p:sp>
      <p:sp>
        <p:nvSpPr>
          <p:cNvPr id="33" name="TextBox 32"/>
          <p:cNvSpPr txBox="1"/>
          <p:nvPr/>
        </p:nvSpPr>
        <p:spPr>
          <a:xfrm>
            <a:off x="2574222" y="40812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4" name="TextBox 33"/>
          <p:cNvSpPr txBox="1"/>
          <p:nvPr/>
        </p:nvSpPr>
        <p:spPr>
          <a:xfrm>
            <a:off x="2252380" y="44536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5" name="TextBox 34"/>
          <p:cNvSpPr txBox="1"/>
          <p:nvPr/>
        </p:nvSpPr>
        <p:spPr>
          <a:xfrm>
            <a:off x="6215370" y="9305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6" name="TextBox 35"/>
          <p:cNvSpPr txBox="1"/>
          <p:nvPr/>
        </p:nvSpPr>
        <p:spPr>
          <a:xfrm>
            <a:off x="7689517" y="9676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7" name="TextBox 36"/>
          <p:cNvSpPr txBox="1"/>
          <p:nvPr/>
        </p:nvSpPr>
        <p:spPr>
          <a:xfrm>
            <a:off x="6154675" y="29436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8" name="TextBox 37"/>
          <p:cNvSpPr txBox="1"/>
          <p:nvPr/>
        </p:nvSpPr>
        <p:spPr>
          <a:xfrm>
            <a:off x="6088968" y="504589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1.5</a:t>
            </a:r>
            <a:endParaRPr lang="hu-HU" dirty="0"/>
          </a:p>
        </p:txBody>
      </p:sp>
      <p:sp>
        <p:nvSpPr>
          <p:cNvPr id="39" name="Oval 38"/>
          <p:cNvSpPr/>
          <p:nvPr/>
        </p:nvSpPr>
        <p:spPr>
          <a:xfrm>
            <a:off x="5252434" y="734097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A=1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252434" y="285696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B=1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252434" y="517301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bg1"/>
                </a:solidFill>
              </a:rPr>
              <a:t>C=-1</a:t>
            </a: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8515" y="6108940"/>
            <a:ext cx="5676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tempOutput = 1 * 1 + 1 * 1 + 1 * 2 + (-1) * 1.5 = 2.5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09872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9126828" y="2856964"/>
            <a:ext cx="914400" cy="9144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+1</a:t>
            </a:r>
            <a:endParaRPr lang="hu-HU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099256" y="1191297"/>
            <a:ext cx="3153178" cy="97879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99256" y="2170091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099256" y="2170091"/>
            <a:ext cx="3153178" cy="346012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099256" y="1191297"/>
            <a:ext cx="3153178" cy="316605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099256" y="3314164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099256" y="4357353"/>
            <a:ext cx="3153178" cy="12728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" idx="2"/>
          </p:cNvCxnSpPr>
          <p:nvPr/>
        </p:nvCxnSpPr>
        <p:spPr>
          <a:xfrm>
            <a:off x="6166834" y="1191297"/>
            <a:ext cx="2959994" cy="21228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2"/>
          </p:cNvCxnSpPr>
          <p:nvPr/>
        </p:nvCxnSpPr>
        <p:spPr>
          <a:xfrm>
            <a:off x="6166834" y="3314164"/>
            <a:ext cx="295999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2"/>
          </p:cNvCxnSpPr>
          <p:nvPr/>
        </p:nvCxnSpPr>
        <p:spPr>
          <a:xfrm flipV="1">
            <a:off x="6166834" y="3314164"/>
            <a:ext cx="2959994" cy="23160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099256" y="326267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1</a:t>
            </a:r>
            <a:endParaRPr lang="hu-HU" sz="2000" dirty="0"/>
          </a:p>
        </p:txBody>
      </p:sp>
      <p:sp>
        <p:nvSpPr>
          <p:cNvPr id="19" name="Oval 18"/>
          <p:cNvSpPr/>
          <p:nvPr/>
        </p:nvSpPr>
        <p:spPr>
          <a:xfrm>
            <a:off x="1184856" y="1712891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X=1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184856" y="390015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Y=0</a:t>
            </a:r>
            <a:endParaRPr lang="hu-HU" sz="2000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>
            <a:stCxn id="18" idx="5"/>
          </p:cNvCxnSpPr>
          <p:nvPr/>
        </p:nvCxnSpPr>
        <p:spPr>
          <a:xfrm>
            <a:off x="2879745" y="1106756"/>
            <a:ext cx="2372689" cy="84541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5"/>
          </p:cNvCxnSpPr>
          <p:nvPr/>
        </p:nvCxnSpPr>
        <p:spPr>
          <a:xfrm>
            <a:off x="2879745" y="1106756"/>
            <a:ext cx="2372689" cy="220740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5"/>
          </p:cNvCxnSpPr>
          <p:nvPr/>
        </p:nvCxnSpPr>
        <p:spPr>
          <a:xfrm>
            <a:off x="2879745" y="1106756"/>
            <a:ext cx="2372689" cy="452345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775117" y="326267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1</a:t>
            </a:r>
            <a:endParaRPr lang="hu-HU" sz="2000" dirty="0"/>
          </a:p>
        </p:txBody>
      </p:sp>
      <p:cxnSp>
        <p:nvCxnSpPr>
          <p:cNvPr id="25" name="Straight Arrow Connector 24"/>
          <p:cNvCxnSpPr>
            <a:stCxn id="24" idx="5"/>
            <a:endCxn id="7" idx="2"/>
          </p:cNvCxnSpPr>
          <p:nvPr/>
        </p:nvCxnSpPr>
        <p:spPr>
          <a:xfrm>
            <a:off x="7555606" y="1106756"/>
            <a:ext cx="1571222" cy="220740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96731" y="7458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7" name="TextBox 26"/>
          <p:cNvSpPr txBox="1"/>
          <p:nvPr/>
        </p:nvSpPr>
        <p:spPr>
          <a:xfrm>
            <a:off x="3293724" y="12352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62939" y="186515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1.5</a:t>
            </a:r>
            <a:endParaRPr lang="hu-HU" dirty="0"/>
          </a:p>
        </p:txBody>
      </p:sp>
      <p:sp>
        <p:nvSpPr>
          <p:cNvPr id="29" name="TextBox 28"/>
          <p:cNvSpPr txBox="1"/>
          <p:nvPr/>
        </p:nvSpPr>
        <p:spPr>
          <a:xfrm>
            <a:off x="2168789" y="16955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0" name="TextBox 29"/>
          <p:cNvSpPr txBox="1"/>
          <p:nvPr/>
        </p:nvSpPr>
        <p:spPr>
          <a:xfrm>
            <a:off x="2475491" y="20024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62585" y="248763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-2.5</a:t>
            </a:r>
            <a:endParaRPr lang="hu-HU" dirty="0"/>
          </a:p>
        </p:txBody>
      </p:sp>
      <p:sp>
        <p:nvSpPr>
          <p:cNvPr id="32" name="TextBox 31"/>
          <p:cNvSpPr txBox="1"/>
          <p:nvPr/>
        </p:nvSpPr>
        <p:spPr>
          <a:xfrm>
            <a:off x="2058515" y="358126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0.5</a:t>
            </a:r>
            <a:endParaRPr lang="hu-HU" dirty="0"/>
          </a:p>
        </p:txBody>
      </p:sp>
      <p:sp>
        <p:nvSpPr>
          <p:cNvPr id="33" name="TextBox 32"/>
          <p:cNvSpPr txBox="1"/>
          <p:nvPr/>
        </p:nvSpPr>
        <p:spPr>
          <a:xfrm>
            <a:off x="2574222" y="40812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4" name="TextBox 33"/>
          <p:cNvSpPr txBox="1"/>
          <p:nvPr/>
        </p:nvSpPr>
        <p:spPr>
          <a:xfrm>
            <a:off x="2252380" y="44536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5" name="TextBox 34"/>
          <p:cNvSpPr txBox="1"/>
          <p:nvPr/>
        </p:nvSpPr>
        <p:spPr>
          <a:xfrm>
            <a:off x="6215370" y="9305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6" name="TextBox 35"/>
          <p:cNvSpPr txBox="1"/>
          <p:nvPr/>
        </p:nvSpPr>
        <p:spPr>
          <a:xfrm>
            <a:off x="7689517" y="9676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7" name="TextBox 36"/>
          <p:cNvSpPr txBox="1"/>
          <p:nvPr/>
        </p:nvSpPr>
        <p:spPr>
          <a:xfrm>
            <a:off x="6154675" y="29436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8" name="TextBox 37"/>
          <p:cNvSpPr txBox="1"/>
          <p:nvPr/>
        </p:nvSpPr>
        <p:spPr>
          <a:xfrm>
            <a:off x="6088968" y="504589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1.5</a:t>
            </a:r>
            <a:endParaRPr lang="hu-HU" dirty="0"/>
          </a:p>
        </p:txBody>
      </p:sp>
      <p:sp>
        <p:nvSpPr>
          <p:cNvPr id="39" name="Oval 38"/>
          <p:cNvSpPr/>
          <p:nvPr/>
        </p:nvSpPr>
        <p:spPr>
          <a:xfrm>
            <a:off x="5252434" y="734097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A=1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252434" y="285696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B=1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252434" y="517301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bg1"/>
                </a:solidFill>
              </a:rPr>
              <a:t>C=-1</a:t>
            </a: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8515" y="6097065"/>
            <a:ext cx="856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tempOutput = 1 * 1 + 1 * 1 + 1 * 2 + (-1) * 1.5 = 2.5 </a:t>
            </a:r>
            <a:r>
              <a:rPr lang="hu-HU" dirty="0" smtClean="0">
                <a:sym typeface="Wingdings" panose="05000000000000000000" pitchFamily="2" charset="2"/>
              </a:rPr>
              <a:t> sign(tempOutput) = +1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8177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2383840" y="1339404"/>
            <a:ext cx="0" cy="443033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708338" y="4683549"/>
            <a:ext cx="941445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83840" y="101306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y</a:t>
            </a:r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10129205" y="449888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xmlns="" val="281308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15177" y="2550017"/>
            <a:ext cx="3000778" cy="2021983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dirty="0" smtClean="0">
                <a:solidFill>
                  <a:srgbClr val="FF0000"/>
                </a:solidFill>
              </a:rPr>
              <a:t>?</a:t>
            </a:r>
            <a:endParaRPr lang="hu-HU" sz="44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72743" y="3528812"/>
            <a:ext cx="1197735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132748" y="3528812"/>
            <a:ext cx="1197735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98437" y="3344146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INPUT</a:t>
            </a:r>
            <a:endParaRPr lang="hu-H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555472" y="334414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OUTPUT</a:t>
            </a:r>
            <a:endParaRPr lang="hu-H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601532" y="4893972"/>
            <a:ext cx="8141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Model of nervous system </a:t>
            </a:r>
            <a:r>
              <a:rPr lang="hu-HU" dirty="0" smtClean="0">
                <a:sym typeface="Wingdings" panose="05000000000000000000" pitchFamily="2" charset="2"/>
              </a:rPr>
              <a:t> it is basically a graph with nodes ( neurons )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and the edges ( axons 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88399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2383840" y="1339404"/>
            <a:ext cx="0" cy="443033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708338" y="4683549"/>
            <a:ext cx="941445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83840" y="101306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y</a:t>
            </a:r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10129205" y="449888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x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878554" y="2378127"/>
            <a:ext cx="5074023" cy="135228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7602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2383840" y="1339404"/>
            <a:ext cx="0" cy="443033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708338" y="4683549"/>
            <a:ext cx="941445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83840" y="101306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y</a:t>
            </a:r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10129205" y="449888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x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878554" y="2378127"/>
            <a:ext cx="5074023" cy="135228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3541691" y="4498883"/>
            <a:ext cx="0" cy="3693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75905" y="4498883"/>
            <a:ext cx="0" cy="3693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36643" y="4498883"/>
            <a:ext cx="0" cy="3693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01674" y="4498883"/>
            <a:ext cx="0" cy="3693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335888" y="4498883"/>
            <a:ext cx="0" cy="3693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96626" y="4498883"/>
            <a:ext cx="0" cy="3693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23021" y="4498883"/>
            <a:ext cx="0" cy="3693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57235" y="4498883"/>
            <a:ext cx="0" cy="3693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417973" y="4498883"/>
            <a:ext cx="0" cy="3693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244367" y="4498883"/>
            <a:ext cx="0" cy="3693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78581" y="4498883"/>
            <a:ext cx="0" cy="3693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639319" y="4498883"/>
            <a:ext cx="0" cy="3693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164772" y="4327302"/>
            <a:ext cx="4381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91938" y="4479497"/>
            <a:ext cx="0" cy="3693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76753" y="3977426"/>
            <a:ext cx="4381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164772" y="3657600"/>
            <a:ext cx="4381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64772" y="3346361"/>
            <a:ext cx="4381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164772" y="3024390"/>
            <a:ext cx="4381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176753" y="2674514"/>
            <a:ext cx="4381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164772" y="2354688"/>
            <a:ext cx="4381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164772" y="2043449"/>
            <a:ext cx="4381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176753" y="1719331"/>
            <a:ext cx="4381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309870" y="695459"/>
            <a:ext cx="6939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 have trainig data: (x,y) pairs + whether it is under the line</a:t>
            </a:r>
          </a:p>
          <a:p>
            <a:r>
              <a:rPr lang="hu-HU" dirty="0"/>
              <a:t>o</a:t>
            </a:r>
            <a:r>
              <a:rPr lang="hu-HU" dirty="0" smtClean="0"/>
              <a:t>r not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243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2383840" y="1339404"/>
            <a:ext cx="0" cy="443033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708338" y="4683549"/>
            <a:ext cx="941445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83840" y="101306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y</a:t>
            </a:r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10129205" y="449888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x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878554" y="2378127"/>
            <a:ext cx="5074023" cy="135228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3541691" y="4498883"/>
            <a:ext cx="0" cy="3693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75905" y="4498883"/>
            <a:ext cx="0" cy="3693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36643" y="4498883"/>
            <a:ext cx="0" cy="3693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01674" y="4498883"/>
            <a:ext cx="0" cy="3693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335888" y="4498883"/>
            <a:ext cx="0" cy="3693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96626" y="4498883"/>
            <a:ext cx="0" cy="3693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23021" y="4498883"/>
            <a:ext cx="0" cy="3693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57235" y="4498883"/>
            <a:ext cx="0" cy="3693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417973" y="4498883"/>
            <a:ext cx="0" cy="3693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244367" y="4498883"/>
            <a:ext cx="0" cy="3693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78581" y="4498883"/>
            <a:ext cx="0" cy="3693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639319" y="4498883"/>
            <a:ext cx="0" cy="3693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164772" y="4327302"/>
            <a:ext cx="4381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91938" y="4479497"/>
            <a:ext cx="0" cy="3693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76753" y="3977426"/>
            <a:ext cx="4381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164772" y="3657600"/>
            <a:ext cx="4381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64772" y="3346361"/>
            <a:ext cx="4381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164772" y="3024390"/>
            <a:ext cx="4381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176753" y="2674514"/>
            <a:ext cx="4381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164772" y="2354688"/>
            <a:ext cx="4381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164772" y="2043449"/>
            <a:ext cx="4381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176753" y="1719331"/>
            <a:ext cx="4381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309870" y="2043449"/>
            <a:ext cx="231821" cy="231821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Oval 33"/>
          <p:cNvSpPr/>
          <p:nvPr/>
        </p:nvSpPr>
        <p:spPr>
          <a:xfrm>
            <a:off x="4516043" y="1493742"/>
            <a:ext cx="231821" cy="231821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Oval 34"/>
          <p:cNvSpPr/>
          <p:nvPr/>
        </p:nvSpPr>
        <p:spPr>
          <a:xfrm>
            <a:off x="4190675" y="2159359"/>
            <a:ext cx="231821" cy="231821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Oval 35"/>
          <p:cNvSpPr/>
          <p:nvPr/>
        </p:nvSpPr>
        <p:spPr>
          <a:xfrm>
            <a:off x="5067811" y="2238777"/>
            <a:ext cx="231821" cy="231821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Oval 36"/>
          <p:cNvSpPr/>
          <p:nvPr/>
        </p:nvSpPr>
        <p:spPr>
          <a:xfrm>
            <a:off x="3654980" y="2969619"/>
            <a:ext cx="231821" cy="231821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Oval 37"/>
          <p:cNvSpPr/>
          <p:nvPr/>
        </p:nvSpPr>
        <p:spPr>
          <a:xfrm>
            <a:off x="6140612" y="1386454"/>
            <a:ext cx="231821" cy="231821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Oval 44"/>
          <p:cNvSpPr/>
          <p:nvPr/>
        </p:nvSpPr>
        <p:spPr>
          <a:xfrm>
            <a:off x="4896247" y="3637938"/>
            <a:ext cx="231821" cy="231821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Oval 45"/>
          <p:cNvSpPr/>
          <p:nvPr/>
        </p:nvSpPr>
        <p:spPr>
          <a:xfrm>
            <a:off x="6102420" y="3088231"/>
            <a:ext cx="231821" cy="231821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Oval 46"/>
          <p:cNvSpPr/>
          <p:nvPr/>
        </p:nvSpPr>
        <p:spPr>
          <a:xfrm>
            <a:off x="5777052" y="3753848"/>
            <a:ext cx="231821" cy="231821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Oval 47"/>
          <p:cNvSpPr/>
          <p:nvPr/>
        </p:nvSpPr>
        <p:spPr>
          <a:xfrm>
            <a:off x="6654188" y="3833266"/>
            <a:ext cx="231821" cy="231821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Oval 48"/>
          <p:cNvSpPr/>
          <p:nvPr/>
        </p:nvSpPr>
        <p:spPr>
          <a:xfrm>
            <a:off x="3848625" y="3947307"/>
            <a:ext cx="231821" cy="231821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Oval 49"/>
          <p:cNvSpPr/>
          <p:nvPr/>
        </p:nvSpPr>
        <p:spPr>
          <a:xfrm>
            <a:off x="7726989" y="2980943"/>
            <a:ext cx="231821" cy="231821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Oval 50"/>
          <p:cNvSpPr/>
          <p:nvPr/>
        </p:nvSpPr>
        <p:spPr>
          <a:xfrm>
            <a:off x="7552258" y="3626218"/>
            <a:ext cx="231821" cy="231821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2562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2383840" y="1339404"/>
            <a:ext cx="0" cy="443033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708338" y="4683549"/>
            <a:ext cx="941445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83840" y="101306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y</a:t>
            </a:r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10129205" y="449888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x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878554" y="2378127"/>
            <a:ext cx="5074023" cy="135228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3541691" y="4498883"/>
            <a:ext cx="0" cy="3693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75905" y="4498883"/>
            <a:ext cx="0" cy="3693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36643" y="4498883"/>
            <a:ext cx="0" cy="3693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01674" y="4498883"/>
            <a:ext cx="0" cy="3693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335888" y="4498883"/>
            <a:ext cx="0" cy="3693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96626" y="4498883"/>
            <a:ext cx="0" cy="3693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23021" y="4498883"/>
            <a:ext cx="0" cy="3693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57235" y="4498883"/>
            <a:ext cx="0" cy="3693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417973" y="4498883"/>
            <a:ext cx="0" cy="3693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244367" y="4498883"/>
            <a:ext cx="0" cy="3693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78581" y="4498883"/>
            <a:ext cx="0" cy="3693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639319" y="4498883"/>
            <a:ext cx="0" cy="3693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164772" y="4327302"/>
            <a:ext cx="4381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91938" y="4479497"/>
            <a:ext cx="0" cy="3693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76753" y="3977426"/>
            <a:ext cx="4381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164772" y="3657600"/>
            <a:ext cx="4381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64772" y="3346361"/>
            <a:ext cx="4381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164772" y="3024390"/>
            <a:ext cx="4381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176753" y="2674514"/>
            <a:ext cx="4381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164772" y="2354688"/>
            <a:ext cx="4381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164772" y="2043449"/>
            <a:ext cx="4381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176753" y="1719331"/>
            <a:ext cx="4381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309870" y="2043449"/>
            <a:ext cx="231821" cy="231821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Oval 33"/>
          <p:cNvSpPr/>
          <p:nvPr/>
        </p:nvSpPr>
        <p:spPr>
          <a:xfrm>
            <a:off x="4516043" y="1493742"/>
            <a:ext cx="231821" cy="231821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Oval 34"/>
          <p:cNvSpPr/>
          <p:nvPr/>
        </p:nvSpPr>
        <p:spPr>
          <a:xfrm>
            <a:off x="4190675" y="2159359"/>
            <a:ext cx="231821" cy="231821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Oval 35"/>
          <p:cNvSpPr/>
          <p:nvPr/>
        </p:nvSpPr>
        <p:spPr>
          <a:xfrm>
            <a:off x="5067811" y="2238777"/>
            <a:ext cx="231821" cy="231821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Oval 36"/>
          <p:cNvSpPr/>
          <p:nvPr/>
        </p:nvSpPr>
        <p:spPr>
          <a:xfrm>
            <a:off x="3654980" y="2969619"/>
            <a:ext cx="231821" cy="231821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Oval 37"/>
          <p:cNvSpPr/>
          <p:nvPr/>
        </p:nvSpPr>
        <p:spPr>
          <a:xfrm>
            <a:off x="6140612" y="1386454"/>
            <a:ext cx="231821" cy="231821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Oval 44"/>
          <p:cNvSpPr/>
          <p:nvPr/>
        </p:nvSpPr>
        <p:spPr>
          <a:xfrm>
            <a:off x="4896247" y="3637938"/>
            <a:ext cx="231821" cy="231821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Oval 45"/>
          <p:cNvSpPr/>
          <p:nvPr/>
        </p:nvSpPr>
        <p:spPr>
          <a:xfrm>
            <a:off x="6102420" y="3088231"/>
            <a:ext cx="231821" cy="231821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Oval 46"/>
          <p:cNvSpPr/>
          <p:nvPr/>
        </p:nvSpPr>
        <p:spPr>
          <a:xfrm>
            <a:off x="5777052" y="3753848"/>
            <a:ext cx="231821" cy="231821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Oval 47"/>
          <p:cNvSpPr/>
          <p:nvPr/>
        </p:nvSpPr>
        <p:spPr>
          <a:xfrm>
            <a:off x="6654188" y="3833266"/>
            <a:ext cx="231821" cy="231821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Oval 48"/>
          <p:cNvSpPr/>
          <p:nvPr/>
        </p:nvSpPr>
        <p:spPr>
          <a:xfrm>
            <a:off x="3848625" y="3947307"/>
            <a:ext cx="231821" cy="231821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Oval 49"/>
          <p:cNvSpPr/>
          <p:nvPr/>
        </p:nvSpPr>
        <p:spPr>
          <a:xfrm>
            <a:off x="7726989" y="2980943"/>
            <a:ext cx="231821" cy="231821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Oval 50"/>
          <p:cNvSpPr/>
          <p:nvPr/>
        </p:nvSpPr>
        <p:spPr>
          <a:xfrm>
            <a:off x="7552258" y="3626218"/>
            <a:ext cx="231821" cy="231821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extBox 19"/>
          <p:cNvSpPr txBox="1"/>
          <p:nvPr/>
        </p:nvSpPr>
        <p:spPr>
          <a:xfrm>
            <a:off x="1686829" y="219114"/>
            <a:ext cx="8180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After training our neural network: if we have a (x,y) pair, we can predict</a:t>
            </a:r>
          </a:p>
          <a:p>
            <a:r>
              <a:rPr lang="hu-HU" dirty="0"/>
              <a:t>w</a:t>
            </a:r>
            <a:r>
              <a:rPr lang="hu-HU" dirty="0" smtClean="0"/>
              <a:t>hether it is under the line or not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88970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0875" y="799071"/>
            <a:ext cx="618310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Single-layer network:</a:t>
            </a:r>
          </a:p>
          <a:p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If we have a linearly separable problem</a:t>
            </a:r>
          </a:p>
          <a:p>
            <a:r>
              <a:rPr lang="hu-HU" dirty="0"/>
              <a:t>	</a:t>
            </a:r>
            <a:r>
              <a:rPr lang="hu-HU" dirty="0" smtClean="0"/>
              <a:t>	~ a </a:t>
            </a:r>
            <a:r>
              <a:rPr lang="hu-HU" dirty="0" err="1" smtClean="0"/>
              <a:t>single-layer</a:t>
            </a:r>
            <a:r>
              <a:rPr lang="hu-HU" dirty="0" smtClean="0"/>
              <a:t> network is fine</a:t>
            </a:r>
          </a:p>
          <a:p>
            <a:endParaRPr lang="hu-HU" dirty="0"/>
          </a:p>
          <a:p>
            <a:r>
              <a:rPr lang="hu-HU" b="1" u="sng" dirty="0" smtClean="0"/>
              <a:t>Multi-layer network:</a:t>
            </a:r>
          </a:p>
          <a:p>
            <a:endParaRPr lang="hu-HU" dirty="0"/>
          </a:p>
          <a:p>
            <a:r>
              <a:rPr lang="hu-HU" dirty="0" smtClean="0"/>
              <a:t>	If we have a non-linear classification problem</a:t>
            </a:r>
          </a:p>
          <a:p>
            <a:r>
              <a:rPr lang="hu-HU" dirty="0"/>
              <a:t>	</a:t>
            </a:r>
            <a:r>
              <a:rPr lang="hu-HU" dirty="0" smtClean="0"/>
              <a:t>	~ we have to </a:t>
            </a:r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multi-layer</a:t>
            </a:r>
            <a:r>
              <a:rPr lang="hu-HU" dirty="0" smtClean="0"/>
              <a:t> network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45359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V="1">
            <a:off x="1828799" y="2073497"/>
            <a:ext cx="0" cy="288486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584101" y="4739425"/>
            <a:ext cx="2923504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17887" y="4838094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0                             1</a:t>
            </a:r>
            <a:endParaRPr lang="hu-HU" dirty="0"/>
          </a:p>
        </p:txBody>
      </p:sp>
      <p:sp>
        <p:nvSpPr>
          <p:cNvPr id="10" name="TextBox 9"/>
          <p:cNvSpPr txBox="1"/>
          <p:nvPr/>
        </p:nvSpPr>
        <p:spPr>
          <a:xfrm>
            <a:off x="1453985" y="2332433"/>
            <a:ext cx="3129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dirty="0"/>
              <a:t>0</a:t>
            </a:r>
          </a:p>
        </p:txBody>
      </p:sp>
      <p:sp>
        <p:nvSpPr>
          <p:cNvPr id="11" name="Oval 10"/>
          <p:cNvSpPr/>
          <p:nvPr/>
        </p:nvSpPr>
        <p:spPr>
          <a:xfrm>
            <a:off x="1916161" y="4211287"/>
            <a:ext cx="468002" cy="46800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0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16161" y="2332433"/>
            <a:ext cx="468002" cy="46800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0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50515" y="4178370"/>
            <a:ext cx="468002" cy="46800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0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850515" y="2299516"/>
            <a:ext cx="468002" cy="46800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12839" y="1442341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AND</a:t>
            </a:r>
            <a:r>
              <a:rPr lang="hu-HU" dirty="0" smtClean="0"/>
              <a:t> problem</a:t>
            </a:r>
            <a:endParaRPr lang="hu-HU" dirty="0"/>
          </a:p>
        </p:txBody>
      </p:sp>
      <p:sp>
        <p:nvSpPr>
          <p:cNvPr id="16" name="TextBox 15"/>
          <p:cNvSpPr txBox="1"/>
          <p:nvPr/>
        </p:nvSpPr>
        <p:spPr>
          <a:xfrm>
            <a:off x="1117799" y="5517145"/>
            <a:ext cx="4100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This is a </a:t>
            </a:r>
            <a:r>
              <a:rPr lang="hu-HU" b="1" dirty="0" smtClean="0"/>
              <a:t>linearly</a:t>
            </a:r>
            <a:r>
              <a:rPr lang="hu-HU" dirty="0" smtClean="0"/>
              <a:t> separable problem,</a:t>
            </a:r>
          </a:p>
          <a:p>
            <a:r>
              <a:rPr lang="hu-HU" dirty="0"/>
              <a:t>n</a:t>
            </a:r>
            <a:r>
              <a:rPr lang="hu-HU" dirty="0" smtClean="0"/>
              <a:t>o hidden layer needed</a:t>
            </a:r>
            <a:endParaRPr lang="hu-HU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601531" y="2179685"/>
            <a:ext cx="1906074" cy="1875069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375552" y="2077766"/>
            <a:ext cx="0" cy="288486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130854" y="4743694"/>
            <a:ext cx="2923504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564640" y="4842363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0                             1</a:t>
            </a:r>
            <a:endParaRPr lang="hu-HU" dirty="0"/>
          </a:p>
        </p:txBody>
      </p:sp>
      <p:sp>
        <p:nvSpPr>
          <p:cNvPr id="22" name="TextBox 21"/>
          <p:cNvSpPr txBox="1"/>
          <p:nvPr/>
        </p:nvSpPr>
        <p:spPr>
          <a:xfrm>
            <a:off x="7000738" y="2336702"/>
            <a:ext cx="3129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dirty="0"/>
              <a:t>0</a:t>
            </a:r>
          </a:p>
        </p:txBody>
      </p:sp>
      <p:sp>
        <p:nvSpPr>
          <p:cNvPr id="23" name="Oval 22"/>
          <p:cNvSpPr/>
          <p:nvPr/>
        </p:nvSpPr>
        <p:spPr>
          <a:xfrm>
            <a:off x="7462914" y="4215556"/>
            <a:ext cx="468002" cy="46800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0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462914" y="2336702"/>
            <a:ext cx="468002" cy="46800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" name="Oval 24"/>
          <p:cNvSpPr/>
          <p:nvPr/>
        </p:nvSpPr>
        <p:spPr>
          <a:xfrm>
            <a:off x="9397268" y="4182639"/>
            <a:ext cx="468002" cy="46800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6" name="Oval 25"/>
          <p:cNvSpPr/>
          <p:nvPr/>
        </p:nvSpPr>
        <p:spPr>
          <a:xfrm>
            <a:off x="9397268" y="2303785"/>
            <a:ext cx="468002" cy="46800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0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59592" y="1446610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XOR</a:t>
            </a:r>
            <a:r>
              <a:rPr lang="hu-HU" dirty="0" smtClean="0"/>
              <a:t> problem</a:t>
            </a:r>
            <a:endParaRPr lang="hu-HU" dirty="0"/>
          </a:p>
        </p:txBody>
      </p:sp>
      <p:sp>
        <p:nvSpPr>
          <p:cNvPr id="28" name="TextBox 27"/>
          <p:cNvSpPr txBox="1"/>
          <p:nvPr/>
        </p:nvSpPr>
        <p:spPr>
          <a:xfrm>
            <a:off x="6664552" y="5521414"/>
            <a:ext cx="55354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This is a </a:t>
            </a:r>
            <a:r>
              <a:rPr lang="hu-HU" b="1" dirty="0" smtClean="0"/>
              <a:t>non-linearly</a:t>
            </a:r>
            <a:r>
              <a:rPr lang="hu-HU" dirty="0" smtClean="0"/>
              <a:t> separable problem,</a:t>
            </a:r>
          </a:p>
          <a:p>
            <a:r>
              <a:rPr lang="hu-HU" dirty="0"/>
              <a:t>n</a:t>
            </a:r>
            <a:r>
              <a:rPr lang="hu-HU" dirty="0" smtClean="0"/>
              <a:t>o linear line can be found to separate </a:t>
            </a:r>
            <a:r>
              <a:rPr lang="hu-HU" b="1" dirty="0" smtClean="0"/>
              <a:t>0</a:t>
            </a:r>
            <a:r>
              <a:rPr lang="hu-HU" dirty="0" smtClean="0"/>
              <a:t> from </a:t>
            </a:r>
            <a:r>
              <a:rPr lang="hu-HU" b="1" dirty="0" smtClean="0"/>
              <a:t>1</a:t>
            </a:r>
          </a:p>
          <a:p>
            <a:r>
              <a:rPr lang="hu-HU" dirty="0" smtClean="0"/>
              <a:t>Hidden layer needed in the network !!!!</a:t>
            </a:r>
            <a:endParaRPr lang="hu-HU" dirty="0"/>
          </a:p>
        </p:txBody>
      </p:sp>
      <p:sp>
        <p:nvSpPr>
          <p:cNvPr id="31" name="Freeform 30"/>
          <p:cNvSpPr/>
          <p:nvPr/>
        </p:nvSpPr>
        <p:spPr>
          <a:xfrm>
            <a:off x="7082992" y="2014727"/>
            <a:ext cx="3439958" cy="2923779"/>
          </a:xfrm>
          <a:custGeom>
            <a:avLst/>
            <a:gdLst>
              <a:gd name="connsiteX0" fmla="*/ 876152 w 3439958"/>
              <a:gd name="connsiteY0" fmla="*/ 1501205 h 2923779"/>
              <a:gd name="connsiteX1" fmla="*/ 13267 w 3439958"/>
              <a:gd name="connsiteY1" fmla="*/ 792867 h 2923779"/>
              <a:gd name="connsiteX2" fmla="*/ 386754 w 3439958"/>
              <a:gd name="connsiteY2" fmla="*/ 20135 h 2923779"/>
              <a:gd name="connsiteX3" fmla="*/ 850394 w 3439958"/>
              <a:gd name="connsiteY3" fmla="*/ 277712 h 2923779"/>
              <a:gd name="connsiteX4" fmla="*/ 1455701 w 3439958"/>
              <a:gd name="connsiteY4" fmla="*/ 831504 h 2923779"/>
              <a:gd name="connsiteX5" fmla="*/ 2189797 w 3439958"/>
              <a:gd name="connsiteY5" fmla="*/ 1501205 h 2923779"/>
              <a:gd name="connsiteX6" fmla="*/ 2846619 w 3439958"/>
              <a:gd name="connsiteY6" fmla="*/ 1604236 h 2923779"/>
              <a:gd name="connsiteX7" fmla="*/ 3413290 w 3439958"/>
              <a:gd name="connsiteY7" fmla="*/ 2312574 h 2923779"/>
              <a:gd name="connsiteX8" fmla="*/ 3284501 w 3439958"/>
              <a:gd name="connsiteY8" fmla="*/ 2853487 h 2923779"/>
              <a:gd name="connsiteX9" fmla="*/ 2730709 w 3439958"/>
              <a:gd name="connsiteY9" fmla="*/ 2892124 h 2923779"/>
              <a:gd name="connsiteX10" fmla="*/ 2022371 w 3439958"/>
              <a:gd name="connsiteY10" fmla="*/ 2621667 h 2923779"/>
              <a:gd name="connsiteX11" fmla="*/ 1520095 w 3439958"/>
              <a:gd name="connsiteY11" fmla="*/ 2248180 h 2923779"/>
              <a:gd name="connsiteX12" fmla="*/ 1417064 w 3439958"/>
              <a:gd name="connsiteY12" fmla="*/ 1797419 h 2923779"/>
              <a:gd name="connsiteX13" fmla="*/ 876152 w 3439958"/>
              <a:gd name="connsiteY13" fmla="*/ 1501205 h 292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39958" h="2923779">
                <a:moveTo>
                  <a:pt x="876152" y="1501205"/>
                </a:moveTo>
                <a:cubicBezTo>
                  <a:pt x="642186" y="1333780"/>
                  <a:pt x="94833" y="1039712"/>
                  <a:pt x="13267" y="792867"/>
                </a:cubicBezTo>
                <a:cubicBezTo>
                  <a:pt x="-68299" y="546022"/>
                  <a:pt x="247233" y="105994"/>
                  <a:pt x="386754" y="20135"/>
                </a:cubicBezTo>
                <a:cubicBezTo>
                  <a:pt x="526275" y="-65724"/>
                  <a:pt x="672236" y="142484"/>
                  <a:pt x="850394" y="277712"/>
                </a:cubicBezTo>
                <a:cubicBezTo>
                  <a:pt x="1028552" y="412940"/>
                  <a:pt x="1455701" y="831504"/>
                  <a:pt x="1455701" y="831504"/>
                </a:cubicBezTo>
                <a:cubicBezTo>
                  <a:pt x="1678935" y="1035420"/>
                  <a:pt x="1957977" y="1372416"/>
                  <a:pt x="2189797" y="1501205"/>
                </a:cubicBezTo>
                <a:cubicBezTo>
                  <a:pt x="2421617" y="1629994"/>
                  <a:pt x="2642704" y="1469008"/>
                  <a:pt x="2846619" y="1604236"/>
                </a:cubicBezTo>
                <a:cubicBezTo>
                  <a:pt x="3050535" y="1739464"/>
                  <a:pt x="3340310" y="2104366"/>
                  <a:pt x="3413290" y="2312574"/>
                </a:cubicBezTo>
                <a:cubicBezTo>
                  <a:pt x="3486270" y="2520783"/>
                  <a:pt x="3398264" y="2756895"/>
                  <a:pt x="3284501" y="2853487"/>
                </a:cubicBezTo>
                <a:cubicBezTo>
                  <a:pt x="3170738" y="2950079"/>
                  <a:pt x="2941064" y="2930761"/>
                  <a:pt x="2730709" y="2892124"/>
                </a:cubicBezTo>
                <a:cubicBezTo>
                  <a:pt x="2520354" y="2853487"/>
                  <a:pt x="2224140" y="2728991"/>
                  <a:pt x="2022371" y="2621667"/>
                </a:cubicBezTo>
                <a:cubicBezTo>
                  <a:pt x="1820602" y="2514343"/>
                  <a:pt x="1620979" y="2385555"/>
                  <a:pt x="1520095" y="2248180"/>
                </a:cubicBezTo>
                <a:cubicBezTo>
                  <a:pt x="1419211" y="2110805"/>
                  <a:pt x="1522241" y="1924061"/>
                  <a:pt x="1417064" y="1797419"/>
                </a:cubicBezTo>
                <a:cubicBezTo>
                  <a:pt x="1311887" y="1670777"/>
                  <a:pt x="1110118" y="1668630"/>
                  <a:pt x="876152" y="1501205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extBox 1"/>
          <p:cNvSpPr txBox="1"/>
          <p:nvPr/>
        </p:nvSpPr>
        <p:spPr>
          <a:xfrm>
            <a:off x="10086854" y="453690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x</a:t>
            </a:r>
            <a:endParaRPr lang="hu-HU" dirty="0"/>
          </a:p>
        </p:txBody>
      </p:sp>
      <p:sp>
        <p:nvSpPr>
          <p:cNvPr id="29" name="TextBox 28"/>
          <p:cNvSpPr txBox="1"/>
          <p:nvPr/>
        </p:nvSpPr>
        <p:spPr>
          <a:xfrm>
            <a:off x="4531366" y="453905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x</a:t>
            </a:r>
            <a:endParaRPr lang="hu-HU" dirty="0"/>
          </a:p>
        </p:txBody>
      </p:sp>
      <p:sp>
        <p:nvSpPr>
          <p:cNvPr id="30" name="TextBox 29"/>
          <p:cNvSpPr txBox="1"/>
          <p:nvPr/>
        </p:nvSpPr>
        <p:spPr>
          <a:xfrm>
            <a:off x="7221503" y="167691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674750" y="167537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xmlns="" val="365923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The algorithm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434673" y="1499734"/>
            <a:ext cx="786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1.</a:t>
            </a:r>
            <a:r>
              <a:rPr lang="hu-HU" dirty="0"/>
              <a:t>) Initialize the edge weights at random</a:t>
            </a:r>
          </a:p>
          <a:p>
            <a:r>
              <a:rPr lang="hu-HU" b="1" dirty="0"/>
              <a:t>2.</a:t>
            </a:r>
            <a:r>
              <a:rPr lang="hu-HU" dirty="0"/>
              <a:t>) Calculate the error: we have some training data and some results</a:t>
            </a:r>
          </a:p>
          <a:p>
            <a:endParaRPr lang="hu-HU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726549" y="2816526"/>
            <a:ext cx="2756079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83365" y="2249855"/>
            <a:ext cx="0" cy="294596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15999" y="2249854"/>
            <a:ext cx="332142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dirty="0" smtClean="0"/>
              <a:t>x</a:t>
            </a:r>
            <a:endParaRPr lang="hu-H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570112" y="2249855"/>
            <a:ext cx="349776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dirty="0"/>
              <a:t>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9818" y="2250841"/>
            <a:ext cx="1309974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dirty="0"/>
              <a:t>x</a:t>
            </a:r>
            <a:r>
              <a:rPr lang="hu-HU" sz="2400" dirty="0" smtClean="0"/>
              <a:t> XOR y</a:t>
            </a:r>
            <a:endParaRPr lang="hu-H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915999" y="3241529"/>
            <a:ext cx="354584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497896" y="3215769"/>
            <a:ext cx="354584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528199" y="3215769"/>
            <a:ext cx="354584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915999" y="3728954"/>
            <a:ext cx="354584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97896" y="3703194"/>
            <a:ext cx="354584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28199" y="3703194"/>
            <a:ext cx="354584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15999" y="4244432"/>
            <a:ext cx="354584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97896" y="4218672"/>
            <a:ext cx="354584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528199" y="4218672"/>
            <a:ext cx="354584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15999" y="4759910"/>
            <a:ext cx="354584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97896" y="4734150"/>
            <a:ext cx="354584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28199" y="4734150"/>
            <a:ext cx="354584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dirty="0"/>
              <a:t>0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6104588" y="2275615"/>
            <a:ext cx="0" cy="294596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010659" y="2711519"/>
            <a:ext cx="411522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The inputs are the </a:t>
            </a:r>
            <a:r>
              <a:rPr lang="hu-HU" b="1" dirty="0" smtClean="0"/>
              <a:t>(x,y) </a:t>
            </a:r>
            <a:r>
              <a:rPr lang="hu-HU" dirty="0" smtClean="0"/>
              <a:t>pairs:  we</a:t>
            </a:r>
          </a:p>
          <a:p>
            <a:r>
              <a:rPr lang="hu-HU" dirty="0"/>
              <a:t>c</a:t>
            </a:r>
            <a:r>
              <a:rPr lang="hu-HU" dirty="0" smtClean="0"/>
              <a:t>alculate the sum values and</a:t>
            </a:r>
          </a:p>
          <a:p>
            <a:r>
              <a:rPr lang="hu-HU" dirty="0"/>
              <a:t>a</a:t>
            </a:r>
            <a:r>
              <a:rPr lang="hu-HU" dirty="0" smtClean="0"/>
              <a:t>civation </a:t>
            </a:r>
            <a:r>
              <a:rPr lang="hu-HU" dirty="0" err="1" smtClean="0"/>
              <a:t>functions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smtClean="0"/>
              <a:t> we get a</a:t>
            </a:r>
          </a:p>
          <a:p>
            <a:r>
              <a:rPr lang="hu-HU" dirty="0" smtClean="0"/>
              <a:t>value (output)</a:t>
            </a:r>
          </a:p>
          <a:p>
            <a:endParaRPr lang="hu-HU" dirty="0"/>
          </a:p>
          <a:p>
            <a:r>
              <a:rPr lang="hu-HU" dirty="0" smtClean="0"/>
              <a:t>Output not always the ideal output</a:t>
            </a:r>
          </a:p>
          <a:p>
            <a:r>
              <a:rPr lang="hu-HU" dirty="0"/>
              <a:t>f</a:t>
            </a:r>
            <a:r>
              <a:rPr lang="hu-HU" dirty="0" smtClean="0"/>
              <a:t>rom the logical table !!!</a:t>
            </a:r>
          </a:p>
          <a:p>
            <a:r>
              <a:rPr lang="hu-HU" dirty="0" smtClean="0"/>
              <a:t>// thats why we have errors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34673" y="5561494"/>
            <a:ext cx="89274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3.</a:t>
            </a:r>
            <a:r>
              <a:rPr lang="hu-HU" dirty="0" smtClean="0"/>
              <a:t>) Calculate the changes of the edge weights and update the weights. This is</a:t>
            </a:r>
          </a:p>
          <a:p>
            <a:r>
              <a:rPr lang="hu-HU" dirty="0" smtClean="0"/>
              <a:t>	the backpropagation process !!!</a:t>
            </a:r>
          </a:p>
          <a:p>
            <a:r>
              <a:rPr lang="hu-HU" b="1" dirty="0" smtClean="0"/>
              <a:t>4.</a:t>
            </a:r>
            <a:r>
              <a:rPr lang="hu-HU" dirty="0" smtClean="0"/>
              <a:t>) The algorithm terminates when the network </a:t>
            </a:r>
            <a:r>
              <a:rPr lang="hu-HU" dirty="0" err="1" smtClean="0"/>
              <a:t>error</a:t>
            </a:r>
            <a:r>
              <a:rPr lang="hu-HU" dirty="0" smtClean="0"/>
              <a:t> is small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00999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1532586" y="226668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x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532586" y="4453945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y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600164" y="1287889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Oval 28"/>
          <p:cNvSpPr/>
          <p:nvPr/>
        </p:nvSpPr>
        <p:spPr>
          <a:xfrm>
            <a:off x="5600164" y="341075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Oval 29"/>
          <p:cNvSpPr/>
          <p:nvPr/>
        </p:nvSpPr>
        <p:spPr>
          <a:xfrm>
            <a:off x="5600164" y="572680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Oval 30"/>
          <p:cNvSpPr/>
          <p:nvPr/>
        </p:nvSpPr>
        <p:spPr>
          <a:xfrm>
            <a:off x="9474558" y="341075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>
            <a:stCxn id="26" idx="6"/>
            <a:endCxn id="28" idx="2"/>
          </p:cNvCxnSpPr>
          <p:nvPr/>
        </p:nvCxnSpPr>
        <p:spPr>
          <a:xfrm flipV="1">
            <a:off x="2446986" y="1745089"/>
            <a:ext cx="3153178" cy="97879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6" idx="6"/>
            <a:endCxn id="29" idx="2"/>
          </p:cNvCxnSpPr>
          <p:nvPr/>
        </p:nvCxnSpPr>
        <p:spPr>
          <a:xfrm>
            <a:off x="2446986" y="2723883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6" idx="6"/>
            <a:endCxn id="30" idx="2"/>
          </p:cNvCxnSpPr>
          <p:nvPr/>
        </p:nvCxnSpPr>
        <p:spPr>
          <a:xfrm>
            <a:off x="2446986" y="2723883"/>
            <a:ext cx="3153178" cy="346012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7" idx="6"/>
            <a:endCxn id="28" idx="2"/>
          </p:cNvCxnSpPr>
          <p:nvPr/>
        </p:nvCxnSpPr>
        <p:spPr>
          <a:xfrm flipV="1">
            <a:off x="2446986" y="1745089"/>
            <a:ext cx="3153178" cy="316605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7" idx="6"/>
            <a:endCxn id="29" idx="2"/>
          </p:cNvCxnSpPr>
          <p:nvPr/>
        </p:nvCxnSpPr>
        <p:spPr>
          <a:xfrm flipV="1">
            <a:off x="2446986" y="3867956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7" idx="6"/>
            <a:endCxn id="30" idx="2"/>
          </p:cNvCxnSpPr>
          <p:nvPr/>
        </p:nvCxnSpPr>
        <p:spPr>
          <a:xfrm>
            <a:off x="2446986" y="4911145"/>
            <a:ext cx="3153178" cy="12728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6"/>
            <a:endCxn id="31" idx="2"/>
          </p:cNvCxnSpPr>
          <p:nvPr/>
        </p:nvCxnSpPr>
        <p:spPr>
          <a:xfrm>
            <a:off x="6514564" y="1745089"/>
            <a:ext cx="2959994" cy="21228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9" idx="6"/>
            <a:endCxn id="31" idx="2"/>
          </p:cNvCxnSpPr>
          <p:nvPr/>
        </p:nvCxnSpPr>
        <p:spPr>
          <a:xfrm>
            <a:off x="6514564" y="3867956"/>
            <a:ext cx="295999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0" idx="6"/>
            <a:endCxn id="31" idx="2"/>
          </p:cNvCxnSpPr>
          <p:nvPr/>
        </p:nvCxnSpPr>
        <p:spPr>
          <a:xfrm flipV="1">
            <a:off x="6514564" y="3867956"/>
            <a:ext cx="2959994" cy="23160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2724" y="321973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XOR</a:t>
            </a:r>
            <a:r>
              <a:rPr lang="hu-HU" dirty="0" smtClean="0"/>
              <a:t> problem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13809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1532586" y="226668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x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532586" y="4453945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y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600164" y="1287889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Oval 28"/>
          <p:cNvSpPr/>
          <p:nvPr/>
        </p:nvSpPr>
        <p:spPr>
          <a:xfrm>
            <a:off x="5600164" y="341075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Oval 29"/>
          <p:cNvSpPr/>
          <p:nvPr/>
        </p:nvSpPr>
        <p:spPr>
          <a:xfrm>
            <a:off x="5600164" y="572680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Oval 30"/>
          <p:cNvSpPr/>
          <p:nvPr/>
        </p:nvSpPr>
        <p:spPr>
          <a:xfrm>
            <a:off x="9474558" y="341075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>
            <a:stCxn id="26" idx="6"/>
            <a:endCxn id="28" idx="2"/>
          </p:cNvCxnSpPr>
          <p:nvPr/>
        </p:nvCxnSpPr>
        <p:spPr>
          <a:xfrm flipV="1">
            <a:off x="2446986" y="1745089"/>
            <a:ext cx="3153178" cy="97879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6" idx="6"/>
            <a:endCxn id="29" idx="2"/>
          </p:cNvCxnSpPr>
          <p:nvPr/>
        </p:nvCxnSpPr>
        <p:spPr>
          <a:xfrm>
            <a:off x="2446986" y="2723883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6" idx="6"/>
            <a:endCxn id="30" idx="2"/>
          </p:cNvCxnSpPr>
          <p:nvPr/>
        </p:nvCxnSpPr>
        <p:spPr>
          <a:xfrm>
            <a:off x="2446986" y="2723883"/>
            <a:ext cx="3153178" cy="346012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7" idx="6"/>
            <a:endCxn id="28" idx="2"/>
          </p:cNvCxnSpPr>
          <p:nvPr/>
        </p:nvCxnSpPr>
        <p:spPr>
          <a:xfrm flipV="1">
            <a:off x="2446986" y="1745089"/>
            <a:ext cx="3153178" cy="316605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7" idx="6"/>
            <a:endCxn id="29" idx="2"/>
          </p:cNvCxnSpPr>
          <p:nvPr/>
        </p:nvCxnSpPr>
        <p:spPr>
          <a:xfrm flipV="1">
            <a:off x="2446986" y="3867956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7" idx="6"/>
            <a:endCxn id="30" idx="2"/>
          </p:cNvCxnSpPr>
          <p:nvPr/>
        </p:nvCxnSpPr>
        <p:spPr>
          <a:xfrm>
            <a:off x="2446986" y="4911145"/>
            <a:ext cx="3153178" cy="12728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6"/>
            <a:endCxn id="31" idx="2"/>
          </p:cNvCxnSpPr>
          <p:nvPr/>
        </p:nvCxnSpPr>
        <p:spPr>
          <a:xfrm>
            <a:off x="6514564" y="1745089"/>
            <a:ext cx="2959994" cy="21228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9" idx="6"/>
            <a:endCxn id="31" idx="2"/>
          </p:cNvCxnSpPr>
          <p:nvPr/>
        </p:nvCxnSpPr>
        <p:spPr>
          <a:xfrm>
            <a:off x="6514564" y="3867956"/>
            <a:ext cx="295999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0" idx="6"/>
            <a:endCxn id="31" idx="2"/>
          </p:cNvCxnSpPr>
          <p:nvPr/>
        </p:nvCxnSpPr>
        <p:spPr>
          <a:xfrm flipV="1">
            <a:off x="6514564" y="3867956"/>
            <a:ext cx="2959994" cy="23160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2724" y="321973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XOR</a:t>
            </a:r>
            <a:r>
              <a:rPr lang="hu-HU" dirty="0" smtClean="0"/>
              <a:t> problem</a:t>
            </a:r>
            <a:endParaRPr lang="hu-HU" dirty="0"/>
          </a:p>
        </p:txBody>
      </p:sp>
      <p:sp>
        <p:nvSpPr>
          <p:cNvPr id="2" name="TextBox 1"/>
          <p:cNvSpPr txBox="1"/>
          <p:nvPr/>
        </p:nvSpPr>
        <p:spPr>
          <a:xfrm>
            <a:off x="6514564" y="367050"/>
            <a:ext cx="3658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Initialize the weights at random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59866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1532586" y="226668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x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532586" y="4453945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y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600164" y="1287889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Oval 28"/>
          <p:cNvSpPr/>
          <p:nvPr/>
        </p:nvSpPr>
        <p:spPr>
          <a:xfrm>
            <a:off x="5600164" y="341075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Oval 29"/>
          <p:cNvSpPr/>
          <p:nvPr/>
        </p:nvSpPr>
        <p:spPr>
          <a:xfrm>
            <a:off x="5600164" y="572680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Oval 30"/>
          <p:cNvSpPr/>
          <p:nvPr/>
        </p:nvSpPr>
        <p:spPr>
          <a:xfrm>
            <a:off x="9474558" y="341075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>
            <a:stCxn id="26" idx="6"/>
            <a:endCxn id="28" idx="2"/>
          </p:cNvCxnSpPr>
          <p:nvPr/>
        </p:nvCxnSpPr>
        <p:spPr>
          <a:xfrm flipV="1">
            <a:off x="2446986" y="1745089"/>
            <a:ext cx="3153178" cy="97879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6" idx="6"/>
            <a:endCxn id="29" idx="2"/>
          </p:cNvCxnSpPr>
          <p:nvPr/>
        </p:nvCxnSpPr>
        <p:spPr>
          <a:xfrm>
            <a:off x="2446986" y="2723883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6" idx="6"/>
            <a:endCxn id="30" idx="2"/>
          </p:cNvCxnSpPr>
          <p:nvPr/>
        </p:nvCxnSpPr>
        <p:spPr>
          <a:xfrm>
            <a:off x="2446986" y="2723883"/>
            <a:ext cx="3153178" cy="346012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7" idx="6"/>
            <a:endCxn id="28" idx="2"/>
          </p:cNvCxnSpPr>
          <p:nvPr/>
        </p:nvCxnSpPr>
        <p:spPr>
          <a:xfrm flipV="1">
            <a:off x="2446986" y="1745089"/>
            <a:ext cx="3153178" cy="316605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7" idx="6"/>
            <a:endCxn id="29" idx="2"/>
          </p:cNvCxnSpPr>
          <p:nvPr/>
        </p:nvCxnSpPr>
        <p:spPr>
          <a:xfrm flipV="1">
            <a:off x="2446986" y="3867956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7" idx="6"/>
            <a:endCxn id="30" idx="2"/>
          </p:cNvCxnSpPr>
          <p:nvPr/>
        </p:nvCxnSpPr>
        <p:spPr>
          <a:xfrm>
            <a:off x="2446986" y="4911145"/>
            <a:ext cx="3153178" cy="12728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6"/>
            <a:endCxn id="31" idx="2"/>
          </p:cNvCxnSpPr>
          <p:nvPr/>
        </p:nvCxnSpPr>
        <p:spPr>
          <a:xfrm>
            <a:off x="6514564" y="1745089"/>
            <a:ext cx="2959994" cy="21228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9" idx="6"/>
            <a:endCxn id="31" idx="2"/>
          </p:cNvCxnSpPr>
          <p:nvPr/>
        </p:nvCxnSpPr>
        <p:spPr>
          <a:xfrm>
            <a:off x="6514564" y="3867956"/>
            <a:ext cx="295999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0" idx="6"/>
            <a:endCxn id="31" idx="2"/>
          </p:cNvCxnSpPr>
          <p:nvPr/>
        </p:nvCxnSpPr>
        <p:spPr>
          <a:xfrm flipV="1">
            <a:off x="6514564" y="3867956"/>
            <a:ext cx="2959994" cy="23160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2724" y="321973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XOR</a:t>
            </a:r>
            <a:r>
              <a:rPr lang="hu-HU" dirty="0" smtClean="0"/>
              <a:t> problem</a:t>
            </a:r>
            <a:endParaRPr lang="hu-HU" dirty="0"/>
          </a:p>
        </p:txBody>
      </p:sp>
      <p:sp>
        <p:nvSpPr>
          <p:cNvPr id="3" name="TextBox 2"/>
          <p:cNvSpPr txBox="1"/>
          <p:nvPr/>
        </p:nvSpPr>
        <p:spPr>
          <a:xfrm>
            <a:off x="3518308" y="18768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0.1</a:t>
            </a:r>
            <a:endParaRPr lang="hu-HU" dirty="0"/>
          </a:p>
        </p:txBody>
      </p:sp>
      <p:sp>
        <p:nvSpPr>
          <p:cNvPr id="20" name="TextBox 19"/>
          <p:cNvSpPr txBox="1"/>
          <p:nvPr/>
        </p:nvSpPr>
        <p:spPr>
          <a:xfrm>
            <a:off x="3518308" y="274843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0.4</a:t>
            </a:r>
            <a:endParaRPr lang="hu-HU" dirty="0"/>
          </a:p>
        </p:txBody>
      </p:sp>
      <p:sp>
        <p:nvSpPr>
          <p:cNvPr id="21" name="TextBox 20"/>
          <p:cNvSpPr txBox="1"/>
          <p:nvPr/>
        </p:nvSpPr>
        <p:spPr>
          <a:xfrm>
            <a:off x="2462952" y="347987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-0.22</a:t>
            </a:r>
            <a:endParaRPr lang="hu-HU" dirty="0"/>
          </a:p>
        </p:txBody>
      </p:sp>
      <p:sp>
        <p:nvSpPr>
          <p:cNvPr id="22" name="TextBox 21"/>
          <p:cNvSpPr txBox="1"/>
          <p:nvPr/>
        </p:nvSpPr>
        <p:spPr>
          <a:xfrm>
            <a:off x="2290146" y="408461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0.35</a:t>
            </a:r>
            <a:endParaRPr lang="hu-HU" dirty="0"/>
          </a:p>
        </p:txBody>
      </p:sp>
      <p:sp>
        <p:nvSpPr>
          <p:cNvPr id="23" name="TextBox 22"/>
          <p:cNvSpPr txBox="1"/>
          <p:nvPr/>
        </p:nvSpPr>
        <p:spPr>
          <a:xfrm>
            <a:off x="3266314" y="460520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-0.78</a:t>
            </a:r>
            <a:endParaRPr lang="hu-HU" dirty="0"/>
          </a:p>
        </p:txBody>
      </p:sp>
      <p:sp>
        <p:nvSpPr>
          <p:cNvPr id="24" name="TextBox 23"/>
          <p:cNvSpPr txBox="1"/>
          <p:nvPr/>
        </p:nvSpPr>
        <p:spPr>
          <a:xfrm>
            <a:off x="2539896" y="526239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0.43</a:t>
            </a:r>
            <a:endParaRPr lang="hu-HU" dirty="0"/>
          </a:p>
        </p:txBody>
      </p:sp>
      <p:sp>
        <p:nvSpPr>
          <p:cNvPr id="25" name="TextBox 24"/>
          <p:cNvSpPr txBox="1"/>
          <p:nvPr/>
        </p:nvSpPr>
        <p:spPr>
          <a:xfrm>
            <a:off x="7044300" y="174508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0.78</a:t>
            </a:r>
            <a:endParaRPr lang="hu-HU" dirty="0"/>
          </a:p>
        </p:txBody>
      </p:sp>
      <p:sp>
        <p:nvSpPr>
          <p:cNvPr id="41" name="TextBox 40"/>
          <p:cNvSpPr txBox="1"/>
          <p:nvPr/>
        </p:nvSpPr>
        <p:spPr>
          <a:xfrm>
            <a:off x="6860628" y="344446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0.5</a:t>
            </a:r>
            <a:endParaRPr lang="hu-HU" dirty="0"/>
          </a:p>
        </p:txBody>
      </p:sp>
      <p:sp>
        <p:nvSpPr>
          <p:cNvPr id="42" name="TextBox 41"/>
          <p:cNvSpPr txBox="1"/>
          <p:nvPr/>
        </p:nvSpPr>
        <p:spPr>
          <a:xfrm>
            <a:off x="6466496" y="544705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-0.4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2523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smtClean="0"/>
              <a:t>Model</a:t>
            </a:r>
            <a:endParaRPr lang="hu-HU" u="sng" dirty="0"/>
          </a:p>
        </p:txBody>
      </p:sp>
      <p:sp>
        <p:nvSpPr>
          <p:cNvPr id="4" name="Oval 3"/>
          <p:cNvSpPr/>
          <p:nvPr/>
        </p:nvSpPr>
        <p:spPr>
          <a:xfrm>
            <a:off x="1532586" y="226668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532586" y="4453945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600164" y="1287889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Oval 6"/>
          <p:cNvSpPr/>
          <p:nvPr/>
        </p:nvSpPr>
        <p:spPr>
          <a:xfrm>
            <a:off x="5600164" y="341075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Oval 7"/>
          <p:cNvSpPr/>
          <p:nvPr/>
        </p:nvSpPr>
        <p:spPr>
          <a:xfrm>
            <a:off x="5600164" y="572680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Oval 8"/>
          <p:cNvSpPr/>
          <p:nvPr/>
        </p:nvSpPr>
        <p:spPr>
          <a:xfrm>
            <a:off x="9474558" y="341075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>
            <a:stCxn id="4" idx="6"/>
            <a:endCxn id="6" idx="2"/>
          </p:cNvCxnSpPr>
          <p:nvPr/>
        </p:nvCxnSpPr>
        <p:spPr>
          <a:xfrm flipV="1">
            <a:off x="2446986" y="1745089"/>
            <a:ext cx="3153178" cy="97879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6"/>
            <a:endCxn id="7" idx="2"/>
          </p:cNvCxnSpPr>
          <p:nvPr/>
        </p:nvCxnSpPr>
        <p:spPr>
          <a:xfrm>
            <a:off x="2446986" y="2723883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6"/>
            <a:endCxn id="8" idx="2"/>
          </p:cNvCxnSpPr>
          <p:nvPr/>
        </p:nvCxnSpPr>
        <p:spPr>
          <a:xfrm>
            <a:off x="2446986" y="2723883"/>
            <a:ext cx="3153178" cy="346012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6"/>
            <a:endCxn id="6" idx="2"/>
          </p:cNvCxnSpPr>
          <p:nvPr/>
        </p:nvCxnSpPr>
        <p:spPr>
          <a:xfrm flipV="1">
            <a:off x="2446986" y="1745089"/>
            <a:ext cx="3153178" cy="316605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7" idx="2"/>
          </p:cNvCxnSpPr>
          <p:nvPr/>
        </p:nvCxnSpPr>
        <p:spPr>
          <a:xfrm flipV="1">
            <a:off x="2446986" y="3867956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6"/>
            <a:endCxn id="8" idx="2"/>
          </p:cNvCxnSpPr>
          <p:nvPr/>
        </p:nvCxnSpPr>
        <p:spPr>
          <a:xfrm>
            <a:off x="2446986" y="4911145"/>
            <a:ext cx="3153178" cy="12728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9" idx="2"/>
          </p:cNvCxnSpPr>
          <p:nvPr/>
        </p:nvCxnSpPr>
        <p:spPr>
          <a:xfrm>
            <a:off x="6514564" y="1745089"/>
            <a:ext cx="2959994" cy="21228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9" idx="2"/>
          </p:cNvCxnSpPr>
          <p:nvPr/>
        </p:nvCxnSpPr>
        <p:spPr>
          <a:xfrm>
            <a:off x="6514564" y="3867956"/>
            <a:ext cx="295999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6"/>
            <a:endCxn id="9" idx="2"/>
          </p:cNvCxnSpPr>
          <p:nvPr/>
        </p:nvCxnSpPr>
        <p:spPr>
          <a:xfrm flipV="1">
            <a:off x="6514564" y="3867956"/>
            <a:ext cx="2959994" cy="23160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0585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1532586" y="226668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0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532586" y="4453945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0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600164" y="1287889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0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600164" y="341075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0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600164" y="572680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0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9474558" y="341075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>
            <a:stCxn id="26" idx="6"/>
            <a:endCxn id="28" idx="2"/>
          </p:cNvCxnSpPr>
          <p:nvPr/>
        </p:nvCxnSpPr>
        <p:spPr>
          <a:xfrm flipV="1">
            <a:off x="2446986" y="1745089"/>
            <a:ext cx="3153178" cy="97879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6" idx="6"/>
            <a:endCxn id="29" idx="2"/>
          </p:cNvCxnSpPr>
          <p:nvPr/>
        </p:nvCxnSpPr>
        <p:spPr>
          <a:xfrm>
            <a:off x="2446986" y="2723883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6" idx="6"/>
            <a:endCxn id="30" idx="2"/>
          </p:cNvCxnSpPr>
          <p:nvPr/>
        </p:nvCxnSpPr>
        <p:spPr>
          <a:xfrm>
            <a:off x="2446986" y="2723883"/>
            <a:ext cx="3153178" cy="346012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7" idx="6"/>
            <a:endCxn id="28" idx="2"/>
          </p:cNvCxnSpPr>
          <p:nvPr/>
        </p:nvCxnSpPr>
        <p:spPr>
          <a:xfrm flipV="1">
            <a:off x="2446986" y="1745089"/>
            <a:ext cx="3153178" cy="316605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7" idx="6"/>
            <a:endCxn id="29" idx="2"/>
          </p:cNvCxnSpPr>
          <p:nvPr/>
        </p:nvCxnSpPr>
        <p:spPr>
          <a:xfrm flipV="1">
            <a:off x="2446986" y="3867956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7" idx="6"/>
            <a:endCxn id="30" idx="2"/>
          </p:cNvCxnSpPr>
          <p:nvPr/>
        </p:nvCxnSpPr>
        <p:spPr>
          <a:xfrm>
            <a:off x="2446986" y="4911145"/>
            <a:ext cx="3153178" cy="12728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6"/>
            <a:endCxn id="31" idx="2"/>
          </p:cNvCxnSpPr>
          <p:nvPr/>
        </p:nvCxnSpPr>
        <p:spPr>
          <a:xfrm>
            <a:off x="6514564" y="1745089"/>
            <a:ext cx="2959994" cy="21228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9" idx="6"/>
            <a:endCxn id="31" idx="2"/>
          </p:cNvCxnSpPr>
          <p:nvPr/>
        </p:nvCxnSpPr>
        <p:spPr>
          <a:xfrm>
            <a:off x="6514564" y="3867956"/>
            <a:ext cx="295999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0" idx="6"/>
            <a:endCxn id="31" idx="2"/>
          </p:cNvCxnSpPr>
          <p:nvPr/>
        </p:nvCxnSpPr>
        <p:spPr>
          <a:xfrm flipV="1">
            <a:off x="6514564" y="3867956"/>
            <a:ext cx="2959994" cy="23160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2724" y="321973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XOR</a:t>
            </a:r>
            <a:r>
              <a:rPr lang="hu-HU" dirty="0" smtClean="0"/>
              <a:t> problem</a:t>
            </a:r>
            <a:endParaRPr lang="hu-HU" dirty="0"/>
          </a:p>
        </p:txBody>
      </p:sp>
      <p:sp>
        <p:nvSpPr>
          <p:cNvPr id="2" name="TextBox 1"/>
          <p:cNvSpPr txBox="1"/>
          <p:nvPr/>
        </p:nvSpPr>
        <p:spPr>
          <a:xfrm>
            <a:off x="6514564" y="367050"/>
            <a:ext cx="3212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 run our network on the </a:t>
            </a:r>
          </a:p>
          <a:p>
            <a:r>
              <a:rPr lang="hu-HU" dirty="0" smtClean="0"/>
              <a:t>training data</a:t>
            </a:r>
            <a:endParaRPr lang="hu-HU" dirty="0"/>
          </a:p>
        </p:txBody>
      </p:sp>
      <p:sp>
        <p:nvSpPr>
          <p:cNvPr id="3" name="TextBox 2"/>
          <p:cNvSpPr txBox="1"/>
          <p:nvPr/>
        </p:nvSpPr>
        <p:spPr>
          <a:xfrm>
            <a:off x="3518308" y="18768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0.1</a:t>
            </a:r>
            <a:endParaRPr lang="hu-HU" dirty="0"/>
          </a:p>
        </p:txBody>
      </p:sp>
      <p:sp>
        <p:nvSpPr>
          <p:cNvPr id="20" name="TextBox 19"/>
          <p:cNvSpPr txBox="1"/>
          <p:nvPr/>
        </p:nvSpPr>
        <p:spPr>
          <a:xfrm>
            <a:off x="3518308" y="274843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0.4</a:t>
            </a:r>
            <a:endParaRPr lang="hu-HU" dirty="0"/>
          </a:p>
        </p:txBody>
      </p:sp>
      <p:sp>
        <p:nvSpPr>
          <p:cNvPr id="21" name="TextBox 20"/>
          <p:cNvSpPr txBox="1"/>
          <p:nvPr/>
        </p:nvSpPr>
        <p:spPr>
          <a:xfrm>
            <a:off x="2462952" y="347987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-0.22</a:t>
            </a:r>
            <a:endParaRPr lang="hu-HU" dirty="0"/>
          </a:p>
        </p:txBody>
      </p:sp>
      <p:sp>
        <p:nvSpPr>
          <p:cNvPr id="22" name="TextBox 21"/>
          <p:cNvSpPr txBox="1"/>
          <p:nvPr/>
        </p:nvSpPr>
        <p:spPr>
          <a:xfrm>
            <a:off x="2290146" y="408461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0.35</a:t>
            </a:r>
            <a:endParaRPr lang="hu-HU" dirty="0"/>
          </a:p>
        </p:txBody>
      </p:sp>
      <p:sp>
        <p:nvSpPr>
          <p:cNvPr id="23" name="TextBox 22"/>
          <p:cNvSpPr txBox="1"/>
          <p:nvPr/>
        </p:nvSpPr>
        <p:spPr>
          <a:xfrm>
            <a:off x="3266314" y="460520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-0.78</a:t>
            </a:r>
            <a:endParaRPr lang="hu-HU" dirty="0"/>
          </a:p>
        </p:txBody>
      </p:sp>
      <p:sp>
        <p:nvSpPr>
          <p:cNvPr id="24" name="TextBox 23"/>
          <p:cNvSpPr txBox="1"/>
          <p:nvPr/>
        </p:nvSpPr>
        <p:spPr>
          <a:xfrm>
            <a:off x="2539896" y="526239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0.43</a:t>
            </a:r>
            <a:endParaRPr lang="hu-HU" dirty="0"/>
          </a:p>
        </p:txBody>
      </p:sp>
      <p:sp>
        <p:nvSpPr>
          <p:cNvPr id="25" name="TextBox 24"/>
          <p:cNvSpPr txBox="1"/>
          <p:nvPr/>
        </p:nvSpPr>
        <p:spPr>
          <a:xfrm>
            <a:off x="7044300" y="174508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0.78</a:t>
            </a:r>
            <a:endParaRPr lang="hu-HU" dirty="0"/>
          </a:p>
        </p:txBody>
      </p:sp>
      <p:sp>
        <p:nvSpPr>
          <p:cNvPr id="41" name="TextBox 40"/>
          <p:cNvSpPr txBox="1"/>
          <p:nvPr/>
        </p:nvSpPr>
        <p:spPr>
          <a:xfrm>
            <a:off x="6860628" y="344446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0.5</a:t>
            </a:r>
            <a:endParaRPr lang="hu-HU" dirty="0"/>
          </a:p>
        </p:txBody>
      </p:sp>
      <p:sp>
        <p:nvSpPr>
          <p:cNvPr id="42" name="TextBox 41"/>
          <p:cNvSpPr txBox="1"/>
          <p:nvPr/>
        </p:nvSpPr>
        <p:spPr>
          <a:xfrm>
            <a:off x="6466496" y="544705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-0.4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3" name="TextBox 42"/>
              <p:cNvSpPr txBox="1"/>
              <p:nvPr/>
            </p:nvSpPr>
            <p:spPr>
              <a:xfrm>
                <a:off x="10004294" y="1452512"/>
                <a:ext cx="1314784" cy="848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𝑥𝑖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 ∗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𝑤𝑖</m:t>
                          </m:r>
                        </m:e>
                      </m:nary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4294" y="1452512"/>
                <a:ext cx="1314784" cy="84875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9188056" y="1727050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</a:t>
            </a:r>
            <a:r>
              <a:rPr lang="hu-HU" dirty="0" smtClean="0"/>
              <a:t>um =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09042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1532586" y="226668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0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532586" y="4453945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0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600164" y="1287889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0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600164" y="341075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0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600164" y="572680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0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9474558" y="341075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0</a:t>
            </a:r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>
            <a:stCxn id="26" idx="6"/>
            <a:endCxn id="28" idx="2"/>
          </p:cNvCxnSpPr>
          <p:nvPr/>
        </p:nvCxnSpPr>
        <p:spPr>
          <a:xfrm flipV="1">
            <a:off x="2446986" y="1745089"/>
            <a:ext cx="3153178" cy="97879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6" idx="6"/>
            <a:endCxn id="29" idx="2"/>
          </p:cNvCxnSpPr>
          <p:nvPr/>
        </p:nvCxnSpPr>
        <p:spPr>
          <a:xfrm>
            <a:off x="2446986" y="2723883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6" idx="6"/>
            <a:endCxn id="30" idx="2"/>
          </p:cNvCxnSpPr>
          <p:nvPr/>
        </p:nvCxnSpPr>
        <p:spPr>
          <a:xfrm>
            <a:off x="2446986" y="2723883"/>
            <a:ext cx="3153178" cy="346012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7" idx="6"/>
            <a:endCxn id="28" idx="2"/>
          </p:cNvCxnSpPr>
          <p:nvPr/>
        </p:nvCxnSpPr>
        <p:spPr>
          <a:xfrm flipV="1">
            <a:off x="2446986" y="1745089"/>
            <a:ext cx="3153178" cy="316605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7" idx="6"/>
            <a:endCxn id="29" idx="2"/>
          </p:cNvCxnSpPr>
          <p:nvPr/>
        </p:nvCxnSpPr>
        <p:spPr>
          <a:xfrm flipV="1">
            <a:off x="2446986" y="3867956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7" idx="6"/>
            <a:endCxn id="30" idx="2"/>
          </p:cNvCxnSpPr>
          <p:nvPr/>
        </p:nvCxnSpPr>
        <p:spPr>
          <a:xfrm>
            <a:off x="2446986" y="4911145"/>
            <a:ext cx="3153178" cy="12728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6"/>
            <a:endCxn id="31" idx="2"/>
          </p:cNvCxnSpPr>
          <p:nvPr/>
        </p:nvCxnSpPr>
        <p:spPr>
          <a:xfrm>
            <a:off x="6514564" y="1745089"/>
            <a:ext cx="2959994" cy="21228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9" idx="6"/>
            <a:endCxn id="31" idx="2"/>
          </p:cNvCxnSpPr>
          <p:nvPr/>
        </p:nvCxnSpPr>
        <p:spPr>
          <a:xfrm>
            <a:off x="6514564" y="3867956"/>
            <a:ext cx="295999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0" idx="6"/>
            <a:endCxn id="31" idx="2"/>
          </p:cNvCxnSpPr>
          <p:nvPr/>
        </p:nvCxnSpPr>
        <p:spPr>
          <a:xfrm flipV="1">
            <a:off x="6514564" y="3867956"/>
            <a:ext cx="2959994" cy="23160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2724" y="321973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XOR</a:t>
            </a:r>
            <a:r>
              <a:rPr lang="hu-HU" dirty="0" smtClean="0"/>
              <a:t> problem</a:t>
            </a:r>
            <a:endParaRPr lang="hu-HU" dirty="0"/>
          </a:p>
        </p:txBody>
      </p:sp>
      <p:sp>
        <p:nvSpPr>
          <p:cNvPr id="2" name="TextBox 1"/>
          <p:cNvSpPr txBox="1"/>
          <p:nvPr/>
        </p:nvSpPr>
        <p:spPr>
          <a:xfrm>
            <a:off x="6514564" y="367050"/>
            <a:ext cx="3212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 run our network on the </a:t>
            </a:r>
          </a:p>
          <a:p>
            <a:r>
              <a:rPr lang="hu-HU" dirty="0" smtClean="0"/>
              <a:t>training data</a:t>
            </a:r>
            <a:endParaRPr lang="hu-HU" dirty="0"/>
          </a:p>
        </p:txBody>
      </p:sp>
      <p:sp>
        <p:nvSpPr>
          <p:cNvPr id="3" name="TextBox 2"/>
          <p:cNvSpPr txBox="1"/>
          <p:nvPr/>
        </p:nvSpPr>
        <p:spPr>
          <a:xfrm>
            <a:off x="3518308" y="18768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0.1</a:t>
            </a:r>
            <a:endParaRPr lang="hu-HU" dirty="0"/>
          </a:p>
        </p:txBody>
      </p:sp>
      <p:sp>
        <p:nvSpPr>
          <p:cNvPr id="20" name="TextBox 19"/>
          <p:cNvSpPr txBox="1"/>
          <p:nvPr/>
        </p:nvSpPr>
        <p:spPr>
          <a:xfrm>
            <a:off x="3518308" y="274843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0.4</a:t>
            </a:r>
            <a:endParaRPr lang="hu-HU" dirty="0"/>
          </a:p>
        </p:txBody>
      </p:sp>
      <p:sp>
        <p:nvSpPr>
          <p:cNvPr id="21" name="TextBox 20"/>
          <p:cNvSpPr txBox="1"/>
          <p:nvPr/>
        </p:nvSpPr>
        <p:spPr>
          <a:xfrm>
            <a:off x="2462952" y="347987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-0.22</a:t>
            </a:r>
            <a:endParaRPr lang="hu-HU" dirty="0"/>
          </a:p>
        </p:txBody>
      </p:sp>
      <p:sp>
        <p:nvSpPr>
          <p:cNvPr id="22" name="TextBox 21"/>
          <p:cNvSpPr txBox="1"/>
          <p:nvPr/>
        </p:nvSpPr>
        <p:spPr>
          <a:xfrm>
            <a:off x="2290146" y="408461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0.35</a:t>
            </a:r>
            <a:endParaRPr lang="hu-HU" dirty="0"/>
          </a:p>
        </p:txBody>
      </p:sp>
      <p:sp>
        <p:nvSpPr>
          <p:cNvPr id="23" name="TextBox 22"/>
          <p:cNvSpPr txBox="1"/>
          <p:nvPr/>
        </p:nvSpPr>
        <p:spPr>
          <a:xfrm>
            <a:off x="3266314" y="460520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-0.78</a:t>
            </a:r>
            <a:endParaRPr lang="hu-HU" dirty="0"/>
          </a:p>
        </p:txBody>
      </p:sp>
      <p:sp>
        <p:nvSpPr>
          <p:cNvPr id="24" name="TextBox 23"/>
          <p:cNvSpPr txBox="1"/>
          <p:nvPr/>
        </p:nvSpPr>
        <p:spPr>
          <a:xfrm>
            <a:off x="2539896" y="526239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0.43</a:t>
            </a:r>
            <a:endParaRPr lang="hu-HU" dirty="0"/>
          </a:p>
        </p:txBody>
      </p:sp>
      <p:sp>
        <p:nvSpPr>
          <p:cNvPr id="25" name="TextBox 24"/>
          <p:cNvSpPr txBox="1"/>
          <p:nvPr/>
        </p:nvSpPr>
        <p:spPr>
          <a:xfrm>
            <a:off x="7044300" y="174508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0.78</a:t>
            </a:r>
            <a:endParaRPr lang="hu-HU" dirty="0"/>
          </a:p>
        </p:txBody>
      </p:sp>
      <p:sp>
        <p:nvSpPr>
          <p:cNvPr id="41" name="TextBox 40"/>
          <p:cNvSpPr txBox="1"/>
          <p:nvPr/>
        </p:nvSpPr>
        <p:spPr>
          <a:xfrm>
            <a:off x="6860628" y="344446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0.5</a:t>
            </a:r>
            <a:endParaRPr lang="hu-HU" dirty="0"/>
          </a:p>
        </p:txBody>
      </p:sp>
      <p:sp>
        <p:nvSpPr>
          <p:cNvPr id="42" name="TextBox 41"/>
          <p:cNvSpPr txBox="1"/>
          <p:nvPr/>
        </p:nvSpPr>
        <p:spPr>
          <a:xfrm>
            <a:off x="6466496" y="544705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-0.4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3" name="TextBox 42"/>
              <p:cNvSpPr txBox="1"/>
              <p:nvPr/>
            </p:nvSpPr>
            <p:spPr>
              <a:xfrm>
                <a:off x="10004294" y="1452512"/>
                <a:ext cx="1314784" cy="848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𝑥𝑖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 ∗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𝑤𝑖</m:t>
                          </m:r>
                        </m:e>
                      </m:nary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4294" y="1452512"/>
                <a:ext cx="1314784" cy="84875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9188056" y="1727050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</a:t>
            </a:r>
            <a:r>
              <a:rPr lang="hu-HU" dirty="0" smtClean="0"/>
              <a:t>um = </a:t>
            </a:r>
            <a:endParaRPr lang="hu-HU" dirty="0"/>
          </a:p>
        </p:txBody>
      </p:sp>
      <p:sp>
        <p:nvSpPr>
          <p:cNvPr id="5" name="TextBox 4"/>
          <p:cNvSpPr txBox="1"/>
          <p:nvPr/>
        </p:nvSpPr>
        <p:spPr>
          <a:xfrm>
            <a:off x="8753342" y="4911145"/>
            <a:ext cx="31261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The output is 0.</a:t>
            </a:r>
          </a:p>
          <a:p>
            <a:r>
              <a:rPr lang="hu-HU" dirty="0"/>
              <a:t>t</a:t>
            </a:r>
            <a:r>
              <a:rPr lang="hu-HU" dirty="0" smtClean="0"/>
              <a:t>he ideal value according</a:t>
            </a:r>
          </a:p>
          <a:p>
            <a:r>
              <a:rPr lang="hu-HU" dirty="0"/>
              <a:t>t</a:t>
            </a:r>
            <a:r>
              <a:rPr lang="hu-HU" dirty="0" smtClean="0"/>
              <a:t>he table is 0 too</a:t>
            </a:r>
          </a:p>
          <a:p>
            <a:r>
              <a:rPr lang="hu-HU" dirty="0" smtClean="0"/>
              <a:t>Error: 0 !!!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4917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1532586" y="226668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0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532586" y="4453945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0164" y="1287889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600164" y="341075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600164" y="572680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9474558" y="341075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>
            <a:stCxn id="26" idx="6"/>
            <a:endCxn id="28" idx="2"/>
          </p:cNvCxnSpPr>
          <p:nvPr/>
        </p:nvCxnSpPr>
        <p:spPr>
          <a:xfrm flipV="1">
            <a:off x="2446986" y="1745089"/>
            <a:ext cx="3153178" cy="97879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6" idx="6"/>
            <a:endCxn id="29" idx="2"/>
          </p:cNvCxnSpPr>
          <p:nvPr/>
        </p:nvCxnSpPr>
        <p:spPr>
          <a:xfrm>
            <a:off x="2446986" y="2723883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6" idx="6"/>
            <a:endCxn id="30" idx="2"/>
          </p:cNvCxnSpPr>
          <p:nvPr/>
        </p:nvCxnSpPr>
        <p:spPr>
          <a:xfrm>
            <a:off x="2446986" y="2723883"/>
            <a:ext cx="3153178" cy="346012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7" idx="6"/>
            <a:endCxn id="28" idx="2"/>
          </p:cNvCxnSpPr>
          <p:nvPr/>
        </p:nvCxnSpPr>
        <p:spPr>
          <a:xfrm flipV="1">
            <a:off x="2446986" y="1745089"/>
            <a:ext cx="3153178" cy="316605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7" idx="6"/>
            <a:endCxn id="29" idx="2"/>
          </p:cNvCxnSpPr>
          <p:nvPr/>
        </p:nvCxnSpPr>
        <p:spPr>
          <a:xfrm flipV="1">
            <a:off x="2446986" y="3867956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7" idx="6"/>
            <a:endCxn id="30" idx="2"/>
          </p:cNvCxnSpPr>
          <p:nvPr/>
        </p:nvCxnSpPr>
        <p:spPr>
          <a:xfrm>
            <a:off x="2446986" y="4911145"/>
            <a:ext cx="3153178" cy="12728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6"/>
            <a:endCxn id="31" idx="2"/>
          </p:cNvCxnSpPr>
          <p:nvPr/>
        </p:nvCxnSpPr>
        <p:spPr>
          <a:xfrm>
            <a:off x="6514564" y="1745089"/>
            <a:ext cx="2959994" cy="21228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9" idx="6"/>
            <a:endCxn id="31" idx="2"/>
          </p:cNvCxnSpPr>
          <p:nvPr/>
        </p:nvCxnSpPr>
        <p:spPr>
          <a:xfrm>
            <a:off x="6514564" y="3867956"/>
            <a:ext cx="295999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0" idx="6"/>
            <a:endCxn id="31" idx="2"/>
          </p:cNvCxnSpPr>
          <p:nvPr/>
        </p:nvCxnSpPr>
        <p:spPr>
          <a:xfrm flipV="1">
            <a:off x="6514564" y="3867956"/>
            <a:ext cx="2959994" cy="23160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2724" y="321973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XOR</a:t>
            </a:r>
            <a:r>
              <a:rPr lang="hu-HU" dirty="0" smtClean="0"/>
              <a:t> problem</a:t>
            </a:r>
            <a:endParaRPr lang="hu-HU" dirty="0"/>
          </a:p>
        </p:txBody>
      </p:sp>
      <p:sp>
        <p:nvSpPr>
          <p:cNvPr id="2" name="TextBox 1"/>
          <p:cNvSpPr txBox="1"/>
          <p:nvPr/>
        </p:nvSpPr>
        <p:spPr>
          <a:xfrm>
            <a:off x="6514564" y="367050"/>
            <a:ext cx="3212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 run our network on the </a:t>
            </a:r>
          </a:p>
          <a:p>
            <a:r>
              <a:rPr lang="hu-HU" dirty="0" smtClean="0"/>
              <a:t>training data again</a:t>
            </a:r>
            <a:endParaRPr lang="hu-HU" dirty="0"/>
          </a:p>
        </p:txBody>
      </p:sp>
      <p:sp>
        <p:nvSpPr>
          <p:cNvPr id="3" name="TextBox 2"/>
          <p:cNvSpPr txBox="1"/>
          <p:nvPr/>
        </p:nvSpPr>
        <p:spPr>
          <a:xfrm>
            <a:off x="3518308" y="18768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0.1</a:t>
            </a:r>
            <a:endParaRPr lang="hu-HU" dirty="0"/>
          </a:p>
        </p:txBody>
      </p:sp>
      <p:sp>
        <p:nvSpPr>
          <p:cNvPr id="20" name="TextBox 19"/>
          <p:cNvSpPr txBox="1"/>
          <p:nvPr/>
        </p:nvSpPr>
        <p:spPr>
          <a:xfrm>
            <a:off x="3518308" y="274843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0.4</a:t>
            </a:r>
            <a:endParaRPr lang="hu-HU" dirty="0"/>
          </a:p>
        </p:txBody>
      </p:sp>
      <p:sp>
        <p:nvSpPr>
          <p:cNvPr id="21" name="TextBox 20"/>
          <p:cNvSpPr txBox="1"/>
          <p:nvPr/>
        </p:nvSpPr>
        <p:spPr>
          <a:xfrm>
            <a:off x="2462952" y="347987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-0.22</a:t>
            </a:r>
            <a:endParaRPr lang="hu-HU" dirty="0"/>
          </a:p>
        </p:txBody>
      </p:sp>
      <p:sp>
        <p:nvSpPr>
          <p:cNvPr id="22" name="TextBox 21"/>
          <p:cNvSpPr txBox="1"/>
          <p:nvPr/>
        </p:nvSpPr>
        <p:spPr>
          <a:xfrm>
            <a:off x="2290146" y="408461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0.35</a:t>
            </a:r>
            <a:endParaRPr lang="hu-HU" dirty="0"/>
          </a:p>
        </p:txBody>
      </p:sp>
      <p:sp>
        <p:nvSpPr>
          <p:cNvPr id="23" name="TextBox 22"/>
          <p:cNvSpPr txBox="1"/>
          <p:nvPr/>
        </p:nvSpPr>
        <p:spPr>
          <a:xfrm>
            <a:off x="3266314" y="460520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-0.78</a:t>
            </a:r>
            <a:endParaRPr lang="hu-HU" dirty="0"/>
          </a:p>
        </p:txBody>
      </p:sp>
      <p:sp>
        <p:nvSpPr>
          <p:cNvPr id="24" name="TextBox 23"/>
          <p:cNvSpPr txBox="1"/>
          <p:nvPr/>
        </p:nvSpPr>
        <p:spPr>
          <a:xfrm>
            <a:off x="2539896" y="526239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0.43</a:t>
            </a:r>
            <a:endParaRPr lang="hu-HU" dirty="0"/>
          </a:p>
        </p:txBody>
      </p:sp>
      <p:sp>
        <p:nvSpPr>
          <p:cNvPr id="25" name="TextBox 24"/>
          <p:cNvSpPr txBox="1"/>
          <p:nvPr/>
        </p:nvSpPr>
        <p:spPr>
          <a:xfrm>
            <a:off x="7044300" y="174508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0.78</a:t>
            </a:r>
            <a:endParaRPr lang="hu-HU" dirty="0"/>
          </a:p>
        </p:txBody>
      </p:sp>
      <p:sp>
        <p:nvSpPr>
          <p:cNvPr id="41" name="TextBox 40"/>
          <p:cNvSpPr txBox="1"/>
          <p:nvPr/>
        </p:nvSpPr>
        <p:spPr>
          <a:xfrm>
            <a:off x="6860628" y="344446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0.5</a:t>
            </a:r>
            <a:endParaRPr lang="hu-HU" dirty="0"/>
          </a:p>
        </p:txBody>
      </p:sp>
      <p:sp>
        <p:nvSpPr>
          <p:cNvPr id="42" name="TextBox 41"/>
          <p:cNvSpPr txBox="1"/>
          <p:nvPr/>
        </p:nvSpPr>
        <p:spPr>
          <a:xfrm>
            <a:off x="6466496" y="544705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-0.4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3" name="TextBox 42"/>
              <p:cNvSpPr txBox="1"/>
              <p:nvPr/>
            </p:nvSpPr>
            <p:spPr>
              <a:xfrm>
                <a:off x="10004294" y="1452512"/>
                <a:ext cx="1314784" cy="848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𝑥𝑖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 ∗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𝑤𝑖</m:t>
                          </m:r>
                        </m:e>
                      </m:nary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4294" y="1452512"/>
                <a:ext cx="1314784" cy="84875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9188056" y="1727050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</a:t>
            </a:r>
            <a:r>
              <a:rPr lang="hu-HU" dirty="0" smtClean="0"/>
              <a:t>um =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39683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1532586" y="226668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0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532586" y="4453945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0164" y="1287889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1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600164" y="341075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600164" y="572680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9474558" y="341075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>
            <a:stCxn id="26" idx="6"/>
            <a:endCxn id="28" idx="2"/>
          </p:cNvCxnSpPr>
          <p:nvPr/>
        </p:nvCxnSpPr>
        <p:spPr>
          <a:xfrm flipV="1">
            <a:off x="2446986" y="1745089"/>
            <a:ext cx="3153178" cy="97879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6" idx="6"/>
            <a:endCxn id="29" idx="2"/>
          </p:cNvCxnSpPr>
          <p:nvPr/>
        </p:nvCxnSpPr>
        <p:spPr>
          <a:xfrm>
            <a:off x="2446986" y="2723883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6" idx="6"/>
            <a:endCxn id="30" idx="2"/>
          </p:cNvCxnSpPr>
          <p:nvPr/>
        </p:nvCxnSpPr>
        <p:spPr>
          <a:xfrm>
            <a:off x="2446986" y="2723883"/>
            <a:ext cx="3153178" cy="346012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7" idx="6"/>
            <a:endCxn id="28" idx="2"/>
          </p:cNvCxnSpPr>
          <p:nvPr/>
        </p:nvCxnSpPr>
        <p:spPr>
          <a:xfrm flipV="1">
            <a:off x="2446986" y="1745089"/>
            <a:ext cx="3153178" cy="316605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7" idx="6"/>
            <a:endCxn id="29" idx="2"/>
          </p:cNvCxnSpPr>
          <p:nvPr/>
        </p:nvCxnSpPr>
        <p:spPr>
          <a:xfrm flipV="1">
            <a:off x="2446986" y="3867956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7" idx="6"/>
            <a:endCxn id="30" idx="2"/>
          </p:cNvCxnSpPr>
          <p:nvPr/>
        </p:nvCxnSpPr>
        <p:spPr>
          <a:xfrm>
            <a:off x="2446986" y="4911145"/>
            <a:ext cx="3153178" cy="12728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6"/>
            <a:endCxn id="31" idx="2"/>
          </p:cNvCxnSpPr>
          <p:nvPr/>
        </p:nvCxnSpPr>
        <p:spPr>
          <a:xfrm>
            <a:off x="6514564" y="1745089"/>
            <a:ext cx="2959994" cy="21228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9" idx="6"/>
            <a:endCxn id="31" idx="2"/>
          </p:cNvCxnSpPr>
          <p:nvPr/>
        </p:nvCxnSpPr>
        <p:spPr>
          <a:xfrm>
            <a:off x="6514564" y="3867956"/>
            <a:ext cx="295999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0" idx="6"/>
            <a:endCxn id="31" idx="2"/>
          </p:cNvCxnSpPr>
          <p:nvPr/>
        </p:nvCxnSpPr>
        <p:spPr>
          <a:xfrm flipV="1">
            <a:off x="6514564" y="3867956"/>
            <a:ext cx="2959994" cy="23160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2724" y="321973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XOR</a:t>
            </a:r>
            <a:r>
              <a:rPr lang="hu-HU" dirty="0" smtClean="0"/>
              <a:t> problem</a:t>
            </a:r>
            <a:endParaRPr lang="hu-HU" dirty="0"/>
          </a:p>
        </p:txBody>
      </p:sp>
      <p:sp>
        <p:nvSpPr>
          <p:cNvPr id="2" name="TextBox 1"/>
          <p:cNvSpPr txBox="1"/>
          <p:nvPr/>
        </p:nvSpPr>
        <p:spPr>
          <a:xfrm>
            <a:off x="6514564" y="367050"/>
            <a:ext cx="3212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 run our network on the </a:t>
            </a:r>
          </a:p>
          <a:p>
            <a:r>
              <a:rPr lang="hu-HU" dirty="0" smtClean="0"/>
              <a:t>training data again</a:t>
            </a:r>
            <a:endParaRPr lang="hu-HU" dirty="0"/>
          </a:p>
        </p:txBody>
      </p:sp>
      <p:sp>
        <p:nvSpPr>
          <p:cNvPr id="3" name="TextBox 2"/>
          <p:cNvSpPr txBox="1"/>
          <p:nvPr/>
        </p:nvSpPr>
        <p:spPr>
          <a:xfrm>
            <a:off x="3518308" y="18768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0.1</a:t>
            </a:r>
            <a:endParaRPr lang="hu-HU" dirty="0"/>
          </a:p>
        </p:txBody>
      </p:sp>
      <p:sp>
        <p:nvSpPr>
          <p:cNvPr id="20" name="TextBox 19"/>
          <p:cNvSpPr txBox="1"/>
          <p:nvPr/>
        </p:nvSpPr>
        <p:spPr>
          <a:xfrm>
            <a:off x="3518308" y="274843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0.4</a:t>
            </a:r>
            <a:endParaRPr lang="hu-HU" dirty="0"/>
          </a:p>
        </p:txBody>
      </p:sp>
      <p:sp>
        <p:nvSpPr>
          <p:cNvPr id="21" name="TextBox 20"/>
          <p:cNvSpPr txBox="1"/>
          <p:nvPr/>
        </p:nvSpPr>
        <p:spPr>
          <a:xfrm>
            <a:off x="2462952" y="347987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-0.22</a:t>
            </a:r>
            <a:endParaRPr lang="hu-HU" dirty="0"/>
          </a:p>
        </p:txBody>
      </p:sp>
      <p:sp>
        <p:nvSpPr>
          <p:cNvPr id="22" name="TextBox 21"/>
          <p:cNvSpPr txBox="1"/>
          <p:nvPr/>
        </p:nvSpPr>
        <p:spPr>
          <a:xfrm>
            <a:off x="2290146" y="408461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0.35</a:t>
            </a:r>
            <a:endParaRPr lang="hu-HU" dirty="0"/>
          </a:p>
        </p:txBody>
      </p:sp>
      <p:sp>
        <p:nvSpPr>
          <p:cNvPr id="23" name="TextBox 22"/>
          <p:cNvSpPr txBox="1"/>
          <p:nvPr/>
        </p:nvSpPr>
        <p:spPr>
          <a:xfrm>
            <a:off x="3266314" y="460520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-0.78</a:t>
            </a:r>
            <a:endParaRPr lang="hu-HU" dirty="0"/>
          </a:p>
        </p:txBody>
      </p:sp>
      <p:sp>
        <p:nvSpPr>
          <p:cNvPr id="24" name="TextBox 23"/>
          <p:cNvSpPr txBox="1"/>
          <p:nvPr/>
        </p:nvSpPr>
        <p:spPr>
          <a:xfrm>
            <a:off x="2539896" y="526239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0.43</a:t>
            </a:r>
            <a:endParaRPr lang="hu-HU" dirty="0"/>
          </a:p>
        </p:txBody>
      </p:sp>
      <p:sp>
        <p:nvSpPr>
          <p:cNvPr id="25" name="TextBox 24"/>
          <p:cNvSpPr txBox="1"/>
          <p:nvPr/>
        </p:nvSpPr>
        <p:spPr>
          <a:xfrm>
            <a:off x="7044300" y="174508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0.78</a:t>
            </a:r>
            <a:endParaRPr lang="hu-HU" dirty="0"/>
          </a:p>
        </p:txBody>
      </p:sp>
      <p:sp>
        <p:nvSpPr>
          <p:cNvPr id="41" name="TextBox 40"/>
          <p:cNvSpPr txBox="1"/>
          <p:nvPr/>
        </p:nvSpPr>
        <p:spPr>
          <a:xfrm>
            <a:off x="6860628" y="344446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0.5</a:t>
            </a:r>
            <a:endParaRPr lang="hu-HU" dirty="0"/>
          </a:p>
        </p:txBody>
      </p:sp>
      <p:sp>
        <p:nvSpPr>
          <p:cNvPr id="42" name="TextBox 41"/>
          <p:cNvSpPr txBox="1"/>
          <p:nvPr/>
        </p:nvSpPr>
        <p:spPr>
          <a:xfrm>
            <a:off x="6466496" y="544705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-0.4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3" name="TextBox 42"/>
              <p:cNvSpPr txBox="1"/>
              <p:nvPr/>
            </p:nvSpPr>
            <p:spPr>
              <a:xfrm>
                <a:off x="10004294" y="1452512"/>
                <a:ext cx="1314784" cy="848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𝑥𝑖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 ∗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𝑤𝑖</m:t>
                          </m:r>
                        </m:e>
                      </m:nary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4294" y="1452512"/>
                <a:ext cx="1314784" cy="84875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9188056" y="1727050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</a:t>
            </a:r>
            <a:r>
              <a:rPr lang="hu-HU" dirty="0" smtClean="0"/>
              <a:t>um = </a:t>
            </a:r>
            <a:endParaRPr lang="hu-HU" dirty="0"/>
          </a:p>
        </p:txBody>
      </p:sp>
      <p:sp>
        <p:nvSpPr>
          <p:cNvPr id="5" name="TextBox 4"/>
          <p:cNvSpPr txBox="1"/>
          <p:nvPr/>
        </p:nvSpPr>
        <p:spPr>
          <a:xfrm>
            <a:off x="7241435" y="5816388"/>
            <a:ext cx="3105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</a:t>
            </a:r>
            <a:r>
              <a:rPr lang="hu-HU" dirty="0" smtClean="0"/>
              <a:t>um = 0*0.1 + 1*0.35 = 0.35</a:t>
            </a:r>
          </a:p>
          <a:p>
            <a:r>
              <a:rPr lang="hu-HU" dirty="0" smtClean="0"/>
              <a:t>stepFunction( 0.35 ) = 1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91257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1532586" y="226668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0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532586" y="4453945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0164" y="1287889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1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600164" y="3410756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bg1"/>
                </a:solidFill>
              </a:rPr>
              <a:t>0</a:t>
            </a: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600164" y="572680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9474558" y="341075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>
            <a:stCxn id="26" idx="6"/>
            <a:endCxn id="28" idx="2"/>
          </p:cNvCxnSpPr>
          <p:nvPr/>
        </p:nvCxnSpPr>
        <p:spPr>
          <a:xfrm flipV="1">
            <a:off x="2446986" y="1745089"/>
            <a:ext cx="3153178" cy="97879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6" idx="6"/>
            <a:endCxn id="29" idx="2"/>
          </p:cNvCxnSpPr>
          <p:nvPr/>
        </p:nvCxnSpPr>
        <p:spPr>
          <a:xfrm>
            <a:off x="2446986" y="2723883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6" idx="6"/>
            <a:endCxn id="30" idx="2"/>
          </p:cNvCxnSpPr>
          <p:nvPr/>
        </p:nvCxnSpPr>
        <p:spPr>
          <a:xfrm>
            <a:off x="2446986" y="2723883"/>
            <a:ext cx="3153178" cy="346012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7" idx="6"/>
            <a:endCxn id="28" idx="2"/>
          </p:cNvCxnSpPr>
          <p:nvPr/>
        </p:nvCxnSpPr>
        <p:spPr>
          <a:xfrm flipV="1">
            <a:off x="2446986" y="1745089"/>
            <a:ext cx="3153178" cy="316605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7" idx="6"/>
            <a:endCxn id="29" idx="2"/>
          </p:cNvCxnSpPr>
          <p:nvPr/>
        </p:nvCxnSpPr>
        <p:spPr>
          <a:xfrm flipV="1">
            <a:off x="2446986" y="3867956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7" idx="6"/>
            <a:endCxn id="30" idx="2"/>
          </p:cNvCxnSpPr>
          <p:nvPr/>
        </p:nvCxnSpPr>
        <p:spPr>
          <a:xfrm>
            <a:off x="2446986" y="4911145"/>
            <a:ext cx="3153178" cy="12728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6"/>
            <a:endCxn id="31" idx="2"/>
          </p:cNvCxnSpPr>
          <p:nvPr/>
        </p:nvCxnSpPr>
        <p:spPr>
          <a:xfrm>
            <a:off x="6514564" y="1745089"/>
            <a:ext cx="2959994" cy="21228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9" idx="6"/>
            <a:endCxn id="31" idx="2"/>
          </p:cNvCxnSpPr>
          <p:nvPr/>
        </p:nvCxnSpPr>
        <p:spPr>
          <a:xfrm>
            <a:off x="6514564" y="3867956"/>
            <a:ext cx="295999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0" idx="6"/>
            <a:endCxn id="31" idx="2"/>
          </p:cNvCxnSpPr>
          <p:nvPr/>
        </p:nvCxnSpPr>
        <p:spPr>
          <a:xfrm flipV="1">
            <a:off x="6514564" y="3867956"/>
            <a:ext cx="2959994" cy="23160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2724" y="321973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XOR</a:t>
            </a:r>
            <a:r>
              <a:rPr lang="hu-HU" dirty="0" smtClean="0"/>
              <a:t> problem</a:t>
            </a:r>
            <a:endParaRPr lang="hu-HU" dirty="0"/>
          </a:p>
        </p:txBody>
      </p:sp>
      <p:sp>
        <p:nvSpPr>
          <p:cNvPr id="2" name="TextBox 1"/>
          <p:cNvSpPr txBox="1"/>
          <p:nvPr/>
        </p:nvSpPr>
        <p:spPr>
          <a:xfrm>
            <a:off x="6514564" y="367050"/>
            <a:ext cx="3212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 run our network on the </a:t>
            </a:r>
          </a:p>
          <a:p>
            <a:r>
              <a:rPr lang="hu-HU" dirty="0" smtClean="0"/>
              <a:t>training data again</a:t>
            </a:r>
            <a:endParaRPr lang="hu-HU" dirty="0"/>
          </a:p>
        </p:txBody>
      </p:sp>
      <p:sp>
        <p:nvSpPr>
          <p:cNvPr id="3" name="TextBox 2"/>
          <p:cNvSpPr txBox="1"/>
          <p:nvPr/>
        </p:nvSpPr>
        <p:spPr>
          <a:xfrm>
            <a:off x="3518308" y="18768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0.1</a:t>
            </a:r>
            <a:endParaRPr lang="hu-HU" dirty="0"/>
          </a:p>
        </p:txBody>
      </p:sp>
      <p:sp>
        <p:nvSpPr>
          <p:cNvPr id="20" name="TextBox 19"/>
          <p:cNvSpPr txBox="1"/>
          <p:nvPr/>
        </p:nvSpPr>
        <p:spPr>
          <a:xfrm>
            <a:off x="3518308" y="274843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0.4</a:t>
            </a:r>
            <a:endParaRPr lang="hu-HU" dirty="0"/>
          </a:p>
        </p:txBody>
      </p:sp>
      <p:sp>
        <p:nvSpPr>
          <p:cNvPr id="21" name="TextBox 20"/>
          <p:cNvSpPr txBox="1"/>
          <p:nvPr/>
        </p:nvSpPr>
        <p:spPr>
          <a:xfrm>
            <a:off x="2462952" y="347987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-0.22</a:t>
            </a:r>
            <a:endParaRPr lang="hu-HU" dirty="0"/>
          </a:p>
        </p:txBody>
      </p:sp>
      <p:sp>
        <p:nvSpPr>
          <p:cNvPr id="22" name="TextBox 21"/>
          <p:cNvSpPr txBox="1"/>
          <p:nvPr/>
        </p:nvSpPr>
        <p:spPr>
          <a:xfrm>
            <a:off x="2290146" y="408461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0.35</a:t>
            </a:r>
            <a:endParaRPr lang="hu-HU" dirty="0"/>
          </a:p>
        </p:txBody>
      </p:sp>
      <p:sp>
        <p:nvSpPr>
          <p:cNvPr id="23" name="TextBox 22"/>
          <p:cNvSpPr txBox="1"/>
          <p:nvPr/>
        </p:nvSpPr>
        <p:spPr>
          <a:xfrm>
            <a:off x="3266314" y="460520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-0.78</a:t>
            </a:r>
            <a:endParaRPr lang="hu-HU" dirty="0"/>
          </a:p>
        </p:txBody>
      </p:sp>
      <p:sp>
        <p:nvSpPr>
          <p:cNvPr id="24" name="TextBox 23"/>
          <p:cNvSpPr txBox="1"/>
          <p:nvPr/>
        </p:nvSpPr>
        <p:spPr>
          <a:xfrm>
            <a:off x="2539896" y="526239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0.43</a:t>
            </a:r>
            <a:endParaRPr lang="hu-HU" dirty="0"/>
          </a:p>
        </p:txBody>
      </p:sp>
      <p:sp>
        <p:nvSpPr>
          <p:cNvPr id="25" name="TextBox 24"/>
          <p:cNvSpPr txBox="1"/>
          <p:nvPr/>
        </p:nvSpPr>
        <p:spPr>
          <a:xfrm>
            <a:off x="7044300" y="174508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0.78</a:t>
            </a:r>
            <a:endParaRPr lang="hu-HU" dirty="0"/>
          </a:p>
        </p:txBody>
      </p:sp>
      <p:sp>
        <p:nvSpPr>
          <p:cNvPr id="41" name="TextBox 40"/>
          <p:cNvSpPr txBox="1"/>
          <p:nvPr/>
        </p:nvSpPr>
        <p:spPr>
          <a:xfrm>
            <a:off x="6860628" y="344446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0.5</a:t>
            </a:r>
            <a:endParaRPr lang="hu-HU" dirty="0"/>
          </a:p>
        </p:txBody>
      </p:sp>
      <p:sp>
        <p:nvSpPr>
          <p:cNvPr id="42" name="TextBox 41"/>
          <p:cNvSpPr txBox="1"/>
          <p:nvPr/>
        </p:nvSpPr>
        <p:spPr>
          <a:xfrm>
            <a:off x="6466496" y="544705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-0.4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3" name="TextBox 42"/>
              <p:cNvSpPr txBox="1"/>
              <p:nvPr/>
            </p:nvSpPr>
            <p:spPr>
              <a:xfrm>
                <a:off x="10004294" y="1452512"/>
                <a:ext cx="1314784" cy="848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𝑥𝑖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 ∗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𝑤𝑖</m:t>
                          </m:r>
                        </m:e>
                      </m:nary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4294" y="1452512"/>
                <a:ext cx="1314784" cy="84875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9188056" y="1727050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</a:t>
            </a:r>
            <a:r>
              <a:rPr lang="hu-HU" dirty="0" smtClean="0"/>
              <a:t>um = </a:t>
            </a:r>
            <a:endParaRPr lang="hu-HU" dirty="0"/>
          </a:p>
        </p:txBody>
      </p:sp>
      <p:sp>
        <p:nvSpPr>
          <p:cNvPr id="5" name="TextBox 4"/>
          <p:cNvSpPr txBox="1"/>
          <p:nvPr/>
        </p:nvSpPr>
        <p:spPr>
          <a:xfrm>
            <a:off x="7241435" y="5816388"/>
            <a:ext cx="34291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</a:t>
            </a:r>
            <a:r>
              <a:rPr lang="hu-HU" dirty="0" smtClean="0"/>
              <a:t>um = 0*0.4 + 1*(-0.78) = -0.78</a:t>
            </a:r>
          </a:p>
          <a:p>
            <a:r>
              <a:rPr lang="hu-HU" dirty="0"/>
              <a:t>stepFunction( </a:t>
            </a:r>
            <a:r>
              <a:rPr lang="hu-HU" dirty="0" smtClean="0"/>
              <a:t>-0.78 </a:t>
            </a:r>
            <a:r>
              <a:rPr lang="hu-HU" dirty="0"/>
              <a:t>) = </a:t>
            </a:r>
            <a:r>
              <a:rPr lang="hu-HU" dirty="0" smtClean="0"/>
              <a:t>0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42442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1532586" y="226668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0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532586" y="4453945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0164" y="1287889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1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600164" y="341075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bg1"/>
                </a:solidFill>
              </a:rPr>
              <a:t>0</a:t>
            </a: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600164" y="5726806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1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9474558" y="341075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>
            <a:stCxn id="26" idx="6"/>
            <a:endCxn id="28" idx="2"/>
          </p:cNvCxnSpPr>
          <p:nvPr/>
        </p:nvCxnSpPr>
        <p:spPr>
          <a:xfrm flipV="1">
            <a:off x="2446986" y="1745089"/>
            <a:ext cx="3153178" cy="97879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6" idx="6"/>
            <a:endCxn id="29" idx="2"/>
          </p:cNvCxnSpPr>
          <p:nvPr/>
        </p:nvCxnSpPr>
        <p:spPr>
          <a:xfrm>
            <a:off x="2446986" y="2723883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6" idx="6"/>
            <a:endCxn id="30" idx="2"/>
          </p:cNvCxnSpPr>
          <p:nvPr/>
        </p:nvCxnSpPr>
        <p:spPr>
          <a:xfrm>
            <a:off x="2446986" y="2723883"/>
            <a:ext cx="3153178" cy="346012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7" idx="6"/>
            <a:endCxn id="28" idx="2"/>
          </p:cNvCxnSpPr>
          <p:nvPr/>
        </p:nvCxnSpPr>
        <p:spPr>
          <a:xfrm flipV="1">
            <a:off x="2446986" y="1745089"/>
            <a:ext cx="3153178" cy="316605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7" idx="6"/>
            <a:endCxn id="29" idx="2"/>
          </p:cNvCxnSpPr>
          <p:nvPr/>
        </p:nvCxnSpPr>
        <p:spPr>
          <a:xfrm flipV="1">
            <a:off x="2446986" y="3867956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7" idx="6"/>
            <a:endCxn id="30" idx="2"/>
          </p:cNvCxnSpPr>
          <p:nvPr/>
        </p:nvCxnSpPr>
        <p:spPr>
          <a:xfrm>
            <a:off x="2446986" y="4911145"/>
            <a:ext cx="3153178" cy="12728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6"/>
            <a:endCxn id="31" idx="2"/>
          </p:cNvCxnSpPr>
          <p:nvPr/>
        </p:nvCxnSpPr>
        <p:spPr>
          <a:xfrm>
            <a:off x="6514564" y="1745089"/>
            <a:ext cx="2959994" cy="21228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9" idx="6"/>
            <a:endCxn id="31" idx="2"/>
          </p:cNvCxnSpPr>
          <p:nvPr/>
        </p:nvCxnSpPr>
        <p:spPr>
          <a:xfrm>
            <a:off x="6514564" y="3867956"/>
            <a:ext cx="295999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0" idx="6"/>
            <a:endCxn id="31" idx="2"/>
          </p:cNvCxnSpPr>
          <p:nvPr/>
        </p:nvCxnSpPr>
        <p:spPr>
          <a:xfrm flipV="1">
            <a:off x="6514564" y="3867956"/>
            <a:ext cx="2959994" cy="23160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2724" y="321973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XOR</a:t>
            </a:r>
            <a:r>
              <a:rPr lang="hu-HU" dirty="0" smtClean="0"/>
              <a:t> problem</a:t>
            </a:r>
            <a:endParaRPr lang="hu-HU" dirty="0"/>
          </a:p>
        </p:txBody>
      </p:sp>
      <p:sp>
        <p:nvSpPr>
          <p:cNvPr id="2" name="TextBox 1"/>
          <p:cNvSpPr txBox="1"/>
          <p:nvPr/>
        </p:nvSpPr>
        <p:spPr>
          <a:xfrm>
            <a:off x="6514564" y="367050"/>
            <a:ext cx="3212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 run our network on the </a:t>
            </a:r>
          </a:p>
          <a:p>
            <a:r>
              <a:rPr lang="hu-HU" dirty="0" smtClean="0"/>
              <a:t>training data again</a:t>
            </a:r>
            <a:endParaRPr lang="hu-HU" dirty="0"/>
          </a:p>
        </p:txBody>
      </p:sp>
      <p:sp>
        <p:nvSpPr>
          <p:cNvPr id="3" name="TextBox 2"/>
          <p:cNvSpPr txBox="1"/>
          <p:nvPr/>
        </p:nvSpPr>
        <p:spPr>
          <a:xfrm>
            <a:off x="3518308" y="18768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0.1</a:t>
            </a:r>
            <a:endParaRPr lang="hu-HU" dirty="0"/>
          </a:p>
        </p:txBody>
      </p:sp>
      <p:sp>
        <p:nvSpPr>
          <p:cNvPr id="20" name="TextBox 19"/>
          <p:cNvSpPr txBox="1"/>
          <p:nvPr/>
        </p:nvSpPr>
        <p:spPr>
          <a:xfrm>
            <a:off x="3518308" y="274843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0.4</a:t>
            </a:r>
            <a:endParaRPr lang="hu-HU" dirty="0"/>
          </a:p>
        </p:txBody>
      </p:sp>
      <p:sp>
        <p:nvSpPr>
          <p:cNvPr id="21" name="TextBox 20"/>
          <p:cNvSpPr txBox="1"/>
          <p:nvPr/>
        </p:nvSpPr>
        <p:spPr>
          <a:xfrm>
            <a:off x="2462952" y="347987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-0.22</a:t>
            </a:r>
            <a:endParaRPr lang="hu-HU" dirty="0"/>
          </a:p>
        </p:txBody>
      </p:sp>
      <p:sp>
        <p:nvSpPr>
          <p:cNvPr id="22" name="TextBox 21"/>
          <p:cNvSpPr txBox="1"/>
          <p:nvPr/>
        </p:nvSpPr>
        <p:spPr>
          <a:xfrm>
            <a:off x="2290146" y="408461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0.35</a:t>
            </a:r>
            <a:endParaRPr lang="hu-HU" dirty="0"/>
          </a:p>
        </p:txBody>
      </p:sp>
      <p:sp>
        <p:nvSpPr>
          <p:cNvPr id="23" name="TextBox 22"/>
          <p:cNvSpPr txBox="1"/>
          <p:nvPr/>
        </p:nvSpPr>
        <p:spPr>
          <a:xfrm>
            <a:off x="3266314" y="460520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-0.78</a:t>
            </a:r>
            <a:endParaRPr lang="hu-HU" dirty="0"/>
          </a:p>
        </p:txBody>
      </p:sp>
      <p:sp>
        <p:nvSpPr>
          <p:cNvPr id="24" name="TextBox 23"/>
          <p:cNvSpPr txBox="1"/>
          <p:nvPr/>
        </p:nvSpPr>
        <p:spPr>
          <a:xfrm>
            <a:off x="2539896" y="526239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0.43</a:t>
            </a:r>
            <a:endParaRPr lang="hu-HU" dirty="0"/>
          </a:p>
        </p:txBody>
      </p:sp>
      <p:sp>
        <p:nvSpPr>
          <p:cNvPr id="25" name="TextBox 24"/>
          <p:cNvSpPr txBox="1"/>
          <p:nvPr/>
        </p:nvSpPr>
        <p:spPr>
          <a:xfrm>
            <a:off x="7044300" y="174508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0.78</a:t>
            </a:r>
            <a:endParaRPr lang="hu-HU" dirty="0"/>
          </a:p>
        </p:txBody>
      </p:sp>
      <p:sp>
        <p:nvSpPr>
          <p:cNvPr id="41" name="TextBox 40"/>
          <p:cNvSpPr txBox="1"/>
          <p:nvPr/>
        </p:nvSpPr>
        <p:spPr>
          <a:xfrm>
            <a:off x="6860628" y="344446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0.5</a:t>
            </a:r>
            <a:endParaRPr lang="hu-HU" dirty="0"/>
          </a:p>
        </p:txBody>
      </p:sp>
      <p:sp>
        <p:nvSpPr>
          <p:cNvPr id="42" name="TextBox 41"/>
          <p:cNvSpPr txBox="1"/>
          <p:nvPr/>
        </p:nvSpPr>
        <p:spPr>
          <a:xfrm>
            <a:off x="6466496" y="544705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-0.4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3" name="TextBox 42"/>
              <p:cNvSpPr txBox="1"/>
              <p:nvPr/>
            </p:nvSpPr>
            <p:spPr>
              <a:xfrm>
                <a:off x="10004294" y="1452512"/>
                <a:ext cx="1314784" cy="848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𝑥𝑖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 ∗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𝑤𝑖</m:t>
                          </m:r>
                        </m:e>
                      </m:nary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4294" y="1452512"/>
                <a:ext cx="1314784" cy="84875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9188056" y="1727050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</a:t>
            </a:r>
            <a:r>
              <a:rPr lang="hu-HU" dirty="0" smtClean="0"/>
              <a:t>um = </a:t>
            </a:r>
            <a:endParaRPr lang="hu-HU" dirty="0"/>
          </a:p>
        </p:txBody>
      </p:sp>
      <p:sp>
        <p:nvSpPr>
          <p:cNvPr id="5" name="TextBox 4"/>
          <p:cNvSpPr txBox="1"/>
          <p:nvPr/>
        </p:nvSpPr>
        <p:spPr>
          <a:xfrm>
            <a:off x="7241435" y="5816388"/>
            <a:ext cx="36503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</a:t>
            </a:r>
            <a:r>
              <a:rPr lang="hu-HU" dirty="0" smtClean="0"/>
              <a:t>um = 0*(-0.22) + 1*(0.43) = 0.43</a:t>
            </a:r>
          </a:p>
          <a:p>
            <a:r>
              <a:rPr lang="hu-HU" dirty="0"/>
              <a:t>stepFunction( </a:t>
            </a:r>
            <a:r>
              <a:rPr lang="hu-HU" dirty="0" smtClean="0"/>
              <a:t>0.43 </a:t>
            </a:r>
            <a:r>
              <a:rPr lang="hu-HU" dirty="0"/>
              <a:t>) = 1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0337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1532586" y="226668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0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532586" y="4453945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0164" y="1287889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1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600164" y="341075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bg1"/>
                </a:solidFill>
              </a:rPr>
              <a:t>0</a:t>
            </a: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600164" y="572680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1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9474558" y="3410756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bg1"/>
                </a:solidFill>
              </a:rPr>
              <a:t>0</a:t>
            </a:r>
          </a:p>
        </p:txBody>
      </p:sp>
      <p:cxnSp>
        <p:nvCxnSpPr>
          <p:cNvPr id="32" name="Straight Arrow Connector 31"/>
          <p:cNvCxnSpPr>
            <a:stCxn id="26" idx="6"/>
            <a:endCxn id="28" idx="2"/>
          </p:cNvCxnSpPr>
          <p:nvPr/>
        </p:nvCxnSpPr>
        <p:spPr>
          <a:xfrm flipV="1">
            <a:off x="2446986" y="1745089"/>
            <a:ext cx="3153178" cy="97879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6" idx="6"/>
            <a:endCxn id="29" idx="2"/>
          </p:cNvCxnSpPr>
          <p:nvPr/>
        </p:nvCxnSpPr>
        <p:spPr>
          <a:xfrm>
            <a:off x="2446986" y="2723883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6" idx="6"/>
            <a:endCxn id="30" idx="2"/>
          </p:cNvCxnSpPr>
          <p:nvPr/>
        </p:nvCxnSpPr>
        <p:spPr>
          <a:xfrm>
            <a:off x="2446986" y="2723883"/>
            <a:ext cx="3153178" cy="346012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7" idx="6"/>
            <a:endCxn id="28" idx="2"/>
          </p:cNvCxnSpPr>
          <p:nvPr/>
        </p:nvCxnSpPr>
        <p:spPr>
          <a:xfrm flipV="1">
            <a:off x="2446986" y="1745089"/>
            <a:ext cx="3153178" cy="316605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7" idx="6"/>
            <a:endCxn id="29" idx="2"/>
          </p:cNvCxnSpPr>
          <p:nvPr/>
        </p:nvCxnSpPr>
        <p:spPr>
          <a:xfrm flipV="1">
            <a:off x="2446986" y="3867956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7" idx="6"/>
            <a:endCxn id="30" idx="2"/>
          </p:cNvCxnSpPr>
          <p:nvPr/>
        </p:nvCxnSpPr>
        <p:spPr>
          <a:xfrm>
            <a:off x="2446986" y="4911145"/>
            <a:ext cx="3153178" cy="12728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6"/>
            <a:endCxn id="31" idx="2"/>
          </p:cNvCxnSpPr>
          <p:nvPr/>
        </p:nvCxnSpPr>
        <p:spPr>
          <a:xfrm>
            <a:off x="6514564" y="1745089"/>
            <a:ext cx="2959994" cy="21228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9" idx="6"/>
            <a:endCxn id="31" idx="2"/>
          </p:cNvCxnSpPr>
          <p:nvPr/>
        </p:nvCxnSpPr>
        <p:spPr>
          <a:xfrm>
            <a:off x="6514564" y="3867956"/>
            <a:ext cx="295999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0" idx="6"/>
            <a:endCxn id="31" idx="2"/>
          </p:cNvCxnSpPr>
          <p:nvPr/>
        </p:nvCxnSpPr>
        <p:spPr>
          <a:xfrm flipV="1">
            <a:off x="6514564" y="3867956"/>
            <a:ext cx="2959994" cy="23160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2724" y="321973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XOR</a:t>
            </a:r>
            <a:r>
              <a:rPr lang="hu-HU" dirty="0" smtClean="0"/>
              <a:t> problem</a:t>
            </a:r>
            <a:endParaRPr lang="hu-HU" dirty="0"/>
          </a:p>
        </p:txBody>
      </p:sp>
      <p:sp>
        <p:nvSpPr>
          <p:cNvPr id="2" name="TextBox 1"/>
          <p:cNvSpPr txBox="1"/>
          <p:nvPr/>
        </p:nvSpPr>
        <p:spPr>
          <a:xfrm>
            <a:off x="6514564" y="367050"/>
            <a:ext cx="3212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 run our network on the </a:t>
            </a:r>
          </a:p>
          <a:p>
            <a:r>
              <a:rPr lang="hu-HU" dirty="0" smtClean="0"/>
              <a:t>training data again</a:t>
            </a:r>
            <a:endParaRPr lang="hu-HU" dirty="0"/>
          </a:p>
        </p:txBody>
      </p:sp>
      <p:sp>
        <p:nvSpPr>
          <p:cNvPr id="3" name="TextBox 2"/>
          <p:cNvSpPr txBox="1"/>
          <p:nvPr/>
        </p:nvSpPr>
        <p:spPr>
          <a:xfrm>
            <a:off x="3518308" y="18768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0.1</a:t>
            </a:r>
            <a:endParaRPr lang="hu-HU" dirty="0"/>
          </a:p>
        </p:txBody>
      </p:sp>
      <p:sp>
        <p:nvSpPr>
          <p:cNvPr id="20" name="TextBox 19"/>
          <p:cNvSpPr txBox="1"/>
          <p:nvPr/>
        </p:nvSpPr>
        <p:spPr>
          <a:xfrm>
            <a:off x="3518308" y="274843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0.4</a:t>
            </a:r>
            <a:endParaRPr lang="hu-HU" dirty="0"/>
          </a:p>
        </p:txBody>
      </p:sp>
      <p:sp>
        <p:nvSpPr>
          <p:cNvPr id="21" name="TextBox 20"/>
          <p:cNvSpPr txBox="1"/>
          <p:nvPr/>
        </p:nvSpPr>
        <p:spPr>
          <a:xfrm>
            <a:off x="2462952" y="347987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-0.22</a:t>
            </a:r>
            <a:endParaRPr lang="hu-HU" dirty="0"/>
          </a:p>
        </p:txBody>
      </p:sp>
      <p:sp>
        <p:nvSpPr>
          <p:cNvPr id="22" name="TextBox 21"/>
          <p:cNvSpPr txBox="1"/>
          <p:nvPr/>
        </p:nvSpPr>
        <p:spPr>
          <a:xfrm>
            <a:off x="2290146" y="408461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0.35</a:t>
            </a:r>
            <a:endParaRPr lang="hu-HU" dirty="0"/>
          </a:p>
        </p:txBody>
      </p:sp>
      <p:sp>
        <p:nvSpPr>
          <p:cNvPr id="23" name="TextBox 22"/>
          <p:cNvSpPr txBox="1"/>
          <p:nvPr/>
        </p:nvSpPr>
        <p:spPr>
          <a:xfrm>
            <a:off x="3266314" y="460520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-0.78</a:t>
            </a:r>
            <a:endParaRPr lang="hu-HU" dirty="0"/>
          </a:p>
        </p:txBody>
      </p:sp>
      <p:sp>
        <p:nvSpPr>
          <p:cNvPr id="24" name="TextBox 23"/>
          <p:cNvSpPr txBox="1"/>
          <p:nvPr/>
        </p:nvSpPr>
        <p:spPr>
          <a:xfrm>
            <a:off x="2539896" y="526239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0.43</a:t>
            </a:r>
            <a:endParaRPr lang="hu-HU" dirty="0"/>
          </a:p>
        </p:txBody>
      </p:sp>
      <p:sp>
        <p:nvSpPr>
          <p:cNvPr id="25" name="TextBox 24"/>
          <p:cNvSpPr txBox="1"/>
          <p:nvPr/>
        </p:nvSpPr>
        <p:spPr>
          <a:xfrm>
            <a:off x="7044300" y="174508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0.78</a:t>
            </a:r>
            <a:endParaRPr lang="hu-HU" dirty="0"/>
          </a:p>
        </p:txBody>
      </p:sp>
      <p:sp>
        <p:nvSpPr>
          <p:cNvPr id="41" name="TextBox 40"/>
          <p:cNvSpPr txBox="1"/>
          <p:nvPr/>
        </p:nvSpPr>
        <p:spPr>
          <a:xfrm>
            <a:off x="6860628" y="344446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0.5</a:t>
            </a:r>
            <a:endParaRPr lang="hu-HU" dirty="0"/>
          </a:p>
        </p:txBody>
      </p:sp>
      <p:sp>
        <p:nvSpPr>
          <p:cNvPr id="42" name="TextBox 41"/>
          <p:cNvSpPr txBox="1"/>
          <p:nvPr/>
        </p:nvSpPr>
        <p:spPr>
          <a:xfrm>
            <a:off x="6466496" y="544705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-0.4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3" name="TextBox 42"/>
              <p:cNvSpPr txBox="1"/>
              <p:nvPr/>
            </p:nvSpPr>
            <p:spPr>
              <a:xfrm>
                <a:off x="10004294" y="1452512"/>
                <a:ext cx="1314784" cy="848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𝑥𝑖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 ∗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𝑤𝑖</m:t>
                          </m:r>
                        </m:e>
                      </m:nary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4294" y="1452512"/>
                <a:ext cx="1314784" cy="84875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9188056" y="1727050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</a:t>
            </a:r>
            <a:r>
              <a:rPr lang="hu-HU" dirty="0" smtClean="0"/>
              <a:t>um = </a:t>
            </a:r>
            <a:endParaRPr lang="hu-HU" dirty="0"/>
          </a:p>
        </p:txBody>
      </p:sp>
      <p:sp>
        <p:nvSpPr>
          <p:cNvPr id="5" name="TextBox 4"/>
          <p:cNvSpPr txBox="1"/>
          <p:nvPr/>
        </p:nvSpPr>
        <p:spPr>
          <a:xfrm>
            <a:off x="7241435" y="5816388"/>
            <a:ext cx="41793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</a:t>
            </a:r>
            <a:r>
              <a:rPr lang="hu-HU" dirty="0" smtClean="0"/>
              <a:t>um = 1*0.78 +0*0.5 + 1*(-0.4) = -0.38</a:t>
            </a:r>
          </a:p>
          <a:p>
            <a:r>
              <a:rPr lang="hu-HU" dirty="0"/>
              <a:t>stepFunction( </a:t>
            </a:r>
            <a:r>
              <a:rPr lang="hu-HU" dirty="0" smtClean="0"/>
              <a:t>-0.38 </a:t>
            </a:r>
            <a:r>
              <a:rPr lang="hu-HU" dirty="0"/>
              <a:t>) = </a:t>
            </a:r>
            <a:r>
              <a:rPr lang="hu-HU" dirty="0" smtClean="0"/>
              <a:t>0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35969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28044" y="1275009"/>
            <a:ext cx="2590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Run our neural net on</a:t>
            </a:r>
          </a:p>
          <a:p>
            <a:r>
              <a:rPr lang="hu-HU" dirty="0"/>
              <a:t>t</a:t>
            </a:r>
            <a:r>
              <a:rPr lang="hu-HU" dirty="0" smtClean="0"/>
              <a:t>he training data </a:t>
            </a:r>
            <a:endParaRPr lang="hu-HU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112913" y="1571223"/>
            <a:ext cx="2073498" cy="36060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67471" y="2163651"/>
            <a:ext cx="42466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 get the calculated output</a:t>
            </a:r>
          </a:p>
          <a:p>
            <a:r>
              <a:rPr lang="hu-HU" dirty="0" smtClean="0"/>
              <a:t>This is the forward process</a:t>
            </a:r>
          </a:p>
          <a:p>
            <a:r>
              <a:rPr lang="hu-HU" dirty="0" smtClean="0"/>
              <a:t>( we have the ideal output because</a:t>
            </a:r>
          </a:p>
          <a:p>
            <a:r>
              <a:rPr lang="hu-HU" dirty="0"/>
              <a:t>i</a:t>
            </a:r>
            <a:r>
              <a:rPr lang="hu-HU" dirty="0" smtClean="0"/>
              <a:t>t is a supervised learning method )</a:t>
            </a:r>
            <a:endParaRPr lang="hu-HU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834907" y="3618963"/>
            <a:ext cx="270456" cy="1094705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90952" y="5357611"/>
            <a:ext cx="3776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Calculate the error term:</a:t>
            </a:r>
          </a:p>
          <a:p>
            <a:r>
              <a:rPr lang="hu-HU" dirty="0" smtClean="0"/>
              <a:t>calculatedOutput - idealOutput</a:t>
            </a:r>
            <a:endParaRPr lang="hu-HU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112913" y="5499279"/>
            <a:ext cx="1036750" cy="154546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104" y="5037614"/>
            <a:ext cx="44807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Update the edge weights accordingly</a:t>
            </a:r>
          </a:p>
          <a:p>
            <a:r>
              <a:rPr lang="hu-HU" dirty="0" smtClean="0"/>
              <a:t>// calculate gradients, use </a:t>
            </a:r>
          </a:p>
          <a:p>
            <a:r>
              <a:rPr lang="hu-HU" dirty="0"/>
              <a:t>l</a:t>
            </a:r>
            <a:r>
              <a:rPr lang="hu-HU" dirty="0" smtClean="0"/>
              <a:t>earning rate and momentum etc ...</a:t>
            </a:r>
            <a:endParaRPr lang="hu-HU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957589" y="2292439"/>
            <a:ext cx="914400" cy="197046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3342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1532586" y="226668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7" name="Oval 26"/>
          <p:cNvSpPr/>
          <p:nvPr/>
        </p:nvSpPr>
        <p:spPr>
          <a:xfrm>
            <a:off x="1532586" y="4453945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0164" y="1287889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0.35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600164" y="341075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bg1"/>
                </a:solidFill>
              </a:rPr>
              <a:t>-</a:t>
            </a:r>
            <a:r>
              <a:rPr lang="hu-HU" sz="1600" dirty="0" smtClean="0">
                <a:solidFill>
                  <a:schemeClr val="bg1"/>
                </a:solidFill>
              </a:rPr>
              <a:t>0.78</a:t>
            </a: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600164" y="572680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0.43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9474558" y="341075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bg1"/>
                </a:solidFill>
              </a:rPr>
              <a:t>0</a:t>
            </a:r>
          </a:p>
        </p:txBody>
      </p:sp>
      <p:cxnSp>
        <p:nvCxnSpPr>
          <p:cNvPr id="32" name="Straight Arrow Connector 31"/>
          <p:cNvCxnSpPr>
            <a:stCxn id="26" idx="6"/>
            <a:endCxn id="28" idx="2"/>
          </p:cNvCxnSpPr>
          <p:nvPr/>
        </p:nvCxnSpPr>
        <p:spPr>
          <a:xfrm flipV="1">
            <a:off x="2446986" y="1745089"/>
            <a:ext cx="3153178" cy="97879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6" idx="6"/>
            <a:endCxn id="29" idx="2"/>
          </p:cNvCxnSpPr>
          <p:nvPr/>
        </p:nvCxnSpPr>
        <p:spPr>
          <a:xfrm>
            <a:off x="2446986" y="2723883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6" idx="6"/>
            <a:endCxn id="30" idx="2"/>
          </p:cNvCxnSpPr>
          <p:nvPr/>
        </p:nvCxnSpPr>
        <p:spPr>
          <a:xfrm>
            <a:off x="2446986" y="2723883"/>
            <a:ext cx="3153178" cy="346012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7" idx="6"/>
            <a:endCxn id="28" idx="2"/>
          </p:cNvCxnSpPr>
          <p:nvPr/>
        </p:nvCxnSpPr>
        <p:spPr>
          <a:xfrm flipV="1">
            <a:off x="2446986" y="1745089"/>
            <a:ext cx="3153178" cy="316605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7" idx="6"/>
            <a:endCxn id="29" idx="2"/>
          </p:cNvCxnSpPr>
          <p:nvPr/>
        </p:nvCxnSpPr>
        <p:spPr>
          <a:xfrm flipV="1">
            <a:off x="2446986" y="3867956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7" idx="6"/>
            <a:endCxn id="30" idx="2"/>
          </p:cNvCxnSpPr>
          <p:nvPr/>
        </p:nvCxnSpPr>
        <p:spPr>
          <a:xfrm>
            <a:off x="2446986" y="4911145"/>
            <a:ext cx="3153178" cy="12728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6"/>
            <a:endCxn id="31" idx="2"/>
          </p:cNvCxnSpPr>
          <p:nvPr/>
        </p:nvCxnSpPr>
        <p:spPr>
          <a:xfrm>
            <a:off x="6514564" y="1745089"/>
            <a:ext cx="2959994" cy="21228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9" idx="6"/>
            <a:endCxn id="31" idx="2"/>
          </p:cNvCxnSpPr>
          <p:nvPr/>
        </p:nvCxnSpPr>
        <p:spPr>
          <a:xfrm>
            <a:off x="6514564" y="3867956"/>
            <a:ext cx="295999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0" idx="6"/>
            <a:endCxn id="31" idx="2"/>
          </p:cNvCxnSpPr>
          <p:nvPr/>
        </p:nvCxnSpPr>
        <p:spPr>
          <a:xfrm flipV="1">
            <a:off x="6514564" y="3867956"/>
            <a:ext cx="2959994" cy="23160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2724" y="321973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XOR</a:t>
            </a:r>
            <a:r>
              <a:rPr lang="hu-HU" dirty="0" smtClean="0"/>
              <a:t> problem</a:t>
            </a:r>
            <a:endParaRPr lang="hu-HU" dirty="0"/>
          </a:p>
        </p:txBody>
      </p:sp>
      <p:sp>
        <p:nvSpPr>
          <p:cNvPr id="2" name="TextBox 1"/>
          <p:cNvSpPr txBox="1"/>
          <p:nvPr/>
        </p:nvSpPr>
        <p:spPr>
          <a:xfrm>
            <a:off x="6514564" y="367050"/>
            <a:ext cx="3212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 run our network on the </a:t>
            </a:r>
          </a:p>
          <a:p>
            <a:r>
              <a:rPr lang="hu-HU" dirty="0" smtClean="0"/>
              <a:t>training data again</a:t>
            </a:r>
            <a:endParaRPr lang="hu-HU" dirty="0"/>
          </a:p>
        </p:txBody>
      </p:sp>
      <p:sp>
        <p:nvSpPr>
          <p:cNvPr id="3" name="TextBox 2"/>
          <p:cNvSpPr txBox="1"/>
          <p:nvPr/>
        </p:nvSpPr>
        <p:spPr>
          <a:xfrm>
            <a:off x="3518308" y="18768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0.1</a:t>
            </a:r>
            <a:endParaRPr lang="hu-HU" dirty="0"/>
          </a:p>
        </p:txBody>
      </p:sp>
      <p:sp>
        <p:nvSpPr>
          <p:cNvPr id="20" name="TextBox 19"/>
          <p:cNvSpPr txBox="1"/>
          <p:nvPr/>
        </p:nvSpPr>
        <p:spPr>
          <a:xfrm>
            <a:off x="3518308" y="274843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0.4</a:t>
            </a:r>
            <a:endParaRPr lang="hu-HU" dirty="0"/>
          </a:p>
        </p:txBody>
      </p:sp>
      <p:sp>
        <p:nvSpPr>
          <p:cNvPr id="21" name="TextBox 20"/>
          <p:cNvSpPr txBox="1"/>
          <p:nvPr/>
        </p:nvSpPr>
        <p:spPr>
          <a:xfrm>
            <a:off x="2462952" y="347987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-0.22</a:t>
            </a:r>
            <a:endParaRPr lang="hu-HU" dirty="0"/>
          </a:p>
        </p:txBody>
      </p:sp>
      <p:sp>
        <p:nvSpPr>
          <p:cNvPr id="22" name="TextBox 21"/>
          <p:cNvSpPr txBox="1"/>
          <p:nvPr/>
        </p:nvSpPr>
        <p:spPr>
          <a:xfrm>
            <a:off x="2290146" y="408461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0.35</a:t>
            </a:r>
            <a:endParaRPr lang="hu-HU" dirty="0"/>
          </a:p>
        </p:txBody>
      </p:sp>
      <p:sp>
        <p:nvSpPr>
          <p:cNvPr id="23" name="TextBox 22"/>
          <p:cNvSpPr txBox="1"/>
          <p:nvPr/>
        </p:nvSpPr>
        <p:spPr>
          <a:xfrm>
            <a:off x="3266314" y="460520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-0.78</a:t>
            </a:r>
            <a:endParaRPr lang="hu-HU" dirty="0"/>
          </a:p>
        </p:txBody>
      </p:sp>
      <p:sp>
        <p:nvSpPr>
          <p:cNvPr id="24" name="TextBox 23"/>
          <p:cNvSpPr txBox="1"/>
          <p:nvPr/>
        </p:nvSpPr>
        <p:spPr>
          <a:xfrm>
            <a:off x="2539896" y="526239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0.43</a:t>
            </a:r>
            <a:endParaRPr lang="hu-HU" dirty="0"/>
          </a:p>
        </p:txBody>
      </p:sp>
      <p:sp>
        <p:nvSpPr>
          <p:cNvPr id="25" name="TextBox 24"/>
          <p:cNvSpPr txBox="1"/>
          <p:nvPr/>
        </p:nvSpPr>
        <p:spPr>
          <a:xfrm>
            <a:off x="7044300" y="174508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0.78</a:t>
            </a:r>
            <a:endParaRPr lang="hu-HU" dirty="0"/>
          </a:p>
        </p:txBody>
      </p:sp>
      <p:sp>
        <p:nvSpPr>
          <p:cNvPr id="41" name="TextBox 40"/>
          <p:cNvSpPr txBox="1"/>
          <p:nvPr/>
        </p:nvSpPr>
        <p:spPr>
          <a:xfrm>
            <a:off x="6860628" y="344446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0.5</a:t>
            </a:r>
            <a:endParaRPr lang="hu-HU" dirty="0"/>
          </a:p>
        </p:txBody>
      </p:sp>
      <p:sp>
        <p:nvSpPr>
          <p:cNvPr id="42" name="TextBox 41"/>
          <p:cNvSpPr txBox="1"/>
          <p:nvPr/>
        </p:nvSpPr>
        <p:spPr>
          <a:xfrm>
            <a:off x="6466496" y="544705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-0.4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3" name="TextBox 42"/>
              <p:cNvSpPr txBox="1"/>
              <p:nvPr/>
            </p:nvSpPr>
            <p:spPr>
              <a:xfrm>
                <a:off x="10004294" y="1452512"/>
                <a:ext cx="1314784" cy="848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𝑥𝑖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 ∗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𝑤𝑖</m:t>
                          </m:r>
                        </m:e>
                      </m:nary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4294" y="1452512"/>
                <a:ext cx="1314784" cy="84875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9188056" y="1727050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</a:t>
            </a:r>
            <a:r>
              <a:rPr lang="hu-HU" dirty="0" smtClean="0"/>
              <a:t>um = </a:t>
            </a:r>
            <a:endParaRPr lang="hu-HU" dirty="0"/>
          </a:p>
        </p:txBody>
      </p:sp>
      <p:sp>
        <p:nvSpPr>
          <p:cNvPr id="5" name="TextBox 4"/>
          <p:cNvSpPr txBox="1"/>
          <p:nvPr/>
        </p:nvSpPr>
        <p:spPr>
          <a:xfrm>
            <a:off x="7851629" y="5350603"/>
            <a:ext cx="37513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Ideal: 1 ( from the table )</a:t>
            </a:r>
          </a:p>
          <a:p>
            <a:r>
              <a:rPr lang="hu-HU" dirty="0" smtClean="0"/>
              <a:t>Calculated: 0</a:t>
            </a:r>
          </a:p>
          <a:p>
            <a:r>
              <a:rPr lang="hu-HU" dirty="0" smtClean="0"/>
              <a:t>Error: not zero !!!</a:t>
            </a:r>
          </a:p>
          <a:p>
            <a:r>
              <a:rPr lang="hu-HU" dirty="0" smtClean="0"/>
              <a:t>We have to update the weights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16676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1532586" y="226668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0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532586" y="4453945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0164" y="1287889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0.35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600164" y="341075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bg1"/>
                </a:solidFill>
              </a:rPr>
              <a:t>-</a:t>
            </a:r>
            <a:r>
              <a:rPr lang="hu-HU" sz="1600" dirty="0" smtClean="0">
                <a:solidFill>
                  <a:schemeClr val="bg1"/>
                </a:solidFill>
              </a:rPr>
              <a:t>0.78</a:t>
            </a: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600164" y="572680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0.43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9474558" y="341075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schemeClr val="bg1"/>
                </a:solidFill>
              </a:rPr>
              <a:t>-0.29</a:t>
            </a:r>
            <a:endParaRPr lang="hu-HU" sz="1600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>
            <a:stCxn id="26" idx="6"/>
            <a:endCxn id="28" idx="2"/>
          </p:cNvCxnSpPr>
          <p:nvPr/>
        </p:nvCxnSpPr>
        <p:spPr>
          <a:xfrm flipV="1">
            <a:off x="2446986" y="1745089"/>
            <a:ext cx="3153178" cy="97879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6" idx="6"/>
            <a:endCxn id="29" idx="2"/>
          </p:cNvCxnSpPr>
          <p:nvPr/>
        </p:nvCxnSpPr>
        <p:spPr>
          <a:xfrm>
            <a:off x="2446986" y="2723883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6" idx="6"/>
            <a:endCxn id="30" idx="2"/>
          </p:cNvCxnSpPr>
          <p:nvPr/>
        </p:nvCxnSpPr>
        <p:spPr>
          <a:xfrm>
            <a:off x="2446986" y="2723883"/>
            <a:ext cx="3153178" cy="346012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7" idx="6"/>
            <a:endCxn id="28" idx="2"/>
          </p:cNvCxnSpPr>
          <p:nvPr/>
        </p:nvCxnSpPr>
        <p:spPr>
          <a:xfrm flipV="1">
            <a:off x="2446986" y="1745089"/>
            <a:ext cx="3153178" cy="316605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7" idx="6"/>
            <a:endCxn id="29" idx="2"/>
          </p:cNvCxnSpPr>
          <p:nvPr/>
        </p:nvCxnSpPr>
        <p:spPr>
          <a:xfrm flipV="1">
            <a:off x="2446986" y="3867956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7" idx="6"/>
            <a:endCxn id="30" idx="2"/>
          </p:cNvCxnSpPr>
          <p:nvPr/>
        </p:nvCxnSpPr>
        <p:spPr>
          <a:xfrm>
            <a:off x="2446986" y="4911145"/>
            <a:ext cx="3153178" cy="12728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6"/>
            <a:endCxn id="31" idx="2"/>
          </p:cNvCxnSpPr>
          <p:nvPr/>
        </p:nvCxnSpPr>
        <p:spPr>
          <a:xfrm>
            <a:off x="6514564" y="1745089"/>
            <a:ext cx="2959994" cy="21228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9" idx="6"/>
            <a:endCxn id="31" idx="2"/>
          </p:cNvCxnSpPr>
          <p:nvPr/>
        </p:nvCxnSpPr>
        <p:spPr>
          <a:xfrm>
            <a:off x="6514564" y="3867956"/>
            <a:ext cx="295999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0" idx="6"/>
            <a:endCxn id="31" idx="2"/>
          </p:cNvCxnSpPr>
          <p:nvPr/>
        </p:nvCxnSpPr>
        <p:spPr>
          <a:xfrm flipV="1">
            <a:off x="6514564" y="3867956"/>
            <a:ext cx="2959994" cy="23160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518308" y="18768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0.1</a:t>
            </a:r>
            <a:endParaRPr lang="hu-HU" dirty="0"/>
          </a:p>
        </p:txBody>
      </p:sp>
      <p:sp>
        <p:nvSpPr>
          <p:cNvPr id="20" name="TextBox 19"/>
          <p:cNvSpPr txBox="1"/>
          <p:nvPr/>
        </p:nvSpPr>
        <p:spPr>
          <a:xfrm>
            <a:off x="3518308" y="274843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0.4</a:t>
            </a:r>
            <a:endParaRPr lang="hu-HU" dirty="0"/>
          </a:p>
        </p:txBody>
      </p:sp>
      <p:sp>
        <p:nvSpPr>
          <p:cNvPr id="21" name="TextBox 20"/>
          <p:cNvSpPr txBox="1"/>
          <p:nvPr/>
        </p:nvSpPr>
        <p:spPr>
          <a:xfrm>
            <a:off x="2462952" y="347987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-0.22</a:t>
            </a:r>
            <a:endParaRPr lang="hu-HU" dirty="0"/>
          </a:p>
        </p:txBody>
      </p:sp>
      <p:sp>
        <p:nvSpPr>
          <p:cNvPr id="22" name="TextBox 21"/>
          <p:cNvSpPr txBox="1"/>
          <p:nvPr/>
        </p:nvSpPr>
        <p:spPr>
          <a:xfrm>
            <a:off x="2290146" y="408461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0.35</a:t>
            </a:r>
            <a:endParaRPr lang="hu-HU" dirty="0"/>
          </a:p>
        </p:txBody>
      </p:sp>
      <p:sp>
        <p:nvSpPr>
          <p:cNvPr id="23" name="TextBox 22"/>
          <p:cNvSpPr txBox="1"/>
          <p:nvPr/>
        </p:nvSpPr>
        <p:spPr>
          <a:xfrm>
            <a:off x="3266314" y="460520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-0.78</a:t>
            </a:r>
            <a:endParaRPr lang="hu-HU" dirty="0"/>
          </a:p>
        </p:txBody>
      </p:sp>
      <p:sp>
        <p:nvSpPr>
          <p:cNvPr id="24" name="TextBox 23"/>
          <p:cNvSpPr txBox="1"/>
          <p:nvPr/>
        </p:nvSpPr>
        <p:spPr>
          <a:xfrm>
            <a:off x="2539896" y="526239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0.43</a:t>
            </a:r>
            <a:endParaRPr lang="hu-HU" dirty="0"/>
          </a:p>
        </p:txBody>
      </p:sp>
      <p:sp>
        <p:nvSpPr>
          <p:cNvPr id="25" name="TextBox 24"/>
          <p:cNvSpPr txBox="1"/>
          <p:nvPr/>
        </p:nvSpPr>
        <p:spPr>
          <a:xfrm>
            <a:off x="7044300" y="174508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0.78</a:t>
            </a:r>
            <a:endParaRPr lang="hu-HU" dirty="0"/>
          </a:p>
        </p:txBody>
      </p:sp>
      <p:sp>
        <p:nvSpPr>
          <p:cNvPr id="41" name="TextBox 40"/>
          <p:cNvSpPr txBox="1"/>
          <p:nvPr/>
        </p:nvSpPr>
        <p:spPr>
          <a:xfrm>
            <a:off x="6860628" y="344446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0.5</a:t>
            </a:r>
            <a:endParaRPr lang="hu-HU" dirty="0"/>
          </a:p>
        </p:txBody>
      </p:sp>
      <p:sp>
        <p:nvSpPr>
          <p:cNvPr id="42" name="TextBox 41"/>
          <p:cNvSpPr txBox="1"/>
          <p:nvPr/>
        </p:nvSpPr>
        <p:spPr>
          <a:xfrm>
            <a:off x="6466496" y="5447056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-0.4</a:t>
            </a:r>
            <a:endParaRPr lang="hu-HU" dirty="0"/>
          </a:p>
        </p:txBody>
      </p:sp>
      <p:sp>
        <p:nvSpPr>
          <p:cNvPr id="45" name="Oval 44"/>
          <p:cNvSpPr/>
          <p:nvPr/>
        </p:nvSpPr>
        <p:spPr>
          <a:xfrm>
            <a:off x="2446986" y="880059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1</a:t>
            </a:r>
            <a:endParaRPr lang="hu-HU" sz="2000" dirty="0"/>
          </a:p>
        </p:txBody>
      </p:sp>
      <p:cxnSp>
        <p:nvCxnSpPr>
          <p:cNvPr id="46" name="Straight Arrow Connector 45"/>
          <p:cNvCxnSpPr>
            <a:stCxn id="45" idx="5"/>
          </p:cNvCxnSpPr>
          <p:nvPr/>
        </p:nvCxnSpPr>
        <p:spPr>
          <a:xfrm>
            <a:off x="3227475" y="1660548"/>
            <a:ext cx="2372689" cy="84541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5" idx="5"/>
          </p:cNvCxnSpPr>
          <p:nvPr/>
        </p:nvCxnSpPr>
        <p:spPr>
          <a:xfrm>
            <a:off x="3227475" y="1660548"/>
            <a:ext cx="2372689" cy="220740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5" idx="5"/>
          </p:cNvCxnSpPr>
          <p:nvPr/>
        </p:nvCxnSpPr>
        <p:spPr>
          <a:xfrm>
            <a:off x="3227475" y="1660548"/>
            <a:ext cx="2372689" cy="452345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7122847" y="880059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1</a:t>
            </a:r>
            <a:endParaRPr lang="hu-HU" sz="2000" dirty="0"/>
          </a:p>
        </p:txBody>
      </p:sp>
      <p:cxnSp>
        <p:nvCxnSpPr>
          <p:cNvPr id="50" name="Straight Arrow Connector 49"/>
          <p:cNvCxnSpPr>
            <a:stCxn id="49" idx="5"/>
          </p:cNvCxnSpPr>
          <p:nvPr/>
        </p:nvCxnSpPr>
        <p:spPr>
          <a:xfrm>
            <a:off x="7903336" y="1660548"/>
            <a:ext cx="1571222" cy="220740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37311" y="181797"/>
            <a:ext cx="7696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Bias inputs are always </a:t>
            </a:r>
            <a:r>
              <a:rPr lang="hu-HU" b="1" dirty="0" smtClean="0"/>
              <a:t>1</a:t>
            </a:r>
            <a:r>
              <a:rPr lang="hu-HU" dirty="0" smtClean="0"/>
              <a:t> but the edge weights have random </a:t>
            </a:r>
          </a:p>
          <a:p>
            <a:r>
              <a:rPr lang="hu-HU" dirty="0"/>
              <a:t>v</a:t>
            </a:r>
            <a:r>
              <a:rPr lang="hu-HU" dirty="0" smtClean="0"/>
              <a:t>alues at the beginning and we have to update them accordingly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488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smtClean="0"/>
              <a:t>Model</a:t>
            </a:r>
            <a:endParaRPr lang="hu-HU" u="sng" dirty="0"/>
          </a:p>
        </p:txBody>
      </p:sp>
      <p:sp>
        <p:nvSpPr>
          <p:cNvPr id="4" name="Oval 3"/>
          <p:cNvSpPr/>
          <p:nvPr/>
        </p:nvSpPr>
        <p:spPr>
          <a:xfrm>
            <a:off x="1532586" y="226668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532586" y="4453945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600164" y="1287889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Oval 6"/>
          <p:cNvSpPr/>
          <p:nvPr/>
        </p:nvSpPr>
        <p:spPr>
          <a:xfrm>
            <a:off x="5600164" y="341075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Oval 7"/>
          <p:cNvSpPr/>
          <p:nvPr/>
        </p:nvSpPr>
        <p:spPr>
          <a:xfrm>
            <a:off x="5600164" y="572680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Oval 8"/>
          <p:cNvSpPr/>
          <p:nvPr/>
        </p:nvSpPr>
        <p:spPr>
          <a:xfrm>
            <a:off x="9474558" y="341075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>
            <a:stCxn id="4" idx="6"/>
            <a:endCxn id="6" idx="2"/>
          </p:cNvCxnSpPr>
          <p:nvPr/>
        </p:nvCxnSpPr>
        <p:spPr>
          <a:xfrm flipV="1">
            <a:off x="2446986" y="1745089"/>
            <a:ext cx="3153178" cy="97879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6"/>
            <a:endCxn id="7" idx="2"/>
          </p:cNvCxnSpPr>
          <p:nvPr/>
        </p:nvCxnSpPr>
        <p:spPr>
          <a:xfrm>
            <a:off x="2446986" y="2723883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6"/>
            <a:endCxn id="8" idx="2"/>
          </p:cNvCxnSpPr>
          <p:nvPr/>
        </p:nvCxnSpPr>
        <p:spPr>
          <a:xfrm>
            <a:off x="2446986" y="2723883"/>
            <a:ext cx="3153178" cy="346012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6"/>
            <a:endCxn id="6" idx="2"/>
          </p:cNvCxnSpPr>
          <p:nvPr/>
        </p:nvCxnSpPr>
        <p:spPr>
          <a:xfrm flipV="1">
            <a:off x="2446986" y="1745089"/>
            <a:ext cx="3153178" cy="316605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7" idx="2"/>
          </p:cNvCxnSpPr>
          <p:nvPr/>
        </p:nvCxnSpPr>
        <p:spPr>
          <a:xfrm flipV="1">
            <a:off x="2446986" y="3867956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6"/>
            <a:endCxn id="8" idx="2"/>
          </p:cNvCxnSpPr>
          <p:nvPr/>
        </p:nvCxnSpPr>
        <p:spPr>
          <a:xfrm>
            <a:off x="2446986" y="4911145"/>
            <a:ext cx="3153178" cy="12728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9" idx="2"/>
          </p:cNvCxnSpPr>
          <p:nvPr/>
        </p:nvCxnSpPr>
        <p:spPr>
          <a:xfrm>
            <a:off x="6514564" y="1745089"/>
            <a:ext cx="2959994" cy="21228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9" idx="2"/>
          </p:cNvCxnSpPr>
          <p:nvPr/>
        </p:nvCxnSpPr>
        <p:spPr>
          <a:xfrm>
            <a:off x="6514564" y="3867956"/>
            <a:ext cx="295999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6"/>
            <a:endCxn id="9" idx="2"/>
          </p:cNvCxnSpPr>
          <p:nvPr/>
        </p:nvCxnSpPr>
        <p:spPr>
          <a:xfrm flipV="1">
            <a:off x="6514564" y="3867956"/>
            <a:ext cx="2959994" cy="23160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59476" y="1545466"/>
            <a:ext cx="2060620" cy="4574147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extBox 18"/>
          <p:cNvSpPr txBox="1"/>
          <p:nvPr/>
        </p:nvSpPr>
        <p:spPr>
          <a:xfrm>
            <a:off x="1309952" y="6234242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i</a:t>
            </a:r>
            <a:r>
              <a:rPr lang="hu-HU" b="1" dirty="0" smtClean="0"/>
              <a:t>nput</a:t>
            </a:r>
            <a:r>
              <a:rPr lang="hu-HU" dirty="0" smtClean="0"/>
              <a:t> </a:t>
            </a:r>
            <a:r>
              <a:rPr lang="hu-HU" b="1" dirty="0" smtClean="0"/>
              <a:t>layer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xmlns="" val="296565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Error calculation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841679" y="2202287"/>
            <a:ext cx="828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u="sng" dirty="0" smtClean="0"/>
              <a:t>Input</a:t>
            </a:r>
            <a:r>
              <a:rPr lang="hu-HU" sz="2000" b="1" dirty="0" smtClean="0"/>
              <a:t>		</a:t>
            </a:r>
            <a:r>
              <a:rPr lang="hu-HU" sz="2000" b="1" u="sng" dirty="0" smtClean="0"/>
              <a:t>idealOutput / trainingTarget</a:t>
            </a:r>
            <a:r>
              <a:rPr lang="hu-HU" sz="2000" b="1" dirty="0" smtClean="0"/>
              <a:t>		</a:t>
            </a:r>
            <a:r>
              <a:rPr lang="hu-HU" sz="2000" b="1" u="sng" dirty="0" smtClean="0"/>
              <a:t>actualOutput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1831" y="2923504"/>
            <a:ext cx="75680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0  0			     0				        0.3</a:t>
            </a:r>
          </a:p>
          <a:p>
            <a:r>
              <a:rPr lang="hu-HU" sz="2000" dirty="0" smtClean="0"/>
              <a:t>0  1			     1				        0.2</a:t>
            </a:r>
          </a:p>
          <a:p>
            <a:r>
              <a:rPr lang="hu-HU" sz="2000" dirty="0" smtClean="0"/>
              <a:t>1  0			     1				        0.4</a:t>
            </a:r>
          </a:p>
          <a:p>
            <a:r>
              <a:rPr lang="hu-HU" sz="2000" dirty="0" smtClean="0"/>
              <a:t>1  1			     0				        0.5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xmlns="" val="383246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Error calculation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841679" y="2202287"/>
            <a:ext cx="828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u="sng" dirty="0" smtClean="0"/>
              <a:t>Input</a:t>
            </a:r>
            <a:r>
              <a:rPr lang="hu-HU" sz="2000" b="1" dirty="0" smtClean="0"/>
              <a:t>		</a:t>
            </a:r>
            <a:r>
              <a:rPr lang="hu-HU" sz="2000" b="1" u="sng" dirty="0" smtClean="0"/>
              <a:t>idealOutput / trainingTarget</a:t>
            </a:r>
            <a:r>
              <a:rPr lang="hu-HU" sz="2000" b="1" dirty="0" smtClean="0"/>
              <a:t>		</a:t>
            </a:r>
            <a:r>
              <a:rPr lang="hu-HU" sz="2000" b="1" u="sng" dirty="0" smtClean="0"/>
              <a:t>actualOutput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1831" y="2923504"/>
            <a:ext cx="75680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0  0			     0				        0.3</a:t>
            </a:r>
          </a:p>
          <a:p>
            <a:r>
              <a:rPr lang="hu-HU" sz="2000" dirty="0" smtClean="0"/>
              <a:t>0  1			     1				        0.2</a:t>
            </a:r>
          </a:p>
          <a:p>
            <a:r>
              <a:rPr lang="hu-HU" sz="2000" dirty="0" smtClean="0"/>
              <a:t>1  0			     1				        0.4</a:t>
            </a:r>
          </a:p>
          <a:p>
            <a:r>
              <a:rPr lang="hu-HU" sz="2000" dirty="0" smtClean="0"/>
              <a:t>1  1			     0				        0.5</a:t>
            </a:r>
            <a:endParaRPr lang="hu-H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352282" y="5302997"/>
            <a:ext cx="3052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</a:t>
            </a:r>
            <a:r>
              <a:rPr lang="hu-HU" dirty="0" smtClean="0"/>
              <a:t>ean square error: „MSE”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4649273" y="5063380"/>
                <a:ext cx="3119957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hu-HU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𝑖𝑑𝑒𝑎𝑙</m:t>
                              </m:r>
                              <m:d>
                                <m:d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𝑎𝑐𝑡𝑢𝑎𝑙</m:t>
                              </m:r>
                              <m:d>
                                <m:d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273" y="5063380"/>
                <a:ext cx="3119957" cy="84856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2325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Error calculation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841679" y="2202287"/>
            <a:ext cx="828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u="sng" dirty="0" smtClean="0"/>
              <a:t>Input</a:t>
            </a:r>
            <a:r>
              <a:rPr lang="hu-HU" sz="2000" b="1" dirty="0" smtClean="0"/>
              <a:t>		</a:t>
            </a:r>
            <a:r>
              <a:rPr lang="hu-HU" sz="2000" b="1" u="sng" dirty="0" smtClean="0"/>
              <a:t>idealOutput / trainingTarget</a:t>
            </a:r>
            <a:r>
              <a:rPr lang="hu-HU" sz="2000" b="1" dirty="0" smtClean="0"/>
              <a:t>		</a:t>
            </a:r>
            <a:r>
              <a:rPr lang="hu-HU" sz="2000" b="1" u="sng" dirty="0" smtClean="0"/>
              <a:t>actualOutput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1831" y="2923504"/>
            <a:ext cx="75680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0  0			     0				        0.3</a:t>
            </a:r>
          </a:p>
          <a:p>
            <a:r>
              <a:rPr lang="hu-HU" sz="2000" dirty="0" smtClean="0"/>
              <a:t>0  1			     1				        0.2</a:t>
            </a:r>
          </a:p>
          <a:p>
            <a:r>
              <a:rPr lang="hu-HU" sz="2000" dirty="0" smtClean="0"/>
              <a:t>1  0			     1				        0.4</a:t>
            </a:r>
          </a:p>
          <a:p>
            <a:r>
              <a:rPr lang="hu-HU" sz="2000" dirty="0" smtClean="0"/>
              <a:t>1  1			     0				        0.5</a:t>
            </a:r>
            <a:endParaRPr lang="hu-H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352282" y="5302997"/>
            <a:ext cx="3052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</a:t>
            </a:r>
            <a:r>
              <a:rPr lang="hu-HU" dirty="0" smtClean="0"/>
              <a:t>ean square error: „MSE”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5204619" y="5188863"/>
                <a:ext cx="5528821" cy="483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hu-HU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hu-HU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hu-H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f>
                                      <m:fPr>
                                        <m:ctrlPr>
                                          <a:rPr lang="hu-HU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hu-HU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hu-HU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  <m:r>
                                      <a:rPr lang="hu-HU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  <m:t>( (0−0.3)</m:t>
                                    </m:r>
                                  </m:e>
                                  <m:sup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+(1−0.2)</m:t>
                                </m:r>
                              </m:e>
                              <m:sup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+(1−0.4)</m:t>
                            </m:r>
                          </m:e>
                          <m:sup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+(0−0.5)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dirty="0" smtClean="0"/>
                  <a:t> )</a:t>
                </a:r>
                <a:endParaRPr lang="hu-HU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619" y="5188863"/>
                <a:ext cx="5528821" cy="483466"/>
              </a:xfrm>
              <a:prstGeom prst="rect">
                <a:avLst/>
              </a:prstGeom>
              <a:blipFill rotWithShape="0">
                <a:blip r:embed="rId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17269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Error calculation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841679" y="2202287"/>
            <a:ext cx="828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u="sng" dirty="0" smtClean="0"/>
              <a:t>Input</a:t>
            </a:r>
            <a:r>
              <a:rPr lang="hu-HU" sz="2000" b="1" dirty="0" smtClean="0"/>
              <a:t>		</a:t>
            </a:r>
            <a:r>
              <a:rPr lang="hu-HU" sz="2000" b="1" u="sng" dirty="0" smtClean="0"/>
              <a:t>idealOutput / trainingTarget</a:t>
            </a:r>
            <a:r>
              <a:rPr lang="hu-HU" sz="2000" b="1" dirty="0" smtClean="0"/>
              <a:t>		</a:t>
            </a:r>
            <a:r>
              <a:rPr lang="hu-HU" sz="2000" b="1" u="sng" dirty="0" smtClean="0"/>
              <a:t>actualOutput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1831" y="2923504"/>
            <a:ext cx="75680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0  0			     0				        0.3</a:t>
            </a:r>
          </a:p>
          <a:p>
            <a:r>
              <a:rPr lang="hu-HU" sz="2000" dirty="0" smtClean="0"/>
              <a:t>0  1			     1				        0.2</a:t>
            </a:r>
          </a:p>
          <a:p>
            <a:r>
              <a:rPr lang="hu-HU" sz="2000" dirty="0" smtClean="0"/>
              <a:t>1  0			     1				        0.4</a:t>
            </a:r>
          </a:p>
          <a:p>
            <a:r>
              <a:rPr lang="hu-HU" sz="2000" dirty="0" smtClean="0"/>
              <a:t>1  1			     0				        0.5</a:t>
            </a:r>
            <a:endParaRPr lang="hu-H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352282" y="5302997"/>
            <a:ext cx="3780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Root mean square error: „RMSE”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5576551" y="4902695"/>
                <a:ext cx="3297121" cy="1169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hu-HU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hu-HU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hu-HU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𝑖𝑑𝑒𝑎𝑙</m:t>
                                  </m:r>
                                  <m:d>
                                    <m:dPr>
                                      <m:ctrlP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𝑎𝑐𝑡𝑢𝑎𝑙</m:t>
                                  </m:r>
                                  <m:d>
                                    <m:dPr>
                                      <m:ctrlP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551" y="4902695"/>
                <a:ext cx="3297121" cy="116993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91997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Error calculation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841679" y="2202287"/>
            <a:ext cx="828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u="sng" dirty="0" smtClean="0"/>
              <a:t>Input</a:t>
            </a:r>
            <a:r>
              <a:rPr lang="hu-HU" sz="2000" b="1" dirty="0" smtClean="0"/>
              <a:t>		</a:t>
            </a:r>
            <a:r>
              <a:rPr lang="hu-HU" sz="2000" b="1" u="sng" dirty="0" smtClean="0"/>
              <a:t>idealOutput / trainingTarget</a:t>
            </a:r>
            <a:r>
              <a:rPr lang="hu-HU" sz="2000" b="1" dirty="0" smtClean="0"/>
              <a:t>		</a:t>
            </a:r>
            <a:r>
              <a:rPr lang="hu-HU" sz="2000" b="1" u="sng" dirty="0" smtClean="0"/>
              <a:t>actualOutput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31831" y="2923504"/>
            <a:ext cx="75680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0  0			     0				        0.3</a:t>
            </a:r>
          </a:p>
          <a:p>
            <a:r>
              <a:rPr lang="hu-HU" sz="2000" dirty="0" smtClean="0"/>
              <a:t>0  1			     1				        0.2</a:t>
            </a:r>
          </a:p>
          <a:p>
            <a:r>
              <a:rPr lang="hu-HU" sz="2000" dirty="0" smtClean="0"/>
              <a:t>1  0			     1				        0.4</a:t>
            </a:r>
          </a:p>
          <a:p>
            <a:r>
              <a:rPr lang="hu-HU" sz="2000" dirty="0" smtClean="0"/>
              <a:t>1  1			     0				        0.5</a:t>
            </a:r>
            <a:endParaRPr lang="hu-H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340580" y="5255123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„RMSE”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2240776" y="5089124"/>
                <a:ext cx="5597879" cy="656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hu-HU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hu-HU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( </m:t>
                            </m:r>
                            <m:sSup>
                              <m:sSupPr>
                                <m:ctrlPr>
                                  <a:rPr lang="hu-HU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(0−0.3)</m:t>
                                </m:r>
                              </m:e>
                              <m:sup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+(1−0.2)</m:t>
                            </m:r>
                          </m:e>
                          <m:sup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hu-HU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(1−0.4)</m:t>
                            </m:r>
                          </m:e>
                          <m:sup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hu-HU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</a:rPr>
                              <m:t>+(0−0.5)</m:t>
                            </m:r>
                          </m:e>
                          <m:sup>
                            <m:eqArr>
                              <m:eqArrPr>
                                <m:ctrlP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eqArr>
                          </m:sup>
                        </m:sSup>
                      </m:e>
                    </m:rad>
                  </m:oMath>
                </a14:m>
                <a:r>
                  <a:rPr lang="hu-HU" dirty="0" smtClean="0"/>
                  <a:t/>
                </a:r>
                <a:endParaRPr lang="hu-HU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776" y="5089124"/>
                <a:ext cx="5597879" cy="65601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497061" y="5302997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7569029" y="5232464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9" name="TextBox 8"/>
          <p:cNvSpPr txBox="1"/>
          <p:nvPr/>
        </p:nvSpPr>
        <p:spPr>
          <a:xfrm>
            <a:off x="8464258" y="5040846"/>
            <a:ext cx="2537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i</a:t>
            </a:r>
            <a:r>
              <a:rPr lang="hu-HU" dirty="0" smtClean="0"/>
              <a:t>t is the square root</a:t>
            </a:r>
          </a:p>
          <a:p>
            <a:r>
              <a:rPr lang="hu-HU" dirty="0"/>
              <a:t>o</a:t>
            </a:r>
            <a:r>
              <a:rPr lang="hu-HU" dirty="0" smtClean="0"/>
              <a:t>f mean square error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11485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Gradient calculation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485623" y="2240924"/>
            <a:ext cx="78967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The problem with equations: </a:t>
            </a:r>
            <a:r>
              <a:rPr lang="hu-HU" sz="2000" b="1" dirty="0" smtClean="0"/>
              <a:t>f( w1, w2 ... wn ) = MSE  </a:t>
            </a:r>
          </a:p>
          <a:p>
            <a:r>
              <a:rPr lang="hu-HU" sz="2000" dirty="0"/>
              <a:t>	</a:t>
            </a:r>
            <a:r>
              <a:rPr lang="hu-HU" sz="2000" dirty="0" smtClean="0"/>
              <a:t>// if we change the weights the MSE will change too !!!</a:t>
            </a:r>
          </a:p>
          <a:p>
            <a:endParaRPr lang="hu-HU" sz="2000" dirty="0"/>
          </a:p>
          <a:p>
            <a:r>
              <a:rPr lang="hu-HU" sz="2000" dirty="0" smtClean="0"/>
              <a:t>	</a:t>
            </a:r>
            <a:r>
              <a:rPr lang="hu-HU" sz="2000" b="1" dirty="0" smtClean="0"/>
              <a:t>min C( w1, w2 ... wn )     </a:t>
            </a:r>
            <a:r>
              <a:rPr lang="hu-HU" sz="2000" b="1" dirty="0">
                <a:solidFill>
                  <a:srgbClr val="FFFF00"/>
                </a:solidFill>
              </a:rPr>
              <a:t>C</a:t>
            </a:r>
            <a:r>
              <a:rPr lang="hu-HU" sz="2000" b="1" dirty="0" smtClean="0">
                <a:solidFill>
                  <a:srgbClr val="FFFF00"/>
                </a:solidFill>
              </a:rPr>
              <a:t>() measures the error !!!</a:t>
            </a:r>
            <a:endParaRPr lang="hu-HU" sz="20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1690" y="3379697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w</a:t>
            </a:r>
            <a:endParaRPr lang="hu-H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57589" y="4031087"/>
            <a:ext cx="805060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Because we have several weights, the problem will be an optimization</a:t>
            </a:r>
          </a:p>
          <a:p>
            <a:r>
              <a:rPr lang="hu-HU" dirty="0"/>
              <a:t>p</a:t>
            </a:r>
            <a:r>
              <a:rPr lang="hu-HU" dirty="0" smtClean="0"/>
              <a:t>roblem in high dimensions</a:t>
            </a:r>
          </a:p>
          <a:p>
            <a:r>
              <a:rPr lang="hu-HU" dirty="0"/>
              <a:t>	</a:t>
            </a:r>
            <a:r>
              <a:rPr lang="hu-HU" dirty="0" smtClean="0"/>
              <a:t>- brute force search for the optimal solution is not working</a:t>
            </a:r>
          </a:p>
          <a:p>
            <a:r>
              <a:rPr lang="hu-HU" dirty="0"/>
              <a:t>	</a:t>
            </a:r>
            <a:r>
              <a:rPr lang="hu-HU" dirty="0" smtClean="0"/>
              <a:t>	because of the enormous search space</a:t>
            </a:r>
          </a:p>
          <a:p>
            <a:r>
              <a:rPr lang="hu-HU" dirty="0"/>
              <a:t>	</a:t>
            </a:r>
            <a:r>
              <a:rPr lang="hu-HU" dirty="0" smtClean="0"/>
              <a:t>- simulated annealing and genetic algorithms give us an </a:t>
            </a:r>
          </a:p>
          <a:p>
            <a:r>
              <a:rPr lang="hu-HU" dirty="0"/>
              <a:t>	</a:t>
            </a:r>
            <a:r>
              <a:rPr lang="hu-HU" dirty="0" smtClean="0"/>
              <a:t>	approximation ... </a:t>
            </a:r>
            <a:r>
              <a:rPr lang="hu-HU" dirty="0"/>
              <a:t>w</a:t>
            </a:r>
            <a:r>
              <a:rPr lang="hu-HU" dirty="0" smtClean="0"/>
              <a:t>hich is good most of the time !!!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05549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Gradient calculation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485623" y="2240924"/>
            <a:ext cx="7497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We have to calculate the gradient to know how much we </a:t>
            </a:r>
          </a:p>
          <a:p>
            <a:r>
              <a:rPr lang="hu-HU" sz="2000" dirty="0"/>
              <a:t>	</a:t>
            </a:r>
            <a:r>
              <a:rPr lang="hu-HU" sz="2000" dirty="0" smtClean="0"/>
              <a:t>should adjust the edge weights</a:t>
            </a:r>
            <a:endParaRPr lang="hu-HU" sz="20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37126" y="3193509"/>
            <a:ext cx="0" cy="264062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28033" y="5537916"/>
            <a:ext cx="6941713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056066" y="3644465"/>
            <a:ext cx="5525037" cy="1468448"/>
          </a:xfrm>
          <a:custGeom>
            <a:avLst/>
            <a:gdLst>
              <a:gd name="connsiteX0" fmla="*/ 0 w 3412902"/>
              <a:gd name="connsiteY0" fmla="*/ 1468448 h 1468448"/>
              <a:gd name="connsiteX1" fmla="*/ 618186 w 3412902"/>
              <a:gd name="connsiteY1" fmla="*/ 386623 h 1468448"/>
              <a:gd name="connsiteX2" fmla="*/ 953037 w 3412902"/>
              <a:gd name="connsiteY2" fmla="*/ 914657 h 1468448"/>
              <a:gd name="connsiteX3" fmla="*/ 1171978 w 3412902"/>
              <a:gd name="connsiteY3" fmla="*/ 721473 h 1468448"/>
              <a:gd name="connsiteX4" fmla="*/ 1712890 w 3412902"/>
              <a:gd name="connsiteY4" fmla="*/ 1249507 h 1468448"/>
              <a:gd name="connsiteX5" fmla="*/ 2150772 w 3412902"/>
              <a:gd name="connsiteY5" fmla="*/ 669958 h 1468448"/>
              <a:gd name="connsiteX6" fmla="*/ 2653048 w 3412902"/>
              <a:gd name="connsiteY6" fmla="*/ 257 h 1468448"/>
              <a:gd name="connsiteX7" fmla="*/ 3284113 w 3412902"/>
              <a:gd name="connsiteY7" fmla="*/ 747231 h 1468448"/>
              <a:gd name="connsiteX8" fmla="*/ 3412902 w 3412902"/>
              <a:gd name="connsiteY8" fmla="*/ 991930 h 146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2902" h="1468448">
                <a:moveTo>
                  <a:pt x="0" y="1468448"/>
                </a:moveTo>
                <a:cubicBezTo>
                  <a:pt x="229673" y="973684"/>
                  <a:pt x="459347" y="478921"/>
                  <a:pt x="618186" y="386623"/>
                </a:cubicBezTo>
                <a:cubicBezTo>
                  <a:pt x="777026" y="294324"/>
                  <a:pt x="860738" y="858849"/>
                  <a:pt x="953037" y="914657"/>
                </a:cubicBezTo>
                <a:cubicBezTo>
                  <a:pt x="1045336" y="970465"/>
                  <a:pt x="1045336" y="665665"/>
                  <a:pt x="1171978" y="721473"/>
                </a:cubicBezTo>
                <a:cubicBezTo>
                  <a:pt x="1298620" y="777281"/>
                  <a:pt x="1549758" y="1258093"/>
                  <a:pt x="1712890" y="1249507"/>
                </a:cubicBezTo>
                <a:cubicBezTo>
                  <a:pt x="1876022" y="1240921"/>
                  <a:pt x="2150772" y="669958"/>
                  <a:pt x="2150772" y="669958"/>
                </a:cubicBezTo>
                <a:cubicBezTo>
                  <a:pt x="2307465" y="461750"/>
                  <a:pt x="2464158" y="-12622"/>
                  <a:pt x="2653048" y="257"/>
                </a:cubicBezTo>
                <a:cubicBezTo>
                  <a:pt x="2841938" y="13136"/>
                  <a:pt x="3157471" y="581952"/>
                  <a:pt x="3284113" y="747231"/>
                </a:cubicBezTo>
                <a:cubicBezTo>
                  <a:pt x="3410755" y="912510"/>
                  <a:pt x="3411828" y="952220"/>
                  <a:pt x="3412902" y="991930"/>
                </a:cubicBezTo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extBox 14"/>
          <p:cNvSpPr txBox="1"/>
          <p:nvPr/>
        </p:nvSpPr>
        <p:spPr>
          <a:xfrm>
            <a:off x="7590326" y="535325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</a:t>
            </a:r>
            <a:endParaRPr lang="hu-HU" dirty="0"/>
          </a:p>
        </p:txBody>
      </p:sp>
      <p:sp>
        <p:nvSpPr>
          <p:cNvPr id="16" name="TextBox 15"/>
          <p:cNvSpPr txBox="1"/>
          <p:nvPr/>
        </p:nvSpPr>
        <p:spPr>
          <a:xfrm>
            <a:off x="168513" y="2824177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f</a:t>
            </a:r>
            <a:r>
              <a:rPr lang="hu-HU" dirty="0" smtClean="0"/>
              <a:t>(w) = MSE</a:t>
            </a:r>
            <a:endParaRPr lang="hu-HU" dirty="0"/>
          </a:p>
        </p:txBody>
      </p:sp>
      <p:sp>
        <p:nvSpPr>
          <p:cNvPr id="17" name="Oval 16"/>
          <p:cNvSpPr/>
          <p:nvPr/>
        </p:nvSpPr>
        <p:spPr>
          <a:xfrm>
            <a:off x="2202288" y="4060251"/>
            <a:ext cx="218941" cy="218941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4191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Gradient calculation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485623" y="2240924"/>
            <a:ext cx="7497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We have to calculate the gradient to know how much we </a:t>
            </a:r>
          </a:p>
          <a:p>
            <a:r>
              <a:rPr lang="hu-HU" sz="2000" dirty="0"/>
              <a:t>	</a:t>
            </a:r>
            <a:r>
              <a:rPr lang="hu-HU" sz="2000" dirty="0" smtClean="0"/>
              <a:t>should adjust the edge weights</a:t>
            </a:r>
            <a:endParaRPr lang="hu-HU" sz="20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37126" y="3193509"/>
            <a:ext cx="0" cy="264062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28033" y="5537916"/>
            <a:ext cx="6941713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056066" y="3644465"/>
            <a:ext cx="5525037" cy="1468448"/>
          </a:xfrm>
          <a:custGeom>
            <a:avLst/>
            <a:gdLst>
              <a:gd name="connsiteX0" fmla="*/ 0 w 3412902"/>
              <a:gd name="connsiteY0" fmla="*/ 1468448 h 1468448"/>
              <a:gd name="connsiteX1" fmla="*/ 618186 w 3412902"/>
              <a:gd name="connsiteY1" fmla="*/ 386623 h 1468448"/>
              <a:gd name="connsiteX2" fmla="*/ 953037 w 3412902"/>
              <a:gd name="connsiteY2" fmla="*/ 914657 h 1468448"/>
              <a:gd name="connsiteX3" fmla="*/ 1171978 w 3412902"/>
              <a:gd name="connsiteY3" fmla="*/ 721473 h 1468448"/>
              <a:gd name="connsiteX4" fmla="*/ 1712890 w 3412902"/>
              <a:gd name="connsiteY4" fmla="*/ 1249507 h 1468448"/>
              <a:gd name="connsiteX5" fmla="*/ 2150772 w 3412902"/>
              <a:gd name="connsiteY5" fmla="*/ 669958 h 1468448"/>
              <a:gd name="connsiteX6" fmla="*/ 2653048 w 3412902"/>
              <a:gd name="connsiteY6" fmla="*/ 257 h 1468448"/>
              <a:gd name="connsiteX7" fmla="*/ 3284113 w 3412902"/>
              <a:gd name="connsiteY7" fmla="*/ 747231 h 1468448"/>
              <a:gd name="connsiteX8" fmla="*/ 3412902 w 3412902"/>
              <a:gd name="connsiteY8" fmla="*/ 991930 h 146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2902" h="1468448">
                <a:moveTo>
                  <a:pt x="0" y="1468448"/>
                </a:moveTo>
                <a:cubicBezTo>
                  <a:pt x="229673" y="973684"/>
                  <a:pt x="459347" y="478921"/>
                  <a:pt x="618186" y="386623"/>
                </a:cubicBezTo>
                <a:cubicBezTo>
                  <a:pt x="777026" y="294324"/>
                  <a:pt x="860738" y="858849"/>
                  <a:pt x="953037" y="914657"/>
                </a:cubicBezTo>
                <a:cubicBezTo>
                  <a:pt x="1045336" y="970465"/>
                  <a:pt x="1045336" y="665665"/>
                  <a:pt x="1171978" y="721473"/>
                </a:cubicBezTo>
                <a:cubicBezTo>
                  <a:pt x="1298620" y="777281"/>
                  <a:pt x="1549758" y="1258093"/>
                  <a:pt x="1712890" y="1249507"/>
                </a:cubicBezTo>
                <a:cubicBezTo>
                  <a:pt x="1876022" y="1240921"/>
                  <a:pt x="2150772" y="669958"/>
                  <a:pt x="2150772" y="669958"/>
                </a:cubicBezTo>
                <a:cubicBezTo>
                  <a:pt x="2307465" y="461750"/>
                  <a:pt x="2464158" y="-12622"/>
                  <a:pt x="2653048" y="257"/>
                </a:cubicBezTo>
                <a:cubicBezTo>
                  <a:pt x="2841938" y="13136"/>
                  <a:pt x="3157471" y="581952"/>
                  <a:pt x="3284113" y="747231"/>
                </a:cubicBezTo>
                <a:cubicBezTo>
                  <a:pt x="3410755" y="912510"/>
                  <a:pt x="3411828" y="952220"/>
                  <a:pt x="3412902" y="991930"/>
                </a:cubicBezTo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extBox 14"/>
          <p:cNvSpPr txBox="1"/>
          <p:nvPr/>
        </p:nvSpPr>
        <p:spPr>
          <a:xfrm>
            <a:off x="7590326" y="535325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</a:t>
            </a:r>
            <a:endParaRPr lang="hu-HU" dirty="0"/>
          </a:p>
        </p:txBody>
      </p:sp>
      <p:sp>
        <p:nvSpPr>
          <p:cNvPr id="16" name="TextBox 15"/>
          <p:cNvSpPr txBox="1"/>
          <p:nvPr/>
        </p:nvSpPr>
        <p:spPr>
          <a:xfrm>
            <a:off x="515153" y="2742640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MSE</a:t>
            </a:r>
            <a:endParaRPr lang="hu-HU" dirty="0"/>
          </a:p>
        </p:txBody>
      </p:sp>
      <p:sp>
        <p:nvSpPr>
          <p:cNvPr id="17" name="Oval 16"/>
          <p:cNvSpPr/>
          <p:nvPr/>
        </p:nvSpPr>
        <p:spPr>
          <a:xfrm>
            <a:off x="2202288" y="4060251"/>
            <a:ext cx="218941" cy="218941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" name="Straight Arrow Connector 4"/>
          <p:cNvCxnSpPr>
            <a:stCxn id="17" idx="5"/>
          </p:cNvCxnSpPr>
          <p:nvPr/>
        </p:nvCxnSpPr>
        <p:spPr>
          <a:xfrm>
            <a:off x="2389166" y="4247129"/>
            <a:ext cx="366913" cy="775632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02288" y="5048519"/>
            <a:ext cx="157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d</a:t>
            </a:r>
            <a:r>
              <a:rPr lang="hu-HU" dirty="0" smtClean="0"/>
              <a:t>irection of</a:t>
            </a:r>
          </a:p>
          <a:p>
            <a:r>
              <a:rPr lang="hu-HU" dirty="0"/>
              <a:t>t</a:t>
            </a:r>
            <a:r>
              <a:rPr lang="hu-HU" dirty="0" smtClean="0"/>
              <a:t>he gradient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8313234" y="3516090"/>
                <a:ext cx="697306" cy="5267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𝑴𝑺𝑬</m:t>
                          </m:r>
                        </m:num>
                        <m:den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234" y="3516090"/>
                <a:ext cx="697306" cy="52674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9188437" y="3336486"/>
            <a:ext cx="2715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e have to calculate</a:t>
            </a:r>
          </a:p>
          <a:p>
            <a:r>
              <a:rPr lang="hu-HU" dirty="0"/>
              <a:t>t</a:t>
            </a:r>
            <a:r>
              <a:rPr lang="hu-HU" dirty="0" smtClean="0"/>
              <a:t>he slope of the curve</a:t>
            </a:r>
          </a:p>
          <a:p>
            <a:r>
              <a:rPr lang="hu-HU" dirty="0"/>
              <a:t>w</a:t>
            </a:r>
            <a:r>
              <a:rPr lang="hu-HU" dirty="0" smtClean="0"/>
              <a:t>ith partial derivatives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72814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Gradient calculation</a:t>
            </a:r>
            <a:endParaRPr lang="hu-H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341756" y="1694985"/>
            <a:ext cx="77861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For every node we have to calculate the so called delta parameter</a:t>
            </a:r>
          </a:p>
          <a:p>
            <a:r>
              <a:rPr lang="hu-HU" dirty="0"/>
              <a:t> </a:t>
            </a:r>
            <a:r>
              <a:rPr lang="hu-HU" dirty="0" smtClean="0"/>
              <a:t>// it is essential for getting the gradient </a:t>
            </a:r>
          </a:p>
          <a:p>
            <a:endParaRPr lang="hu-HU" dirty="0"/>
          </a:p>
          <a:p>
            <a:r>
              <a:rPr lang="hu-HU" dirty="0" smtClean="0"/>
              <a:t>We need the deriative of the activation function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61595" y="4220137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y  = </a:t>
            </a:r>
            <a:endParaRPr lang="hu-HU" b="1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123816" y="4415954"/>
            <a:ext cx="182175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902453" y="398014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1</a:t>
            </a:r>
            <a:endParaRPr lang="hu-H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448971" y="4597986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1   +   e</a:t>
            </a:r>
            <a:endParaRPr lang="hu-H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255763" y="4413320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- x</a:t>
            </a:r>
            <a:endParaRPr lang="hu-H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518356" y="5241522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„sigmoid function”</a:t>
            </a:r>
            <a:endParaRPr lang="hu-HU" dirty="0"/>
          </a:p>
        </p:txBody>
      </p:sp>
      <p:sp>
        <p:nvSpPr>
          <p:cNvPr id="23" name="TextBox 22"/>
          <p:cNvSpPr txBox="1"/>
          <p:nvPr/>
        </p:nvSpPr>
        <p:spPr>
          <a:xfrm>
            <a:off x="5679107" y="3766989"/>
            <a:ext cx="505939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p</a:t>
            </a:r>
            <a:r>
              <a:rPr lang="hu-HU" b="1" dirty="0" smtClean="0">
                <a:solidFill>
                  <a:srgbClr val="FFFF00"/>
                </a:solidFill>
              </a:rPr>
              <a:t>ublic double void sigmoid(double x){</a:t>
            </a:r>
          </a:p>
          <a:p>
            <a:r>
              <a:rPr lang="hu-HU" b="1" dirty="0" smtClean="0">
                <a:solidFill>
                  <a:srgbClr val="FFFF00"/>
                </a:solidFill>
              </a:rPr>
              <a:t>	return 1 / (1 +Math.exp(-x));</a:t>
            </a:r>
            <a:endParaRPr lang="hu-HU" b="1" dirty="0">
              <a:solidFill>
                <a:srgbClr val="FFFF00"/>
              </a:solidFill>
            </a:endParaRPr>
          </a:p>
          <a:p>
            <a:r>
              <a:rPr lang="hu-HU" b="1" dirty="0" smtClean="0">
                <a:solidFill>
                  <a:srgbClr val="FFFF00"/>
                </a:solidFill>
              </a:rPr>
              <a:t>}</a:t>
            </a:r>
          </a:p>
          <a:p>
            <a:endParaRPr lang="hu-HU" b="1" dirty="0">
              <a:solidFill>
                <a:srgbClr val="FFFF00"/>
              </a:solidFill>
            </a:endParaRPr>
          </a:p>
          <a:p>
            <a:r>
              <a:rPr lang="hu-HU" b="1" dirty="0">
                <a:solidFill>
                  <a:srgbClr val="FFFF00"/>
                </a:solidFill>
              </a:rPr>
              <a:t>p</a:t>
            </a:r>
            <a:r>
              <a:rPr lang="hu-HU" b="1" dirty="0" smtClean="0">
                <a:solidFill>
                  <a:srgbClr val="FFFF00"/>
                </a:solidFill>
              </a:rPr>
              <a:t>ublic double dSigmoid(double x){</a:t>
            </a:r>
          </a:p>
          <a:p>
            <a:r>
              <a:rPr lang="hu-HU" b="1" dirty="0" smtClean="0">
                <a:solidFill>
                  <a:srgbClr val="FFFF00"/>
                </a:solidFill>
              </a:rPr>
              <a:t>	return ( sigmoid(x)*(1-sigmoid(x)) );</a:t>
            </a:r>
            <a:endParaRPr lang="hu-HU" b="1" dirty="0">
              <a:solidFill>
                <a:srgbClr val="FFFF00"/>
              </a:solidFill>
            </a:endParaRPr>
          </a:p>
          <a:p>
            <a:r>
              <a:rPr lang="hu-HU" b="1" dirty="0" smtClean="0">
                <a:solidFill>
                  <a:srgbClr val="FFFF00"/>
                </a:solidFill>
              </a:rPr>
              <a:t>}</a:t>
            </a:r>
            <a:endParaRPr lang="hu-H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291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Gradient calculation</a:t>
            </a:r>
            <a:endParaRPr lang="hu-H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341756" y="1694985"/>
            <a:ext cx="75456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Calculate the delta for the </a:t>
            </a:r>
            <a:r>
              <a:rPr lang="hu-HU" b="1" dirty="0" smtClean="0"/>
              <a:t>output</a:t>
            </a:r>
            <a:r>
              <a:rPr lang="hu-HU" dirty="0" smtClean="0"/>
              <a:t> layer:</a:t>
            </a:r>
          </a:p>
          <a:p>
            <a:endParaRPr lang="hu-HU" dirty="0"/>
          </a:p>
          <a:p>
            <a:r>
              <a:rPr lang="hu-HU" dirty="0" smtClean="0"/>
              <a:t>	</a:t>
            </a:r>
            <a:r>
              <a:rPr lang="hu-HU" sz="2400" b="1" dirty="0" smtClean="0">
                <a:solidFill>
                  <a:srgbClr val="FFFF00"/>
                </a:solidFill>
              </a:rPr>
              <a:t>deltaOutput =    -    E      *      dSigmoid(sum)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17371" y="2618314"/>
            <a:ext cx="699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e</a:t>
            </a:r>
            <a:r>
              <a:rPr lang="hu-HU" dirty="0" smtClean="0"/>
              <a:t>rror</a:t>
            </a:r>
          </a:p>
          <a:p>
            <a:r>
              <a:rPr lang="hu-HU" dirty="0" smtClean="0"/>
              <a:t>term</a:t>
            </a:r>
            <a:endParaRPr lang="hu-HU" dirty="0"/>
          </a:p>
        </p:txBody>
      </p:sp>
      <p:sp>
        <p:nvSpPr>
          <p:cNvPr id="5" name="TextBox 4"/>
          <p:cNvSpPr txBox="1"/>
          <p:nvPr/>
        </p:nvSpPr>
        <p:spPr>
          <a:xfrm>
            <a:off x="7585178" y="2673410"/>
            <a:ext cx="2302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d</a:t>
            </a:r>
            <a:r>
              <a:rPr lang="hu-HU" dirty="0" smtClean="0"/>
              <a:t>erivative of the</a:t>
            </a:r>
          </a:p>
          <a:p>
            <a:r>
              <a:rPr lang="hu-HU" dirty="0"/>
              <a:t>a</a:t>
            </a:r>
            <a:r>
              <a:rPr lang="hu-HU" dirty="0" smtClean="0"/>
              <a:t>ctivation function</a:t>
            </a:r>
            <a:endParaRPr lang="hu-HU" dirty="0"/>
          </a:p>
        </p:txBody>
      </p:sp>
      <p:sp>
        <p:nvSpPr>
          <p:cNvPr id="6" name="TextBox 4"/>
          <p:cNvSpPr txBox="1"/>
          <p:nvPr/>
        </p:nvSpPr>
        <p:spPr>
          <a:xfrm>
            <a:off x="3654617" y="3629749"/>
            <a:ext cx="5541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// </a:t>
            </a:r>
            <a:r>
              <a:rPr lang="hu-HU" dirty="0" err="1" smtClean="0"/>
              <a:t>sometimes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error</a:t>
            </a:r>
            <a:r>
              <a:rPr lang="hu-HU" dirty="0" smtClean="0"/>
              <a:t> </a:t>
            </a:r>
            <a:r>
              <a:rPr lang="hu-HU" dirty="0" err="1" smtClean="0"/>
              <a:t>term</a:t>
            </a:r>
            <a:r>
              <a:rPr lang="hu-HU" dirty="0" smtClean="0"/>
              <a:t> is </a:t>
            </a:r>
            <a:r>
              <a:rPr lang="hu-HU" dirty="0" err="1" smtClean="0"/>
              <a:t>defined</a:t>
            </a:r>
            <a:r>
              <a:rPr lang="hu-HU" dirty="0" smtClean="0"/>
              <a:t> </a:t>
            </a:r>
            <a:r>
              <a:rPr lang="hu-HU" dirty="0" err="1" smtClean="0"/>
              <a:t>differently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E = </a:t>
            </a:r>
            <a:r>
              <a:rPr lang="hu-HU" dirty="0" err="1" smtClean="0"/>
              <a:t>actual</a:t>
            </a:r>
            <a:r>
              <a:rPr lang="hu-HU" dirty="0" smtClean="0"/>
              <a:t> – </a:t>
            </a:r>
            <a:r>
              <a:rPr lang="hu-HU" dirty="0" err="1" smtClean="0"/>
              <a:t>ideal</a:t>
            </a:r>
            <a:r>
              <a:rPr lang="hu-HU" dirty="0" smtClean="0"/>
              <a:t>  </a:t>
            </a:r>
            <a:r>
              <a:rPr lang="hu-HU" b="1" dirty="0" smtClean="0"/>
              <a:t>OR</a:t>
            </a:r>
            <a:r>
              <a:rPr lang="hu-HU" dirty="0" smtClean="0"/>
              <a:t> E = </a:t>
            </a:r>
            <a:r>
              <a:rPr lang="hu-HU" dirty="0" err="1" smtClean="0"/>
              <a:t>ideal</a:t>
            </a:r>
            <a:r>
              <a:rPr lang="hu-HU" dirty="0" smtClean="0"/>
              <a:t> - </a:t>
            </a:r>
            <a:r>
              <a:rPr lang="hu-HU" dirty="0" err="1" smtClean="0"/>
              <a:t>actual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92734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smtClean="0"/>
              <a:t>Model</a:t>
            </a:r>
            <a:endParaRPr lang="hu-HU" u="sng" dirty="0"/>
          </a:p>
        </p:txBody>
      </p:sp>
      <p:sp>
        <p:nvSpPr>
          <p:cNvPr id="4" name="Oval 3"/>
          <p:cNvSpPr/>
          <p:nvPr/>
        </p:nvSpPr>
        <p:spPr>
          <a:xfrm>
            <a:off x="1532586" y="226668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532586" y="4453945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600164" y="1287889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Oval 6"/>
          <p:cNvSpPr/>
          <p:nvPr/>
        </p:nvSpPr>
        <p:spPr>
          <a:xfrm>
            <a:off x="5600164" y="341075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Oval 7"/>
          <p:cNvSpPr/>
          <p:nvPr/>
        </p:nvSpPr>
        <p:spPr>
          <a:xfrm>
            <a:off x="5600164" y="572680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Oval 8"/>
          <p:cNvSpPr/>
          <p:nvPr/>
        </p:nvSpPr>
        <p:spPr>
          <a:xfrm>
            <a:off x="9474558" y="341075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>
            <a:stCxn id="4" idx="6"/>
            <a:endCxn id="6" idx="2"/>
          </p:cNvCxnSpPr>
          <p:nvPr/>
        </p:nvCxnSpPr>
        <p:spPr>
          <a:xfrm flipV="1">
            <a:off x="2446986" y="1745089"/>
            <a:ext cx="3153178" cy="97879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6"/>
            <a:endCxn id="7" idx="2"/>
          </p:cNvCxnSpPr>
          <p:nvPr/>
        </p:nvCxnSpPr>
        <p:spPr>
          <a:xfrm>
            <a:off x="2446986" y="2723883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6"/>
            <a:endCxn id="8" idx="2"/>
          </p:cNvCxnSpPr>
          <p:nvPr/>
        </p:nvCxnSpPr>
        <p:spPr>
          <a:xfrm>
            <a:off x="2446986" y="2723883"/>
            <a:ext cx="3153178" cy="346012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6"/>
            <a:endCxn id="6" idx="2"/>
          </p:cNvCxnSpPr>
          <p:nvPr/>
        </p:nvCxnSpPr>
        <p:spPr>
          <a:xfrm flipV="1">
            <a:off x="2446986" y="1745089"/>
            <a:ext cx="3153178" cy="316605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7" idx="2"/>
          </p:cNvCxnSpPr>
          <p:nvPr/>
        </p:nvCxnSpPr>
        <p:spPr>
          <a:xfrm flipV="1">
            <a:off x="2446986" y="3867956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6"/>
            <a:endCxn id="8" idx="2"/>
          </p:cNvCxnSpPr>
          <p:nvPr/>
        </p:nvCxnSpPr>
        <p:spPr>
          <a:xfrm>
            <a:off x="2446986" y="4911145"/>
            <a:ext cx="3153178" cy="12728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9" idx="2"/>
          </p:cNvCxnSpPr>
          <p:nvPr/>
        </p:nvCxnSpPr>
        <p:spPr>
          <a:xfrm>
            <a:off x="6514564" y="1745089"/>
            <a:ext cx="2959994" cy="21228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9" idx="2"/>
          </p:cNvCxnSpPr>
          <p:nvPr/>
        </p:nvCxnSpPr>
        <p:spPr>
          <a:xfrm>
            <a:off x="6514564" y="3867956"/>
            <a:ext cx="295999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6"/>
            <a:endCxn id="9" idx="2"/>
          </p:cNvCxnSpPr>
          <p:nvPr/>
        </p:nvCxnSpPr>
        <p:spPr>
          <a:xfrm flipV="1">
            <a:off x="6514564" y="3867956"/>
            <a:ext cx="2959994" cy="23160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758778" y="985329"/>
            <a:ext cx="2642261" cy="576525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extBox 18"/>
          <p:cNvSpPr txBox="1"/>
          <p:nvPr/>
        </p:nvSpPr>
        <p:spPr>
          <a:xfrm>
            <a:off x="5348472" y="282049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h</a:t>
            </a:r>
            <a:r>
              <a:rPr lang="hu-HU" b="1" dirty="0" smtClean="0"/>
              <a:t>idden layer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xmlns="" val="262242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Gradient calculation</a:t>
            </a:r>
            <a:endParaRPr lang="hu-H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341756" y="1694985"/>
            <a:ext cx="75456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Calculate the delta for the </a:t>
            </a:r>
            <a:r>
              <a:rPr lang="hu-HU" b="1" dirty="0" smtClean="0"/>
              <a:t>output</a:t>
            </a:r>
            <a:r>
              <a:rPr lang="hu-HU" dirty="0" smtClean="0"/>
              <a:t> layer:</a:t>
            </a:r>
          </a:p>
          <a:p>
            <a:endParaRPr lang="hu-HU" dirty="0"/>
          </a:p>
          <a:p>
            <a:r>
              <a:rPr lang="hu-HU" dirty="0" smtClean="0"/>
              <a:t>	</a:t>
            </a:r>
            <a:r>
              <a:rPr lang="hu-HU" sz="2400" b="1" dirty="0" smtClean="0">
                <a:solidFill>
                  <a:srgbClr val="FFFF00"/>
                </a:solidFill>
              </a:rPr>
              <a:t>deltaOutput =    -    E      *      dSigmoid(sum)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17371" y="2618314"/>
            <a:ext cx="699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e</a:t>
            </a:r>
            <a:r>
              <a:rPr lang="hu-HU" dirty="0" smtClean="0"/>
              <a:t>rror</a:t>
            </a:r>
          </a:p>
          <a:p>
            <a:r>
              <a:rPr lang="hu-HU" dirty="0" smtClean="0"/>
              <a:t>term</a:t>
            </a:r>
            <a:endParaRPr lang="hu-HU" dirty="0"/>
          </a:p>
        </p:txBody>
      </p:sp>
      <p:sp>
        <p:nvSpPr>
          <p:cNvPr id="5" name="TextBox 4"/>
          <p:cNvSpPr txBox="1"/>
          <p:nvPr/>
        </p:nvSpPr>
        <p:spPr>
          <a:xfrm>
            <a:off x="7585178" y="2673410"/>
            <a:ext cx="2302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d</a:t>
            </a:r>
            <a:r>
              <a:rPr lang="hu-HU" dirty="0" smtClean="0"/>
              <a:t>erivative of the</a:t>
            </a:r>
          </a:p>
          <a:p>
            <a:r>
              <a:rPr lang="hu-HU" dirty="0"/>
              <a:t>a</a:t>
            </a:r>
            <a:r>
              <a:rPr lang="hu-HU" dirty="0" smtClean="0"/>
              <a:t>ctivation function</a:t>
            </a:r>
            <a:endParaRPr lang="hu-HU" dirty="0"/>
          </a:p>
        </p:txBody>
      </p:sp>
      <p:sp>
        <p:nvSpPr>
          <p:cNvPr id="6" name="Oval 5"/>
          <p:cNvSpPr/>
          <p:nvPr/>
        </p:nvSpPr>
        <p:spPr>
          <a:xfrm>
            <a:off x="1396154" y="2996575"/>
            <a:ext cx="544158" cy="54415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Oval 6"/>
          <p:cNvSpPr/>
          <p:nvPr/>
        </p:nvSpPr>
        <p:spPr>
          <a:xfrm>
            <a:off x="1396154" y="5223182"/>
            <a:ext cx="544158" cy="54415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Oval 8"/>
          <p:cNvSpPr/>
          <p:nvPr/>
        </p:nvSpPr>
        <p:spPr>
          <a:xfrm>
            <a:off x="3503831" y="4079855"/>
            <a:ext cx="544158" cy="544158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>
            <a:stCxn id="6" idx="6"/>
            <a:endCxn id="9" idx="2"/>
          </p:cNvCxnSpPr>
          <p:nvPr/>
        </p:nvCxnSpPr>
        <p:spPr>
          <a:xfrm>
            <a:off x="1940312" y="3268654"/>
            <a:ext cx="1563519" cy="108328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6"/>
            <a:endCxn id="9" idx="2"/>
          </p:cNvCxnSpPr>
          <p:nvPr/>
        </p:nvCxnSpPr>
        <p:spPr>
          <a:xfrm flipV="1">
            <a:off x="1940312" y="4351934"/>
            <a:ext cx="1563519" cy="114332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08249" y="3569563"/>
            <a:ext cx="1519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</a:t>
            </a:r>
            <a:r>
              <a:rPr lang="hu-HU" dirty="0" smtClean="0"/>
              <a:t>um=-0.51</a:t>
            </a:r>
          </a:p>
          <a:p>
            <a:r>
              <a:rPr lang="hu-HU" dirty="0"/>
              <a:t>o</a:t>
            </a:r>
            <a:r>
              <a:rPr lang="hu-HU" dirty="0" smtClean="0"/>
              <a:t>utput=0.33</a:t>
            </a:r>
            <a:endParaRPr lang="hu-HU" dirty="0"/>
          </a:p>
        </p:txBody>
      </p:sp>
      <p:sp>
        <p:nvSpPr>
          <p:cNvPr id="26" name="TextBox 25"/>
          <p:cNvSpPr txBox="1"/>
          <p:nvPr/>
        </p:nvSpPr>
        <p:spPr>
          <a:xfrm>
            <a:off x="1016044" y="5767340"/>
            <a:ext cx="1519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sum=0.217</a:t>
            </a:r>
          </a:p>
          <a:p>
            <a:r>
              <a:rPr lang="hu-HU" dirty="0" smtClean="0"/>
              <a:t>output=0.76</a:t>
            </a:r>
            <a:endParaRPr lang="hu-HU" dirty="0"/>
          </a:p>
        </p:txBody>
      </p:sp>
      <p:sp>
        <p:nvSpPr>
          <p:cNvPr id="27" name="TextBox 26"/>
          <p:cNvSpPr txBox="1"/>
          <p:nvPr/>
        </p:nvSpPr>
        <p:spPr>
          <a:xfrm>
            <a:off x="2405203" y="3200231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1=-0.22</a:t>
            </a:r>
            <a:endParaRPr lang="hu-HU" dirty="0"/>
          </a:p>
        </p:txBody>
      </p:sp>
      <p:sp>
        <p:nvSpPr>
          <p:cNvPr id="28" name="TextBox 27"/>
          <p:cNvSpPr txBox="1"/>
          <p:nvPr/>
        </p:nvSpPr>
        <p:spPr>
          <a:xfrm>
            <a:off x="2619950" y="4959344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w2=0.15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36643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Gradient calculation</a:t>
            </a:r>
            <a:endParaRPr lang="hu-H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341756" y="1694985"/>
            <a:ext cx="75456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Calculate the delta for the </a:t>
            </a:r>
            <a:r>
              <a:rPr lang="hu-HU" b="1" dirty="0" smtClean="0"/>
              <a:t>output</a:t>
            </a:r>
            <a:r>
              <a:rPr lang="hu-HU" dirty="0" smtClean="0"/>
              <a:t> layer:</a:t>
            </a:r>
          </a:p>
          <a:p>
            <a:endParaRPr lang="hu-HU" dirty="0"/>
          </a:p>
          <a:p>
            <a:r>
              <a:rPr lang="hu-HU" dirty="0" smtClean="0"/>
              <a:t>	</a:t>
            </a:r>
            <a:r>
              <a:rPr lang="hu-HU" sz="2400" b="1" dirty="0" smtClean="0">
                <a:solidFill>
                  <a:srgbClr val="FFFF00"/>
                </a:solidFill>
              </a:rPr>
              <a:t>deltaOutput =    -    E      *      dSigmoid(sum)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17371" y="2618314"/>
            <a:ext cx="699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e</a:t>
            </a:r>
            <a:r>
              <a:rPr lang="hu-HU" dirty="0" smtClean="0"/>
              <a:t>rror</a:t>
            </a:r>
          </a:p>
          <a:p>
            <a:r>
              <a:rPr lang="hu-HU" dirty="0" smtClean="0"/>
              <a:t>term</a:t>
            </a:r>
            <a:endParaRPr lang="hu-HU" dirty="0"/>
          </a:p>
        </p:txBody>
      </p:sp>
      <p:sp>
        <p:nvSpPr>
          <p:cNvPr id="5" name="TextBox 4"/>
          <p:cNvSpPr txBox="1"/>
          <p:nvPr/>
        </p:nvSpPr>
        <p:spPr>
          <a:xfrm>
            <a:off x="7585178" y="2673410"/>
            <a:ext cx="2302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d</a:t>
            </a:r>
            <a:r>
              <a:rPr lang="hu-HU" dirty="0" smtClean="0"/>
              <a:t>erivative of the</a:t>
            </a:r>
          </a:p>
          <a:p>
            <a:r>
              <a:rPr lang="hu-HU" dirty="0"/>
              <a:t>a</a:t>
            </a:r>
            <a:r>
              <a:rPr lang="hu-HU" dirty="0" smtClean="0"/>
              <a:t>ctivation function</a:t>
            </a:r>
            <a:endParaRPr lang="hu-HU" dirty="0"/>
          </a:p>
        </p:txBody>
      </p:sp>
      <p:sp>
        <p:nvSpPr>
          <p:cNvPr id="6" name="Oval 5"/>
          <p:cNvSpPr/>
          <p:nvPr/>
        </p:nvSpPr>
        <p:spPr>
          <a:xfrm>
            <a:off x="1396154" y="2996575"/>
            <a:ext cx="544158" cy="54415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Oval 6"/>
          <p:cNvSpPr/>
          <p:nvPr/>
        </p:nvSpPr>
        <p:spPr>
          <a:xfrm>
            <a:off x="1396154" y="5223182"/>
            <a:ext cx="544158" cy="54415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Oval 8"/>
          <p:cNvSpPr/>
          <p:nvPr/>
        </p:nvSpPr>
        <p:spPr>
          <a:xfrm>
            <a:off x="3503831" y="4079855"/>
            <a:ext cx="544158" cy="544158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>
            <a:stCxn id="6" idx="6"/>
            <a:endCxn id="9" idx="2"/>
          </p:cNvCxnSpPr>
          <p:nvPr/>
        </p:nvCxnSpPr>
        <p:spPr>
          <a:xfrm>
            <a:off x="1940312" y="3268654"/>
            <a:ext cx="1563519" cy="108328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6"/>
            <a:endCxn id="9" idx="2"/>
          </p:cNvCxnSpPr>
          <p:nvPr/>
        </p:nvCxnSpPr>
        <p:spPr>
          <a:xfrm flipV="1">
            <a:off x="1940312" y="4351934"/>
            <a:ext cx="1563519" cy="114332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08249" y="3569563"/>
            <a:ext cx="1519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</a:t>
            </a:r>
            <a:r>
              <a:rPr lang="hu-HU" dirty="0" smtClean="0"/>
              <a:t>um=-0.51</a:t>
            </a:r>
          </a:p>
          <a:p>
            <a:r>
              <a:rPr lang="hu-HU" dirty="0"/>
              <a:t>o</a:t>
            </a:r>
            <a:r>
              <a:rPr lang="hu-HU" dirty="0" smtClean="0"/>
              <a:t>utput=0.33</a:t>
            </a:r>
            <a:endParaRPr lang="hu-HU" dirty="0"/>
          </a:p>
        </p:txBody>
      </p:sp>
      <p:sp>
        <p:nvSpPr>
          <p:cNvPr id="26" name="TextBox 25"/>
          <p:cNvSpPr txBox="1"/>
          <p:nvPr/>
        </p:nvSpPr>
        <p:spPr>
          <a:xfrm>
            <a:off x="1016044" y="5767340"/>
            <a:ext cx="1519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sum=0.217</a:t>
            </a:r>
          </a:p>
          <a:p>
            <a:r>
              <a:rPr lang="hu-HU" dirty="0" smtClean="0"/>
              <a:t>output=0.76</a:t>
            </a:r>
            <a:endParaRPr lang="hu-HU" dirty="0"/>
          </a:p>
        </p:txBody>
      </p:sp>
      <p:sp>
        <p:nvSpPr>
          <p:cNvPr id="27" name="TextBox 26"/>
          <p:cNvSpPr txBox="1"/>
          <p:nvPr/>
        </p:nvSpPr>
        <p:spPr>
          <a:xfrm>
            <a:off x="2405203" y="3200231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1=-0.22</a:t>
            </a:r>
            <a:endParaRPr lang="hu-HU" dirty="0"/>
          </a:p>
        </p:txBody>
      </p:sp>
      <p:sp>
        <p:nvSpPr>
          <p:cNvPr id="28" name="TextBox 27"/>
          <p:cNvSpPr txBox="1"/>
          <p:nvPr/>
        </p:nvSpPr>
        <p:spPr>
          <a:xfrm>
            <a:off x="2619950" y="4959344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w2=0.15</a:t>
            </a:r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4192859" y="3992262"/>
            <a:ext cx="43091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sum = 0.33*(-0.22)+0.76*0.15 = 0.0414</a:t>
            </a:r>
          </a:p>
          <a:p>
            <a:r>
              <a:rPr lang="hu-HU" dirty="0" smtClean="0"/>
              <a:t>output=sigmoid(sum)</a:t>
            </a:r>
          </a:p>
          <a:p>
            <a:r>
              <a:rPr lang="hu-HU" dirty="0"/>
              <a:t>i</a:t>
            </a:r>
            <a:r>
              <a:rPr lang="hu-HU" dirty="0" smtClean="0"/>
              <a:t>deal: should be 1 ( training data !!!! </a:t>
            </a:r>
            <a:r>
              <a:rPr lang="hu-H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0287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Gradient calculation</a:t>
            </a:r>
            <a:endParaRPr lang="hu-HU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341756" y="1694985"/>
            <a:ext cx="75456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Calculate the delta for the output layer:</a:t>
            </a:r>
          </a:p>
          <a:p>
            <a:endParaRPr lang="hu-HU" dirty="0"/>
          </a:p>
          <a:p>
            <a:r>
              <a:rPr lang="hu-HU" dirty="0" smtClean="0"/>
              <a:t>	</a:t>
            </a:r>
            <a:r>
              <a:rPr lang="hu-HU" sz="2400" b="1" dirty="0" smtClean="0">
                <a:solidFill>
                  <a:srgbClr val="FFFF00"/>
                </a:solidFill>
              </a:rPr>
              <a:t>deltaOutput =    -    E      *      dSigmoid(sum)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17371" y="2618314"/>
            <a:ext cx="699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e</a:t>
            </a:r>
            <a:r>
              <a:rPr lang="hu-HU" dirty="0" smtClean="0"/>
              <a:t>rror</a:t>
            </a:r>
          </a:p>
          <a:p>
            <a:r>
              <a:rPr lang="hu-HU" dirty="0" smtClean="0"/>
              <a:t>term</a:t>
            </a:r>
            <a:endParaRPr lang="hu-HU" dirty="0"/>
          </a:p>
        </p:txBody>
      </p:sp>
      <p:sp>
        <p:nvSpPr>
          <p:cNvPr id="5" name="TextBox 4"/>
          <p:cNvSpPr txBox="1"/>
          <p:nvPr/>
        </p:nvSpPr>
        <p:spPr>
          <a:xfrm>
            <a:off x="7585178" y="2673410"/>
            <a:ext cx="2302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d</a:t>
            </a:r>
            <a:r>
              <a:rPr lang="hu-HU" dirty="0" smtClean="0"/>
              <a:t>erivative of the</a:t>
            </a:r>
          </a:p>
          <a:p>
            <a:r>
              <a:rPr lang="hu-HU" dirty="0"/>
              <a:t>a</a:t>
            </a:r>
            <a:r>
              <a:rPr lang="hu-HU" dirty="0" smtClean="0"/>
              <a:t>ctivation function</a:t>
            </a:r>
            <a:endParaRPr lang="hu-HU" dirty="0"/>
          </a:p>
        </p:txBody>
      </p:sp>
      <p:sp>
        <p:nvSpPr>
          <p:cNvPr id="6" name="Oval 5"/>
          <p:cNvSpPr/>
          <p:nvPr/>
        </p:nvSpPr>
        <p:spPr>
          <a:xfrm>
            <a:off x="1396154" y="2996575"/>
            <a:ext cx="544158" cy="54415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Oval 6"/>
          <p:cNvSpPr/>
          <p:nvPr/>
        </p:nvSpPr>
        <p:spPr>
          <a:xfrm>
            <a:off x="1396154" y="5223182"/>
            <a:ext cx="544158" cy="54415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Oval 8"/>
          <p:cNvSpPr/>
          <p:nvPr/>
        </p:nvSpPr>
        <p:spPr>
          <a:xfrm>
            <a:off x="3503831" y="4079855"/>
            <a:ext cx="544158" cy="544158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>
            <a:stCxn id="6" idx="6"/>
            <a:endCxn id="9" idx="2"/>
          </p:cNvCxnSpPr>
          <p:nvPr/>
        </p:nvCxnSpPr>
        <p:spPr>
          <a:xfrm>
            <a:off x="1940312" y="3268654"/>
            <a:ext cx="1563519" cy="108328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6"/>
            <a:endCxn id="9" idx="2"/>
          </p:cNvCxnSpPr>
          <p:nvPr/>
        </p:nvCxnSpPr>
        <p:spPr>
          <a:xfrm flipV="1">
            <a:off x="1940312" y="4351934"/>
            <a:ext cx="1563519" cy="114332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08249" y="3569563"/>
            <a:ext cx="1519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</a:t>
            </a:r>
            <a:r>
              <a:rPr lang="hu-HU" dirty="0" smtClean="0"/>
              <a:t>um=-0.51</a:t>
            </a:r>
          </a:p>
          <a:p>
            <a:r>
              <a:rPr lang="hu-HU" dirty="0"/>
              <a:t>o</a:t>
            </a:r>
            <a:r>
              <a:rPr lang="hu-HU" dirty="0" smtClean="0"/>
              <a:t>utput=0.33</a:t>
            </a:r>
            <a:endParaRPr lang="hu-HU" dirty="0"/>
          </a:p>
        </p:txBody>
      </p:sp>
      <p:sp>
        <p:nvSpPr>
          <p:cNvPr id="26" name="TextBox 25"/>
          <p:cNvSpPr txBox="1"/>
          <p:nvPr/>
        </p:nvSpPr>
        <p:spPr>
          <a:xfrm>
            <a:off x="1016044" y="5767340"/>
            <a:ext cx="1519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sum=0.217</a:t>
            </a:r>
          </a:p>
          <a:p>
            <a:r>
              <a:rPr lang="hu-HU" dirty="0" smtClean="0"/>
              <a:t>output=0.76</a:t>
            </a:r>
            <a:endParaRPr lang="hu-HU" dirty="0"/>
          </a:p>
        </p:txBody>
      </p:sp>
      <p:sp>
        <p:nvSpPr>
          <p:cNvPr id="27" name="TextBox 26"/>
          <p:cNvSpPr txBox="1"/>
          <p:nvPr/>
        </p:nvSpPr>
        <p:spPr>
          <a:xfrm>
            <a:off x="2405203" y="3200231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1=-0.22</a:t>
            </a:r>
            <a:endParaRPr lang="hu-HU" dirty="0"/>
          </a:p>
        </p:txBody>
      </p:sp>
      <p:sp>
        <p:nvSpPr>
          <p:cNvPr id="28" name="TextBox 27"/>
          <p:cNvSpPr txBox="1"/>
          <p:nvPr/>
        </p:nvSpPr>
        <p:spPr>
          <a:xfrm>
            <a:off x="2619950" y="4959344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w2=0.15</a:t>
            </a:r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4192859" y="3992262"/>
            <a:ext cx="43091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</a:t>
            </a:r>
            <a:r>
              <a:rPr lang="hu-HU" dirty="0" smtClean="0"/>
              <a:t>um = 0.33*(-0.22)+0.76*0.15 = 0.0414</a:t>
            </a:r>
          </a:p>
          <a:p>
            <a:r>
              <a:rPr lang="hu-HU" dirty="0" smtClean="0"/>
              <a:t>output=sigmoid(sum) = 0.51</a:t>
            </a:r>
          </a:p>
          <a:p>
            <a:r>
              <a:rPr lang="hu-HU" dirty="0"/>
              <a:t>i</a:t>
            </a:r>
            <a:r>
              <a:rPr lang="hu-HU" dirty="0" smtClean="0"/>
              <a:t>deal: should be 1 ( training data !!!! </a:t>
            </a:r>
            <a:r>
              <a:rPr lang="hu-HU" dirty="0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/>
              <p:cNvSpPr txBox="1"/>
              <p:nvPr/>
            </p:nvSpPr>
            <p:spPr>
              <a:xfrm>
                <a:off x="5096107" y="5328676"/>
                <a:ext cx="558473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/>
                  <a:t>E = actual – ideal = 0.51 – 1 = -0.49</a:t>
                </a:r>
              </a:p>
              <a:p>
                <a:endParaRPr lang="hu-HU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=0.49 ∗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𝑑𝑆𝑖𝑔𝑚𝑜𝑖𝑑</m:t>
                    </m:r>
                    <m:d>
                      <m:dPr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0.0414</m:t>
                        </m:r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hu-HU" dirty="0" smtClean="0"/>
                  <a:t>0.49 * 0.249 = 0.122</a:t>
                </a:r>
                <a:endParaRPr lang="hu-HU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107" y="5328676"/>
                <a:ext cx="5584734" cy="923330"/>
              </a:xfrm>
              <a:prstGeom prst="rect">
                <a:avLst/>
              </a:prstGeom>
              <a:blipFill rotWithShape="0">
                <a:blip r:embed="rId2"/>
                <a:stretch>
                  <a:fillRect l="-983" t="-3289" r="-109" b="-921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90990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Gradient calculation</a:t>
            </a:r>
            <a:endParaRPr lang="hu-HU" b="1" u="sng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2341756" y="1694985"/>
                <a:ext cx="8033609" cy="1049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/>
                  <a:t>Calculate the delta for the hidden layer:</a:t>
                </a:r>
              </a:p>
              <a:p>
                <a:endParaRPr lang="hu-HU" dirty="0"/>
              </a:p>
              <a:p>
                <a:r>
                  <a:rPr lang="hu-HU" dirty="0" smtClean="0"/>
                  <a:t/>
                </a:r>
                <a:r>
                  <a:rPr lang="hu-HU" sz="2400" b="1" dirty="0" smtClean="0">
                    <a:solidFill>
                      <a:srgbClr val="FFFF00"/>
                    </a:solidFill>
                  </a:rPr>
                  <a:t>deltaOutput =    -    dSigmoid(sum) *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hu-HU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hu-HU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hu-HU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hu-HU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hu-HU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  <m:e>
                        <m:r>
                          <a:rPr lang="hu-HU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hu-HU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∗ </m:t>
                        </m:r>
                        <m:r>
                          <a:rPr lang="hu-HU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</m:nary>
                  </m:oMath>
                </a14:m>
                <a:endParaRPr lang="hu-HU" sz="2400" b="1" dirty="0" smtClean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756" y="1694985"/>
                <a:ext cx="8033609" cy="1049646"/>
              </a:xfrm>
              <a:prstGeom prst="rect">
                <a:avLst/>
              </a:prstGeom>
              <a:blipFill rotWithShape="0">
                <a:blip r:embed="rId2"/>
                <a:stretch>
                  <a:fillRect l="-607" t="-2907" b="-1162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124368" y="2740664"/>
            <a:ext cx="2302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d</a:t>
            </a:r>
            <a:r>
              <a:rPr lang="hu-HU" dirty="0" smtClean="0"/>
              <a:t>erivative of the</a:t>
            </a:r>
          </a:p>
          <a:p>
            <a:r>
              <a:rPr lang="hu-HU" dirty="0"/>
              <a:t>a</a:t>
            </a:r>
            <a:r>
              <a:rPr lang="hu-HU" dirty="0" smtClean="0"/>
              <a:t>ctivation function</a:t>
            </a:r>
            <a:endParaRPr lang="hu-HU" dirty="0"/>
          </a:p>
        </p:txBody>
      </p:sp>
      <p:sp>
        <p:nvSpPr>
          <p:cNvPr id="6" name="Oval 5"/>
          <p:cNvSpPr/>
          <p:nvPr/>
        </p:nvSpPr>
        <p:spPr>
          <a:xfrm>
            <a:off x="1396154" y="2996575"/>
            <a:ext cx="544158" cy="544158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Oval 6"/>
          <p:cNvSpPr/>
          <p:nvPr/>
        </p:nvSpPr>
        <p:spPr>
          <a:xfrm>
            <a:off x="1396154" y="5223182"/>
            <a:ext cx="544158" cy="54415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Oval 8"/>
          <p:cNvSpPr/>
          <p:nvPr/>
        </p:nvSpPr>
        <p:spPr>
          <a:xfrm>
            <a:off x="3503831" y="4079855"/>
            <a:ext cx="544158" cy="54415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>
            <a:stCxn id="6" idx="6"/>
            <a:endCxn id="9" idx="2"/>
          </p:cNvCxnSpPr>
          <p:nvPr/>
        </p:nvCxnSpPr>
        <p:spPr>
          <a:xfrm>
            <a:off x="1940312" y="3268654"/>
            <a:ext cx="1563519" cy="108328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6"/>
            <a:endCxn id="9" idx="2"/>
          </p:cNvCxnSpPr>
          <p:nvPr/>
        </p:nvCxnSpPr>
        <p:spPr>
          <a:xfrm flipV="1">
            <a:off x="1940312" y="4351934"/>
            <a:ext cx="1563519" cy="114332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08249" y="3569563"/>
            <a:ext cx="1519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</a:t>
            </a:r>
            <a:r>
              <a:rPr lang="hu-HU" dirty="0" smtClean="0"/>
              <a:t>um=-0.51</a:t>
            </a:r>
          </a:p>
          <a:p>
            <a:r>
              <a:rPr lang="hu-HU" dirty="0"/>
              <a:t>o</a:t>
            </a:r>
            <a:r>
              <a:rPr lang="hu-HU" dirty="0" smtClean="0"/>
              <a:t>utput=0.33</a:t>
            </a:r>
            <a:endParaRPr lang="hu-HU" dirty="0"/>
          </a:p>
        </p:txBody>
      </p:sp>
      <p:sp>
        <p:nvSpPr>
          <p:cNvPr id="26" name="TextBox 25"/>
          <p:cNvSpPr txBox="1"/>
          <p:nvPr/>
        </p:nvSpPr>
        <p:spPr>
          <a:xfrm>
            <a:off x="1016044" y="5767340"/>
            <a:ext cx="1519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sum=0.217</a:t>
            </a:r>
          </a:p>
          <a:p>
            <a:r>
              <a:rPr lang="hu-HU" dirty="0" smtClean="0"/>
              <a:t>output=0.76</a:t>
            </a:r>
            <a:endParaRPr lang="hu-HU" dirty="0"/>
          </a:p>
        </p:txBody>
      </p:sp>
      <p:sp>
        <p:nvSpPr>
          <p:cNvPr id="27" name="TextBox 26"/>
          <p:cNvSpPr txBox="1"/>
          <p:nvPr/>
        </p:nvSpPr>
        <p:spPr>
          <a:xfrm>
            <a:off x="2405203" y="3200231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1=-0.22</a:t>
            </a:r>
            <a:endParaRPr lang="hu-HU" dirty="0"/>
          </a:p>
        </p:txBody>
      </p:sp>
      <p:sp>
        <p:nvSpPr>
          <p:cNvPr id="28" name="TextBox 27"/>
          <p:cNvSpPr txBox="1"/>
          <p:nvPr/>
        </p:nvSpPr>
        <p:spPr>
          <a:xfrm>
            <a:off x="2619950" y="4959344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w2=0.15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4047989" y="4215894"/>
                <a:ext cx="1131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dirty="0"/>
                  <a:t>0.122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989" y="4215894"/>
                <a:ext cx="1131464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0000" r="-4301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8654390" y="2740664"/>
            <a:ext cx="2383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eights and the </a:t>
            </a:r>
          </a:p>
          <a:p>
            <a:r>
              <a:rPr lang="hu-HU" dirty="0" smtClean="0"/>
              <a:t>previous layer delta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/>
              <p:cNvSpPr txBox="1"/>
              <p:nvPr/>
            </p:nvSpPr>
            <p:spPr>
              <a:xfrm>
                <a:off x="4613721" y="5144010"/>
                <a:ext cx="66265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hu-HU" dirty="0" smtClean="0"/>
                  <a:t> = - dSigmoid(-0.51) * ( -0.22 * 0.122 ) = -0.234 * (-0.0268) =</a:t>
                </a:r>
              </a:p>
              <a:p>
                <a:r>
                  <a:rPr lang="hu-HU" dirty="0"/>
                  <a:t/>
                </a:r>
                <a:r>
                  <a:rPr lang="hu-HU" dirty="0" smtClean="0"/>
                  <a:t>= 0.006 </a:t>
                </a:r>
                <a:endParaRPr lang="hu-HU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721" y="5144010"/>
                <a:ext cx="6626558" cy="646331"/>
              </a:xfrm>
              <a:prstGeom prst="rect">
                <a:avLst/>
              </a:prstGeom>
              <a:blipFill rotWithShape="0">
                <a:blip r:embed="rId4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7530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Gradient calculation</a:t>
            </a:r>
            <a:endParaRPr lang="hu-HU" b="1" u="sng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2341756" y="1694985"/>
                <a:ext cx="8033609" cy="1049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/>
                  <a:t>Calculate the delta for the </a:t>
                </a:r>
                <a:r>
                  <a:rPr lang="hu-HU" b="1" dirty="0" smtClean="0"/>
                  <a:t>hidden</a:t>
                </a:r>
                <a:r>
                  <a:rPr lang="hu-HU" dirty="0" smtClean="0"/>
                  <a:t> layer:</a:t>
                </a:r>
              </a:p>
              <a:p>
                <a:endParaRPr lang="hu-HU" dirty="0"/>
              </a:p>
              <a:p>
                <a:r>
                  <a:rPr lang="hu-HU" dirty="0" smtClean="0"/>
                  <a:t/>
                </a:r>
                <a:r>
                  <a:rPr lang="hu-HU" sz="2400" b="1" dirty="0" smtClean="0">
                    <a:solidFill>
                      <a:srgbClr val="FFFF00"/>
                    </a:solidFill>
                  </a:rPr>
                  <a:t>deltaOutput =    -    dSigmoid(sum) *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hu-HU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hu-HU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hu-HU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hu-HU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hu-HU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  <m:e>
                        <m:r>
                          <a:rPr lang="hu-HU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hu-HU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∗ </m:t>
                        </m:r>
                        <m:r>
                          <a:rPr lang="hu-HU" sz="2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</m:nary>
                  </m:oMath>
                </a14:m>
                <a:endParaRPr lang="hu-HU" sz="24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756" y="1694985"/>
                <a:ext cx="8033609" cy="1049646"/>
              </a:xfrm>
              <a:prstGeom prst="rect">
                <a:avLst/>
              </a:prstGeom>
              <a:blipFill rotWithShape="0">
                <a:blip r:embed="rId2"/>
                <a:stretch>
                  <a:fillRect l="-607" t="-2907" b="-1162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124368" y="2740664"/>
            <a:ext cx="2302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d</a:t>
            </a:r>
            <a:r>
              <a:rPr lang="hu-HU" dirty="0" smtClean="0"/>
              <a:t>erivative of the</a:t>
            </a:r>
          </a:p>
          <a:p>
            <a:r>
              <a:rPr lang="hu-HU" dirty="0"/>
              <a:t>a</a:t>
            </a:r>
            <a:r>
              <a:rPr lang="hu-HU" dirty="0" smtClean="0"/>
              <a:t>ctivation function</a:t>
            </a:r>
            <a:endParaRPr lang="hu-HU" dirty="0"/>
          </a:p>
        </p:txBody>
      </p:sp>
      <p:sp>
        <p:nvSpPr>
          <p:cNvPr id="6" name="Oval 5"/>
          <p:cNvSpPr/>
          <p:nvPr/>
        </p:nvSpPr>
        <p:spPr>
          <a:xfrm>
            <a:off x="1396154" y="2996575"/>
            <a:ext cx="544158" cy="544158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Oval 6"/>
          <p:cNvSpPr/>
          <p:nvPr/>
        </p:nvSpPr>
        <p:spPr>
          <a:xfrm>
            <a:off x="1396154" y="5223182"/>
            <a:ext cx="544158" cy="54415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Oval 8"/>
          <p:cNvSpPr/>
          <p:nvPr/>
        </p:nvSpPr>
        <p:spPr>
          <a:xfrm>
            <a:off x="3503831" y="4079855"/>
            <a:ext cx="544158" cy="54415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>
            <a:stCxn id="6" idx="6"/>
            <a:endCxn id="9" idx="2"/>
          </p:cNvCxnSpPr>
          <p:nvPr/>
        </p:nvCxnSpPr>
        <p:spPr>
          <a:xfrm>
            <a:off x="1940312" y="3268654"/>
            <a:ext cx="1563519" cy="108328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6"/>
            <a:endCxn id="9" idx="2"/>
          </p:cNvCxnSpPr>
          <p:nvPr/>
        </p:nvCxnSpPr>
        <p:spPr>
          <a:xfrm flipV="1">
            <a:off x="1940312" y="4351934"/>
            <a:ext cx="1563519" cy="114332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08249" y="3569563"/>
            <a:ext cx="1519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</a:t>
            </a:r>
            <a:r>
              <a:rPr lang="hu-HU" dirty="0" smtClean="0"/>
              <a:t>um=-0.51</a:t>
            </a:r>
          </a:p>
          <a:p>
            <a:r>
              <a:rPr lang="hu-HU" dirty="0"/>
              <a:t>o</a:t>
            </a:r>
            <a:r>
              <a:rPr lang="hu-HU" dirty="0" smtClean="0"/>
              <a:t>utput=0.33</a:t>
            </a:r>
            <a:endParaRPr lang="hu-HU" dirty="0"/>
          </a:p>
        </p:txBody>
      </p:sp>
      <p:sp>
        <p:nvSpPr>
          <p:cNvPr id="26" name="TextBox 25"/>
          <p:cNvSpPr txBox="1"/>
          <p:nvPr/>
        </p:nvSpPr>
        <p:spPr>
          <a:xfrm>
            <a:off x="1016044" y="5767340"/>
            <a:ext cx="1519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sum=0.217</a:t>
            </a:r>
          </a:p>
          <a:p>
            <a:r>
              <a:rPr lang="hu-HU" dirty="0" smtClean="0"/>
              <a:t>output=0.76</a:t>
            </a:r>
            <a:endParaRPr lang="hu-HU" dirty="0"/>
          </a:p>
        </p:txBody>
      </p:sp>
      <p:sp>
        <p:nvSpPr>
          <p:cNvPr id="27" name="TextBox 26"/>
          <p:cNvSpPr txBox="1"/>
          <p:nvPr/>
        </p:nvSpPr>
        <p:spPr>
          <a:xfrm>
            <a:off x="2405203" y="3200231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1=-0.22</a:t>
            </a:r>
            <a:endParaRPr lang="hu-HU" dirty="0"/>
          </a:p>
        </p:txBody>
      </p:sp>
      <p:sp>
        <p:nvSpPr>
          <p:cNvPr id="28" name="TextBox 27"/>
          <p:cNvSpPr txBox="1"/>
          <p:nvPr/>
        </p:nvSpPr>
        <p:spPr>
          <a:xfrm>
            <a:off x="2619950" y="4959344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w2=0.15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4047989" y="4215894"/>
                <a:ext cx="1131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dirty="0"/>
                  <a:t>0.122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989" y="4215894"/>
                <a:ext cx="1131464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0000" r="-4301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8654390" y="2740664"/>
            <a:ext cx="2315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eights and the </a:t>
            </a:r>
          </a:p>
          <a:p>
            <a:r>
              <a:rPr lang="hu-HU" dirty="0" smtClean="0"/>
              <a:t>pevious layer delta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/>
              <p:cNvSpPr txBox="1"/>
              <p:nvPr/>
            </p:nvSpPr>
            <p:spPr>
              <a:xfrm>
                <a:off x="4613721" y="5144010"/>
                <a:ext cx="66265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hu-HU" dirty="0" smtClean="0"/>
                  <a:t> = - dSigmoid(-0.51) * ( -0.22 * 0.122 ) = -0.234 * (-0.0268) =</a:t>
                </a:r>
              </a:p>
              <a:p>
                <a:r>
                  <a:rPr lang="hu-HU" dirty="0"/>
                  <a:t/>
                </a:r>
                <a:r>
                  <a:rPr lang="hu-HU" dirty="0" smtClean="0"/>
                  <a:t>= 0.006 </a:t>
                </a:r>
                <a:endParaRPr lang="hu-HU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721" y="5144010"/>
                <a:ext cx="6626558" cy="646331"/>
              </a:xfrm>
              <a:prstGeom prst="rect">
                <a:avLst/>
              </a:prstGeom>
              <a:blipFill rotWithShape="0">
                <a:blip r:embed="rId4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575716" y="5910146"/>
            <a:ext cx="7175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IMPORTANT</a:t>
            </a:r>
            <a:r>
              <a:rPr lang="hu-HU" dirty="0" smtClean="0"/>
              <a:t>: we do not have to calculate the </a:t>
            </a:r>
            <a:r>
              <a:rPr lang="hu-HU" dirty="0" err="1" smtClean="0"/>
              <a:t>node</a:t>
            </a:r>
            <a:r>
              <a:rPr lang="hu-HU" dirty="0" smtClean="0"/>
              <a:t> </a:t>
            </a:r>
            <a:r>
              <a:rPr lang="hu-HU" dirty="0" err="1" smtClean="0"/>
              <a:t>deltas</a:t>
            </a:r>
            <a:r>
              <a:rPr lang="hu-HU" dirty="0" smtClean="0"/>
              <a:t> for</a:t>
            </a:r>
          </a:p>
          <a:p>
            <a:r>
              <a:rPr lang="hu-HU" dirty="0"/>
              <a:t>b</a:t>
            </a:r>
            <a:r>
              <a:rPr lang="hu-HU" dirty="0" smtClean="0"/>
              <a:t>ias nodes and input nodes !!!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44409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Gradient calculation</a:t>
            </a:r>
            <a:endParaRPr lang="hu-HU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2408663" y="1853248"/>
            <a:ext cx="2972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Calculate the gradients: 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/>
              <p:cNvSpPr txBox="1"/>
              <p:nvPr/>
            </p:nvSpPr>
            <p:spPr>
              <a:xfrm>
                <a:off x="3763536" y="2579387"/>
                <a:ext cx="697306" cy="5267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𝑴𝑺𝑬</m:t>
                          </m:r>
                        </m:num>
                        <m:den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536" y="2579387"/>
                <a:ext cx="697306" cy="52674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/>
              <p:cNvSpPr txBox="1"/>
              <p:nvPr/>
            </p:nvSpPr>
            <p:spPr>
              <a:xfrm>
                <a:off x="4760872" y="2702698"/>
                <a:ext cx="5207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b="1" dirty="0" smtClean="0"/>
                  <a:t>= </a:t>
                </a: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endParaRPr lang="hu-HU" b="1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872" y="2702698"/>
                <a:ext cx="52072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0588" t="-8197" b="-2459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158449" y="270334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 </a:t>
            </a:r>
            <a:r>
              <a:rPr lang="hu-HU" b="1" dirty="0" smtClean="0"/>
              <a:t>*  input</a:t>
            </a:r>
            <a:endParaRPr lang="hu-H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88982" y="4034291"/>
            <a:ext cx="3151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d</a:t>
            </a:r>
            <a:r>
              <a:rPr lang="hu-HU" dirty="0" smtClean="0"/>
              <a:t>erivative by edge weight</a:t>
            </a:r>
          </a:p>
        </p:txBody>
      </p:sp>
      <p:cxnSp>
        <p:nvCxnSpPr>
          <p:cNvPr id="22" name="Straight Arrow Connector 21"/>
          <p:cNvCxnSpPr>
            <a:stCxn id="20" idx="0"/>
          </p:cNvCxnSpPr>
          <p:nvPr/>
        </p:nvCxnSpPr>
        <p:spPr>
          <a:xfrm flipV="1">
            <a:off x="2564895" y="3195141"/>
            <a:ext cx="1198641" cy="83915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733620" y="452516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n</a:t>
            </a:r>
            <a:r>
              <a:rPr lang="hu-HU" dirty="0" smtClean="0"/>
              <a:t>ode delta at</a:t>
            </a:r>
          </a:p>
          <a:p>
            <a:r>
              <a:rPr lang="hu-HU" dirty="0"/>
              <a:t>t</a:t>
            </a:r>
            <a:r>
              <a:rPr lang="hu-HU" dirty="0" smtClean="0"/>
              <a:t>he output node</a:t>
            </a:r>
            <a:endParaRPr lang="hu-HU" dirty="0"/>
          </a:p>
        </p:txBody>
      </p:sp>
      <p:cxnSp>
        <p:nvCxnSpPr>
          <p:cNvPr id="30" name="Straight Arrow Connector 29"/>
          <p:cNvCxnSpPr>
            <a:stCxn id="29" idx="0"/>
          </p:cNvCxnSpPr>
          <p:nvPr/>
        </p:nvCxnSpPr>
        <p:spPr>
          <a:xfrm flipH="1" flipV="1">
            <a:off x="5243738" y="3290150"/>
            <a:ext cx="505545" cy="123501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584615" y="3907656"/>
            <a:ext cx="2040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</a:t>
            </a:r>
            <a:r>
              <a:rPr lang="hu-HU" dirty="0" smtClean="0"/>
              <a:t>ctivation of</a:t>
            </a:r>
          </a:p>
          <a:p>
            <a:r>
              <a:rPr lang="hu-HU" dirty="0"/>
              <a:t>t</a:t>
            </a:r>
            <a:r>
              <a:rPr lang="hu-HU" dirty="0" smtClean="0"/>
              <a:t>he neuron input</a:t>
            </a:r>
          </a:p>
        </p:txBody>
      </p:sp>
      <p:cxnSp>
        <p:nvCxnSpPr>
          <p:cNvPr id="33" name="Straight Arrow Connector 32"/>
          <p:cNvCxnSpPr>
            <a:stCxn id="32" idx="0"/>
          </p:cNvCxnSpPr>
          <p:nvPr/>
        </p:nvCxnSpPr>
        <p:spPr>
          <a:xfrm flipH="1" flipV="1">
            <a:off x="6980674" y="3163294"/>
            <a:ext cx="1624413" cy="74436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379082" y="5730971"/>
            <a:ext cx="451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Why is it good? </a:t>
            </a:r>
            <a:r>
              <a:rPr lang="hu-HU" b="1" dirty="0" smtClean="0"/>
              <a:t>BACKPROPAGATION</a:t>
            </a:r>
            <a:r>
              <a:rPr lang="hu-HU" dirty="0" smtClean="0"/>
              <a:t> !!!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04067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1054"/>
          </a:xfrm>
        </p:spPr>
        <p:txBody>
          <a:bodyPr/>
          <a:lstStyle/>
          <a:p>
            <a:r>
              <a:rPr lang="hu-HU" b="1" u="sng" dirty="0" smtClean="0"/>
              <a:t>Backpropagation</a:t>
            </a:r>
            <a:endParaRPr lang="hu-HU" b="1" u="sng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/>
              <p:cNvSpPr txBox="1"/>
              <p:nvPr/>
            </p:nvSpPr>
            <p:spPr>
              <a:xfrm>
                <a:off x="5158227" y="1834017"/>
                <a:ext cx="697306" cy="5267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𝑴𝑺𝑬</m:t>
                          </m:r>
                        </m:num>
                        <m:den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227" y="1834017"/>
                <a:ext cx="697306" cy="52674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549360" y="2256429"/>
            <a:ext cx="2455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i="1" dirty="0"/>
              <a:t>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6769" y="1928114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 = </a:t>
            </a:r>
            <a:endParaRPr lang="hu-HU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Box 23"/>
              <p:cNvSpPr txBox="1"/>
              <p:nvPr/>
            </p:nvSpPr>
            <p:spPr>
              <a:xfrm>
                <a:off x="6029617" y="1897336"/>
                <a:ext cx="12153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400" i="1" dirty="0" smtClean="0"/>
                  <a:t/>
                </a:r>
                <a:r>
                  <a:rPr lang="hu-HU" sz="2000" b="1" i="1" dirty="0" smtClean="0"/>
                  <a:t>+</a:t>
                </a:r>
                <a:r>
                  <a:rPr lang="hu-HU" sz="1400" b="1" i="1" dirty="0" smtClean="0"/>
                  <a:t/>
                </a:r>
                <a14:m>
                  <m:oMath xmlns:m="http://schemas.openxmlformats.org/officeDocument/2006/math"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hu-HU" sz="1400" b="1" i="1" dirty="0" smtClean="0"/>
                  <a:t>  * </a:t>
                </a:r>
                <a:endParaRPr lang="hu-HU" sz="1400" b="1" i="1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617" y="1897336"/>
                <a:ext cx="1215397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1005" t="-7576" r="-503" b="-2575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3369150" y="1928114"/>
                <a:ext cx="3302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hu-HU" b="1" dirty="0" smtClean="0"/>
                  <a:t>w</a:t>
                </a:r>
                <a:endParaRPr lang="hu-HU" b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150" y="1928114"/>
                <a:ext cx="330219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5926" t="-28261" r="-38889" b="-50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626259" y="2051224"/>
            <a:ext cx="2455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i="1" dirty="0"/>
              <a:t>t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4448459" y="1897336"/>
                <a:ext cx="4283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hu-HU" sz="2000" b="1" dirty="0" smtClean="0"/>
                  <a:t/>
                </a:r>
                <a:endParaRPr lang="hu-HU" sz="2000" b="1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459" y="1897336"/>
                <a:ext cx="428322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TextBox 22"/>
              <p:cNvSpPr txBox="1"/>
              <p:nvPr/>
            </p:nvSpPr>
            <p:spPr>
              <a:xfrm>
                <a:off x="7327724" y="1928114"/>
                <a:ext cx="3302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hu-HU" b="1" dirty="0" smtClean="0"/>
                  <a:t>w</a:t>
                </a:r>
                <a:endParaRPr lang="hu-HU" b="1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7724" y="1928114"/>
                <a:ext cx="330219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4074" t="-28261" r="-40741" b="-50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7584833" y="2051224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i="1" dirty="0"/>
              <a:t>t</a:t>
            </a:r>
            <a:r>
              <a:rPr lang="hu-HU" sz="1400" b="1" i="1" dirty="0" smtClean="0"/>
              <a:t>-1</a:t>
            </a:r>
            <a:endParaRPr lang="hu-HU" sz="1400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4764537" y="1989669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i="1" dirty="0" smtClean="0"/>
              <a:t> </a:t>
            </a:r>
            <a:r>
              <a:rPr lang="hu-HU" sz="1400" b="1" i="1" dirty="0" smtClean="0"/>
              <a:t>*</a:t>
            </a:r>
            <a:r>
              <a:rPr lang="hu-HU" sz="1400" i="1" dirty="0" smtClean="0"/>
              <a:t> </a:t>
            </a:r>
            <a:endParaRPr lang="hu-HU" sz="14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720014" y="3259030"/>
            <a:ext cx="2839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c</a:t>
            </a:r>
            <a:r>
              <a:rPr lang="hu-HU" dirty="0" smtClean="0"/>
              <a:t>hange in edge weight</a:t>
            </a:r>
          </a:p>
          <a:p>
            <a:r>
              <a:rPr lang="hu-HU" dirty="0"/>
              <a:t>a</a:t>
            </a:r>
            <a:r>
              <a:rPr lang="hu-HU" dirty="0" smtClean="0"/>
              <a:t>t time </a:t>
            </a:r>
            <a:r>
              <a:rPr lang="hu-HU" b="1" i="1" dirty="0" smtClean="0"/>
              <a:t>t</a:t>
            </a:r>
            <a:endParaRPr lang="hu-HU" b="1" i="1" dirty="0"/>
          </a:p>
        </p:txBody>
      </p:sp>
      <p:cxnSp>
        <p:nvCxnSpPr>
          <p:cNvPr id="28" name="Straight Arrow Connector 27"/>
          <p:cNvCxnSpPr>
            <a:stCxn id="27" idx="0"/>
          </p:cNvCxnSpPr>
          <p:nvPr/>
        </p:nvCxnSpPr>
        <p:spPr>
          <a:xfrm flipV="1">
            <a:off x="2139634" y="2419880"/>
            <a:ext cx="1354934" cy="83915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144156" y="3557662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l</a:t>
            </a:r>
            <a:r>
              <a:rPr lang="hu-HU" dirty="0" smtClean="0"/>
              <a:t>earning rate</a:t>
            </a:r>
            <a:endParaRPr lang="hu-HU" dirty="0"/>
          </a:p>
        </p:txBody>
      </p:sp>
      <p:cxnSp>
        <p:nvCxnSpPr>
          <p:cNvPr id="34" name="Straight Arrow Connector 33"/>
          <p:cNvCxnSpPr>
            <a:stCxn id="31" idx="0"/>
          </p:cNvCxnSpPr>
          <p:nvPr/>
        </p:nvCxnSpPr>
        <p:spPr>
          <a:xfrm flipH="1" flipV="1">
            <a:off x="4654276" y="2322648"/>
            <a:ext cx="295550" cy="123501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143257" y="3628642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momentum</a:t>
            </a:r>
          </a:p>
        </p:txBody>
      </p:sp>
      <p:cxnSp>
        <p:nvCxnSpPr>
          <p:cNvPr id="37" name="Straight Arrow Connector 36"/>
          <p:cNvCxnSpPr>
            <a:stCxn id="35" idx="0"/>
          </p:cNvCxnSpPr>
          <p:nvPr/>
        </p:nvCxnSpPr>
        <p:spPr>
          <a:xfrm flipH="1" flipV="1">
            <a:off x="6746492" y="2359002"/>
            <a:ext cx="1144726" cy="126964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126324" y="2728823"/>
            <a:ext cx="24593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</a:t>
            </a:r>
            <a:r>
              <a:rPr lang="hu-HU" dirty="0" smtClean="0"/>
              <a:t>revious change</a:t>
            </a:r>
          </a:p>
          <a:p>
            <a:r>
              <a:rPr lang="hu-HU" dirty="0"/>
              <a:t>i</a:t>
            </a:r>
            <a:r>
              <a:rPr lang="hu-HU" dirty="0" smtClean="0"/>
              <a:t>n edge weight from</a:t>
            </a:r>
          </a:p>
          <a:p>
            <a:r>
              <a:rPr lang="hu-HU" dirty="0" smtClean="0"/>
              <a:t>previous iteration</a:t>
            </a:r>
          </a:p>
        </p:txBody>
      </p:sp>
      <p:cxnSp>
        <p:nvCxnSpPr>
          <p:cNvPr id="40" name="Straight Arrow Connector 39"/>
          <p:cNvCxnSpPr>
            <a:stCxn id="39" idx="0"/>
            <a:endCxn id="25" idx="3"/>
          </p:cNvCxnSpPr>
          <p:nvPr/>
        </p:nvCxnSpPr>
        <p:spPr>
          <a:xfrm flipH="1" flipV="1">
            <a:off x="8000331" y="2205113"/>
            <a:ext cx="2355657" cy="52371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025072" y="4506791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gradient</a:t>
            </a:r>
          </a:p>
        </p:txBody>
      </p:sp>
      <p:cxnSp>
        <p:nvCxnSpPr>
          <p:cNvPr id="42" name="Straight Arrow Connector 41"/>
          <p:cNvCxnSpPr>
            <a:stCxn id="41" idx="0"/>
            <a:endCxn id="13" idx="2"/>
          </p:cNvCxnSpPr>
          <p:nvPr/>
        </p:nvCxnSpPr>
        <p:spPr>
          <a:xfrm flipH="1" flipV="1">
            <a:off x="5672150" y="2564206"/>
            <a:ext cx="923752" cy="194258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9748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1054"/>
          </a:xfrm>
        </p:spPr>
        <p:txBody>
          <a:bodyPr/>
          <a:lstStyle/>
          <a:p>
            <a:r>
              <a:rPr lang="hu-HU" b="1" u="sng" dirty="0" smtClean="0"/>
              <a:t>Backpropagation</a:t>
            </a:r>
            <a:endParaRPr lang="hu-H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46111" y="2578205"/>
            <a:ext cx="975138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smtClean="0"/>
              <a:t>Learning rate</a:t>
            </a:r>
            <a:r>
              <a:rPr lang="hu-HU" dirty="0" smtClean="0"/>
              <a:t>: ~ </a:t>
            </a:r>
            <a:r>
              <a:rPr lang="hu-HU" b="1" dirty="0" smtClean="0"/>
              <a:t>0.3</a:t>
            </a:r>
          </a:p>
          <a:p>
            <a:r>
              <a:rPr lang="hu-HU" dirty="0"/>
              <a:t>	</a:t>
            </a:r>
            <a:r>
              <a:rPr lang="hu-HU" dirty="0" smtClean="0"/>
              <a:t>Define how fast our algorithm will learn</a:t>
            </a:r>
          </a:p>
          <a:p>
            <a:r>
              <a:rPr lang="hu-HU" dirty="0"/>
              <a:t>	</a:t>
            </a:r>
            <a:r>
              <a:rPr lang="hu-HU" dirty="0" smtClean="0"/>
              <a:t>	If it is too high: converge fast but not will be accurate, it may</a:t>
            </a:r>
          </a:p>
          <a:p>
            <a:r>
              <a:rPr lang="hu-HU" dirty="0"/>
              <a:t>	</a:t>
            </a:r>
            <a:r>
              <a:rPr lang="hu-HU" dirty="0" smtClean="0"/>
              <a:t>		miss global optimum</a:t>
            </a:r>
          </a:p>
          <a:p>
            <a:r>
              <a:rPr lang="hu-HU" dirty="0"/>
              <a:t>	</a:t>
            </a:r>
            <a:r>
              <a:rPr lang="hu-HU" dirty="0" smtClean="0"/>
              <a:t>	If it is too low: algorithm will be slow but more accurate !!!</a:t>
            </a:r>
          </a:p>
          <a:p>
            <a:endParaRPr lang="hu-HU" dirty="0"/>
          </a:p>
          <a:p>
            <a:r>
              <a:rPr lang="hu-HU" u="sng" dirty="0" smtClean="0"/>
              <a:t>Momentum</a:t>
            </a:r>
            <a:r>
              <a:rPr lang="hu-HU" dirty="0" smtClean="0"/>
              <a:t>: ~ </a:t>
            </a:r>
            <a:r>
              <a:rPr lang="hu-HU" b="1" dirty="0" smtClean="0"/>
              <a:t>0.6</a:t>
            </a:r>
          </a:p>
          <a:p>
            <a:r>
              <a:rPr lang="hu-HU" dirty="0"/>
              <a:t>	</a:t>
            </a:r>
            <a:r>
              <a:rPr lang="hu-HU" dirty="0" smtClean="0"/>
              <a:t>We can escape local </a:t>
            </a:r>
            <a:r>
              <a:rPr lang="hu-HU" dirty="0" err="1" smtClean="0"/>
              <a:t>minimas</a:t>
            </a:r>
            <a:r>
              <a:rPr lang="hu-HU" dirty="0" smtClean="0"/>
              <a:t> with this ( do not always work )</a:t>
            </a:r>
          </a:p>
          <a:p>
            <a:r>
              <a:rPr lang="hu-HU" dirty="0"/>
              <a:t>	</a:t>
            </a:r>
            <a:r>
              <a:rPr lang="hu-HU" dirty="0" smtClean="0"/>
              <a:t>	Define how much we are relying on the previous change, </a:t>
            </a:r>
            <a:r>
              <a:rPr lang="en-US" dirty="0" smtClean="0"/>
              <a:t> simply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               </a:t>
            </a:r>
            <a:r>
              <a:rPr lang="en-US" dirty="0" smtClean="0"/>
              <a:t> </a:t>
            </a:r>
            <a:r>
              <a:rPr lang="en-US" dirty="0"/>
              <a:t>adds a </a:t>
            </a:r>
            <a:r>
              <a:rPr lang="en-US" dirty="0" smtClean="0"/>
              <a:t>fraction </a:t>
            </a:r>
            <a:r>
              <a:rPr lang="en-US" dirty="0"/>
              <a:t>of the previous weight update to the current </a:t>
            </a:r>
            <a:r>
              <a:rPr lang="en-US" dirty="0" smtClean="0"/>
              <a:t>one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		High: </a:t>
            </a:r>
            <a:r>
              <a:rPr lang="en-US" dirty="0"/>
              <a:t> </a:t>
            </a:r>
            <a:r>
              <a:rPr lang="en-US" dirty="0" smtClean="0"/>
              <a:t>help</a:t>
            </a:r>
            <a:r>
              <a:rPr lang="hu-HU" dirty="0" smtClean="0"/>
              <a:t>s </a:t>
            </a:r>
            <a:r>
              <a:rPr lang="en-US" dirty="0" smtClean="0"/>
              <a:t>to </a:t>
            </a:r>
            <a:r>
              <a:rPr lang="en-US" dirty="0"/>
              <a:t>increase the speed of convergence of the </a:t>
            </a:r>
            <a:r>
              <a:rPr lang="en-US" dirty="0" smtClean="0"/>
              <a:t>system</a:t>
            </a:r>
            <a:r>
              <a:rPr lang="hu-HU" dirty="0" smtClean="0"/>
              <a:t>, but</a:t>
            </a:r>
          </a:p>
          <a:p>
            <a:r>
              <a:rPr lang="hu-HU" dirty="0"/>
              <a:t>	</a:t>
            </a:r>
            <a:r>
              <a:rPr lang="hu-HU" dirty="0" smtClean="0"/>
              <a:t>			it can overshoot the minimum</a:t>
            </a:r>
          </a:p>
          <a:p>
            <a:r>
              <a:rPr lang="hu-HU" dirty="0"/>
              <a:t>	</a:t>
            </a:r>
            <a:r>
              <a:rPr lang="hu-HU" dirty="0" smtClean="0"/>
              <a:t>	Too low: cannot avoid local optimums and slows </a:t>
            </a:r>
            <a:r>
              <a:rPr lang="hu-HU" dirty="0"/>
              <a:t>down the training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8"/>
              <p:cNvSpPr txBox="1"/>
              <p:nvPr/>
            </p:nvSpPr>
            <p:spPr>
              <a:xfrm>
                <a:off x="5158227" y="1727142"/>
                <a:ext cx="697306" cy="5267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𝑴𝑺𝑬</m:t>
                          </m:r>
                        </m:num>
                        <m:den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14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227" y="1727142"/>
                <a:ext cx="697306" cy="52674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2"/>
          <p:cNvSpPr txBox="1"/>
          <p:nvPr/>
        </p:nvSpPr>
        <p:spPr>
          <a:xfrm>
            <a:off x="5549360" y="2149554"/>
            <a:ext cx="2455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i="1" dirty="0"/>
              <a:t>t</a:t>
            </a:r>
          </a:p>
        </p:txBody>
      </p:sp>
      <p:sp>
        <p:nvSpPr>
          <p:cNvPr id="17" name="TextBox 14"/>
          <p:cNvSpPr txBox="1"/>
          <p:nvPr/>
        </p:nvSpPr>
        <p:spPr>
          <a:xfrm>
            <a:off x="3956769" y="1821239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 = </a:t>
            </a:r>
            <a:endParaRPr lang="hu-HU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Box 23"/>
              <p:cNvSpPr txBox="1"/>
              <p:nvPr/>
            </p:nvSpPr>
            <p:spPr>
              <a:xfrm>
                <a:off x="6029617" y="1790461"/>
                <a:ext cx="12153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sz="1400" i="1" dirty="0" smtClean="0"/>
                  <a:t/>
                </a:r>
                <a:r>
                  <a:rPr lang="hu-HU" sz="2000" b="1" i="1" dirty="0" smtClean="0"/>
                  <a:t>+</a:t>
                </a:r>
                <a:r>
                  <a:rPr lang="hu-HU" sz="1400" b="1" i="1" dirty="0" smtClean="0"/>
                  <a:t/>
                </a:r>
                <a14:m>
                  <m:oMath xmlns:m="http://schemas.openxmlformats.org/officeDocument/2006/math"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hu-HU" sz="1400" b="1" i="1" dirty="0" smtClean="0"/>
                  <a:t>  * </a:t>
                </a:r>
                <a:endParaRPr lang="hu-HU" sz="1400" b="1" i="1" dirty="0"/>
              </a:p>
            </p:txBody>
          </p:sp>
        </mc:Choice>
        <mc:Fallback>
          <p:sp>
            <p:nvSpPr>
              <p:cNvPr id="18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617" y="1790461"/>
                <a:ext cx="1215397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1005" t="-9231" r="-503" b="-2769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TextBox 2"/>
              <p:cNvSpPr txBox="1"/>
              <p:nvPr/>
            </p:nvSpPr>
            <p:spPr>
              <a:xfrm>
                <a:off x="3369150" y="1821239"/>
                <a:ext cx="3302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hu-HU" b="1" dirty="0" smtClean="0"/>
                  <a:t>w</a:t>
                </a:r>
                <a:endParaRPr lang="hu-HU" b="1" dirty="0"/>
              </a:p>
            </p:txBody>
          </p:sp>
        </mc:Choice>
        <mc:Fallback>
          <p:sp>
            <p:nvSpPr>
              <p:cNvPr id="20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150" y="1821239"/>
                <a:ext cx="330219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5926" t="-28889" r="-38889" b="-5111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0"/>
          <p:cNvSpPr txBox="1"/>
          <p:nvPr/>
        </p:nvSpPr>
        <p:spPr>
          <a:xfrm>
            <a:off x="3626259" y="1944349"/>
            <a:ext cx="2455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i="1" dirty="0"/>
              <a:t>t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TextBox 3"/>
              <p:cNvSpPr txBox="1"/>
              <p:nvPr/>
            </p:nvSpPr>
            <p:spPr>
              <a:xfrm>
                <a:off x="4448459" y="1790461"/>
                <a:ext cx="4283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hu-HU" sz="2000" b="1" dirty="0" smtClean="0"/>
                  <a:t/>
                </a:r>
                <a:endParaRPr lang="hu-HU" sz="2000" b="1" dirty="0"/>
              </a:p>
            </p:txBody>
          </p:sp>
        </mc:Choice>
        <mc:Fallback>
          <p:sp>
            <p:nvSpPr>
              <p:cNvPr id="27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459" y="1790461"/>
                <a:ext cx="428322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TextBox 22"/>
              <p:cNvSpPr txBox="1"/>
              <p:nvPr/>
            </p:nvSpPr>
            <p:spPr>
              <a:xfrm>
                <a:off x="7327724" y="1821239"/>
                <a:ext cx="3302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hu-HU" b="1" dirty="0" smtClean="0"/>
                  <a:t>w</a:t>
                </a:r>
                <a:endParaRPr lang="hu-HU" b="1" dirty="0"/>
              </a:p>
            </p:txBody>
          </p:sp>
        </mc:Choice>
        <mc:Fallback>
          <p:sp>
            <p:nvSpPr>
              <p:cNvPr id="28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7724" y="1821239"/>
                <a:ext cx="330219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4074" t="-28889" r="-40741" b="-5111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4"/>
          <p:cNvSpPr txBox="1"/>
          <p:nvPr/>
        </p:nvSpPr>
        <p:spPr>
          <a:xfrm>
            <a:off x="7584833" y="1944349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i="1" dirty="0"/>
              <a:t>t</a:t>
            </a:r>
            <a:r>
              <a:rPr lang="hu-HU" sz="1400" b="1" i="1" dirty="0" smtClean="0"/>
              <a:t>-1</a:t>
            </a:r>
            <a:endParaRPr lang="hu-HU" sz="1400" b="1" i="1" dirty="0"/>
          </a:p>
        </p:txBody>
      </p:sp>
      <p:sp>
        <p:nvSpPr>
          <p:cNvPr id="31" name="TextBox 25"/>
          <p:cNvSpPr txBox="1"/>
          <p:nvPr/>
        </p:nvSpPr>
        <p:spPr>
          <a:xfrm>
            <a:off x="4764537" y="1882794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i="1" dirty="0" smtClean="0"/>
              <a:t> </a:t>
            </a:r>
            <a:r>
              <a:rPr lang="hu-HU" sz="1400" b="1" i="1" dirty="0" smtClean="0"/>
              <a:t>*</a:t>
            </a:r>
            <a:r>
              <a:rPr lang="hu-HU" sz="1400" i="1" dirty="0" smtClean="0"/>
              <a:t> </a:t>
            </a:r>
            <a:endParaRPr lang="hu-HU" sz="1400" i="1" dirty="0"/>
          </a:p>
        </p:txBody>
      </p:sp>
    </p:spTree>
    <p:extLst>
      <p:ext uri="{BB962C8B-B14F-4D97-AF65-F5344CB8AC3E}">
        <p14:creationId xmlns:p14="http://schemas.microsoft.com/office/powerpoint/2010/main" xmlns="" val="50511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/>
          <p:nvPr/>
        </p:nvSpPr>
        <p:spPr>
          <a:xfrm>
            <a:off x="3993372" y="2429921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Oval 4"/>
          <p:cNvSpPr/>
          <p:nvPr/>
        </p:nvSpPr>
        <p:spPr>
          <a:xfrm>
            <a:off x="3993372" y="3287714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" name="Oval 4"/>
          <p:cNvSpPr/>
          <p:nvPr/>
        </p:nvSpPr>
        <p:spPr>
          <a:xfrm>
            <a:off x="3993372" y="4207654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Oval 4"/>
          <p:cNvSpPr/>
          <p:nvPr/>
        </p:nvSpPr>
        <p:spPr>
          <a:xfrm>
            <a:off x="5864604" y="3353426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0" name="Oval 4"/>
          <p:cNvSpPr/>
          <p:nvPr/>
        </p:nvSpPr>
        <p:spPr>
          <a:xfrm>
            <a:off x="5864604" y="4211219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Oval 4"/>
          <p:cNvSpPr/>
          <p:nvPr/>
        </p:nvSpPr>
        <p:spPr>
          <a:xfrm>
            <a:off x="5864604" y="5131159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5" name="Oval 4"/>
          <p:cNvSpPr/>
          <p:nvPr/>
        </p:nvSpPr>
        <p:spPr>
          <a:xfrm>
            <a:off x="5841096" y="1572128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6" name="Oval 4"/>
          <p:cNvSpPr/>
          <p:nvPr/>
        </p:nvSpPr>
        <p:spPr>
          <a:xfrm>
            <a:off x="5841096" y="2429921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9" name="Oval 4"/>
          <p:cNvSpPr/>
          <p:nvPr/>
        </p:nvSpPr>
        <p:spPr>
          <a:xfrm>
            <a:off x="7981798" y="3355992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21" name="Egyenes összekötő nyíllal 20"/>
          <p:cNvCxnSpPr>
            <a:stCxn id="4" idx="6"/>
            <a:endCxn id="15" idx="2"/>
          </p:cNvCxnSpPr>
          <p:nvPr/>
        </p:nvCxnSpPr>
        <p:spPr>
          <a:xfrm flipV="1">
            <a:off x="4491520" y="1821202"/>
            <a:ext cx="1349576" cy="8577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>
            <a:stCxn id="4" idx="6"/>
            <a:endCxn id="16" idx="2"/>
          </p:cNvCxnSpPr>
          <p:nvPr/>
        </p:nvCxnSpPr>
        <p:spPr>
          <a:xfrm>
            <a:off x="4491520" y="2678995"/>
            <a:ext cx="134957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>
            <a:stCxn id="4" idx="6"/>
            <a:endCxn id="9" idx="2"/>
          </p:cNvCxnSpPr>
          <p:nvPr/>
        </p:nvCxnSpPr>
        <p:spPr>
          <a:xfrm>
            <a:off x="4491520" y="2678995"/>
            <a:ext cx="1373084" cy="9235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>
            <a:stCxn id="4" idx="6"/>
            <a:endCxn id="10" idx="2"/>
          </p:cNvCxnSpPr>
          <p:nvPr/>
        </p:nvCxnSpPr>
        <p:spPr>
          <a:xfrm>
            <a:off x="4491520" y="2678995"/>
            <a:ext cx="1373084" cy="178129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>
            <a:stCxn id="4" idx="6"/>
            <a:endCxn id="11" idx="2"/>
          </p:cNvCxnSpPr>
          <p:nvPr/>
        </p:nvCxnSpPr>
        <p:spPr>
          <a:xfrm>
            <a:off x="4491520" y="2678995"/>
            <a:ext cx="1373084" cy="27012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>
            <a:stCxn id="7" idx="6"/>
            <a:endCxn id="15" idx="2"/>
          </p:cNvCxnSpPr>
          <p:nvPr/>
        </p:nvCxnSpPr>
        <p:spPr>
          <a:xfrm flipV="1">
            <a:off x="4491520" y="1821202"/>
            <a:ext cx="1349576" cy="171558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>
            <a:stCxn id="7" idx="6"/>
            <a:endCxn id="16" idx="2"/>
          </p:cNvCxnSpPr>
          <p:nvPr/>
        </p:nvCxnSpPr>
        <p:spPr>
          <a:xfrm flipV="1">
            <a:off x="4491520" y="2678995"/>
            <a:ext cx="1349576" cy="8577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>
            <a:stCxn id="7" idx="6"/>
            <a:endCxn id="9" idx="2"/>
          </p:cNvCxnSpPr>
          <p:nvPr/>
        </p:nvCxnSpPr>
        <p:spPr>
          <a:xfrm>
            <a:off x="4491520" y="3536788"/>
            <a:ext cx="1373084" cy="6571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42"/>
          <p:cNvCxnSpPr>
            <a:stCxn id="7" idx="6"/>
            <a:endCxn id="10" idx="2"/>
          </p:cNvCxnSpPr>
          <p:nvPr/>
        </p:nvCxnSpPr>
        <p:spPr>
          <a:xfrm>
            <a:off x="4491520" y="3536788"/>
            <a:ext cx="1373084" cy="9235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nyíllal 45"/>
          <p:cNvCxnSpPr>
            <a:stCxn id="7" idx="6"/>
            <a:endCxn id="11" idx="2"/>
          </p:cNvCxnSpPr>
          <p:nvPr/>
        </p:nvCxnSpPr>
        <p:spPr>
          <a:xfrm>
            <a:off x="4491520" y="3536788"/>
            <a:ext cx="1373084" cy="184344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nyíllal 48"/>
          <p:cNvCxnSpPr>
            <a:stCxn id="8" idx="6"/>
            <a:endCxn id="15" idx="2"/>
          </p:cNvCxnSpPr>
          <p:nvPr/>
        </p:nvCxnSpPr>
        <p:spPr>
          <a:xfrm flipV="1">
            <a:off x="4491520" y="1821202"/>
            <a:ext cx="1349576" cy="263552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nyíllal 51"/>
          <p:cNvCxnSpPr>
            <a:stCxn id="8" idx="6"/>
            <a:endCxn id="16" idx="2"/>
          </p:cNvCxnSpPr>
          <p:nvPr/>
        </p:nvCxnSpPr>
        <p:spPr>
          <a:xfrm flipV="1">
            <a:off x="4491520" y="2678995"/>
            <a:ext cx="1349576" cy="177773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nyíllal 54"/>
          <p:cNvCxnSpPr>
            <a:stCxn id="8" idx="6"/>
            <a:endCxn id="9" idx="2"/>
          </p:cNvCxnSpPr>
          <p:nvPr/>
        </p:nvCxnSpPr>
        <p:spPr>
          <a:xfrm flipV="1">
            <a:off x="4491520" y="3602500"/>
            <a:ext cx="1373084" cy="85422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gyenes összekötő nyíllal 57"/>
          <p:cNvCxnSpPr>
            <a:stCxn id="8" idx="6"/>
            <a:endCxn id="10" idx="2"/>
          </p:cNvCxnSpPr>
          <p:nvPr/>
        </p:nvCxnSpPr>
        <p:spPr>
          <a:xfrm>
            <a:off x="4491520" y="4456728"/>
            <a:ext cx="1373084" cy="356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nyíllal 60"/>
          <p:cNvCxnSpPr>
            <a:stCxn id="8" idx="6"/>
            <a:endCxn id="11" idx="2"/>
          </p:cNvCxnSpPr>
          <p:nvPr/>
        </p:nvCxnSpPr>
        <p:spPr>
          <a:xfrm>
            <a:off x="4491520" y="4456728"/>
            <a:ext cx="1373084" cy="9235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gyenes összekötő nyíllal 132"/>
          <p:cNvCxnSpPr>
            <a:stCxn id="10" idx="6"/>
            <a:endCxn id="19" idx="2"/>
          </p:cNvCxnSpPr>
          <p:nvPr/>
        </p:nvCxnSpPr>
        <p:spPr>
          <a:xfrm flipV="1">
            <a:off x="6362752" y="3605066"/>
            <a:ext cx="1619046" cy="85522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gyenes összekötő nyíllal 135"/>
          <p:cNvCxnSpPr>
            <a:stCxn id="9" idx="6"/>
            <a:endCxn id="19" idx="2"/>
          </p:cNvCxnSpPr>
          <p:nvPr/>
        </p:nvCxnSpPr>
        <p:spPr>
          <a:xfrm>
            <a:off x="6362752" y="3602500"/>
            <a:ext cx="1619046" cy="256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gyenes összekötő nyíllal 138"/>
          <p:cNvCxnSpPr>
            <a:stCxn id="16" idx="6"/>
            <a:endCxn id="19" idx="2"/>
          </p:cNvCxnSpPr>
          <p:nvPr/>
        </p:nvCxnSpPr>
        <p:spPr>
          <a:xfrm>
            <a:off x="6339244" y="2678995"/>
            <a:ext cx="1642554" cy="92607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gyenes összekötő nyíllal 141"/>
          <p:cNvCxnSpPr>
            <a:stCxn id="15" idx="6"/>
            <a:endCxn id="19" idx="2"/>
          </p:cNvCxnSpPr>
          <p:nvPr/>
        </p:nvCxnSpPr>
        <p:spPr>
          <a:xfrm>
            <a:off x="6339244" y="1821202"/>
            <a:ext cx="1642554" cy="178386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nyíllal 58"/>
          <p:cNvCxnSpPr>
            <a:stCxn id="11" idx="7"/>
            <a:endCxn id="19" idx="2"/>
          </p:cNvCxnSpPr>
          <p:nvPr/>
        </p:nvCxnSpPr>
        <p:spPr>
          <a:xfrm flipV="1">
            <a:off x="6289800" y="3605066"/>
            <a:ext cx="1691998" cy="159904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1054"/>
          </a:xfrm>
        </p:spPr>
        <p:txBody>
          <a:bodyPr/>
          <a:lstStyle/>
          <a:p>
            <a:r>
              <a:rPr lang="hu-HU" b="1" u="sng" dirty="0" smtClean="0"/>
              <a:t>Backpropagation</a:t>
            </a:r>
            <a:endParaRPr lang="hu-HU" b="1" u="sng" dirty="0"/>
          </a:p>
        </p:txBody>
      </p:sp>
    </p:spTree>
    <p:extLst>
      <p:ext uri="{BB962C8B-B14F-4D97-AF65-F5344CB8AC3E}">
        <p14:creationId xmlns:p14="http://schemas.microsoft.com/office/powerpoint/2010/main" xmlns="" val="392690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/>
          <p:nvPr/>
        </p:nvSpPr>
        <p:spPr>
          <a:xfrm>
            <a:off x="3993372" y="2429921"/>
            <a:ext cx="498148" cy="498148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Oval 4"/>
          <p:cNvSpPr/>
          <p:nvPr/>
        </p:nvSpPr>
        <p:spPr>
          <a:xfrm>
            <a:off x="3993372" y="3287714"/>
            <a:ext cx="498148" cy="498148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" name="Oval 4"/>
          <p:cNvSpPr/>
          <p:nvPr/>
        </p:nvSpPr>
        <p:spPr>
          <a:xfrm>
            <a:off x="3993372" y="4207654"/>
            <a:ext cx="498148" cy="498148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Oval 4"/>
          <p:cNvSpPr/>
          <p:nvPr/>
        </p:nvSpPr>
        <p:spPr>
          <a:xfrm>
            <a:off x="5864604" y="3353426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0" name="Oval 4"/>
          <p:cNvSpPr/>
          <p:nvPr/>
        </p:nvSpPr>
        <p:spPr>
          <a:xfrm>
            <a:off x="5864604" y="4211219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Oval 4"/>
          <p:cNvSpPr/>
          <p:nvPr/>
        </p:nvSpPr>
        <p:spPr>
          <a:xfrm>
            <a:off x="5864604" y="5131159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5" name="Oval 4"/>
          <p:cNvSpPr/>
          <p:nvPr/>
        </p:nvSpPr>
        <p:spPr>
          <a:xfrm>
            <a:off x="5841096" y="1572128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6" name="Oval 4"/>
          <p:cNvSpPr/>
          <p:nvPr/>
        </p:nvSpPr>
        <p:spPr>
          <a:xfrm>
            <a:off x="5841096" y="2429921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9" name="Oval 4"/>
          <p:cNvSpPr/>
          <p:nvPr/>
        </p:nvSpPr>
        <p:spPr>
          <a:xfrm>
            <a:off x="7981798" y="3355992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21" name="Egyenes összekötő nyíllal 20"/>
          <p:cNvCxnSpPr>
            <a:stCxn id="4" idx="6"/>
            <a:endCxn id="15" idx="2"/>
          </p:cNvCxnSpPr>
          <p:nvPr/>
        </p:nvCxnSpPr>
        <p:spPr>
          <a:xfrm flipV="1">
            <a:off x="4491520" y="1821202"/>
            <a:ext cx="1349576" cy="8577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>
            <a:stCxn id="4" idx="6"/>
            <a:endCxn id="16" idx="2"/>
          </p:cNvCxnSpPr>
          <p:nvPr/>
        </p:nvCxnSpPr>
        <p:spPr>
          <a:xfrm>
            <a:off x="4491520" y="2678995"/>
            <a:ext cx="134957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>
            <a:stCxn id="4" idx="6"/>
            <a:endCxn id="9" idx="2"/>
          </p:cNvCxnSpPr>
          <p:nvPr/>
        </p:nvCxnSpPr>
        <p:spPr>
          <a:xfrm>
            <a:off x="4491520" y="2678995"/>
            <a:ext cx="1373084" cy="9235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>
            <a:stCxn id="4" idx="6"/>
            <a:endCxn id="10" idx="2"/>
          </p:cNvCxnSpPr>
          <p:nvPr/>
        </p:nvCxnSpPr>
        <p:spPr>
          <a:xfrm>
            <a:off x="4491520" y="2678995"/>
            <a:ext cx="1373084" cy="178129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>
            <a:stCxn id="4" idx="6"/>
            <a:endCxn id="11" idx="2"/>
          </p:cNvCxnSpPr>
          <p:nvPr/>
        </p:nvCxnSpPr>
        <p:spPr>
          <a:xfrm>
            <a:off x="4491520" y="2678995"/>
            <a:ext cx="1373084" cy="27012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>
            <a:stCxn id="7" idx="6"/>
            <a:endCxn id="15" idx="2"/>
          </p:cNvCxnSpPr>
          <p:nvPr/>
        </p:nvCxnSpPr>
        <p:spPr>
          <a:xfrm flipV="1">
            <a:off x="4491520" y="1821202"/>
            <a:ext cx="1349576" cy="171558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>
            <a:stCxn id="7" idx="6"/>
            <a:endCxn id="16" idx="2"/>
          </p:cNvCxnSpPr>
          <p:nvPr/>
        </p:nvCxnSpPr>
        <p:spPr>
          <a:xfrm flipV="1">
            <a:off x="4491520" y="2678995"/>
            <a:ext cx="1349576" cy="8577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>
            <a:stCxn id="7" idx="6"/>
            <a:endCxn id="9" idx="2"/>
          </p:cNvCxnSpPr>
          <p:nvPr/>
        </p:nvCxnSpPr>
        <p:spPr>
          <a:xfrm>
            <a:off x="4491520" y="3536788"/>
            <a:ext cx="1373084" cy="6571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42"/>
          <p:cNvCxnSpPr>
            <a:stCxn id="7" idx="6"/>
            <a:endCxn id="10" idx="2"/>
          </p:cNvCxnSpPr>
          <p:nvPr/>
        </p:nvCxnSpPr>
        <p:spPr>
          <a:xfrm>
            <a:off x="4491520" y="3536788"/>
            <a:ext cx="1373084" cy="9235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nyíllal 45"/>
          <p:cNvCxnSpPr>
            <a:stCxn id="7" idx="6"/>
            <a:endCxn id="11" idx="2"/>
          </p:cNvCxnSpPr>
          <p:nvPr/>
        </p:nvCxnSpPr>
        <p:spPr>
          <a:xfrm>
            <a:off x="4491520" y="3536788"/>
            <a:ext cx="1373084" cy="184344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nyíllal 48"/>
          <p:cNvCxnSpPr>
            <a:stCxn id="8" idx="6"/>
            <a:endCxn id="15" idx="2"/>
          </p:cNvCxnSpPr>
          <p:nvPr/>
        </p:nvCxnSpPr>
        <p:spPr>
          <a:xfrm flipV="1">
            <a:off x="4491520" y="1821202"/>
            <a:ext cx="1349576" cy="263552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nyíllal 51"/>
          <p:cNvCxnSpPr>
            <a:stCxn id="8" idx="6"/>
            <a:endCxn id="16" idx="2"/>
          </p:cNvCxnSpPr>
          <p:nvPr/>
        </p:nvCxnSpPr>
        <p:spPr>
          <a:xfrm flipV="1">
            <a:off x="4491520" y="2678995"/>
            <a:ext cx="1349576" cy="177773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nyíllal 54"/>
          <p:cNvCxnSpPr>
            <a:stCxn id="8" idx="6"/>
            <a:endCxn id="9" idx="2"/>
          </p:cNvCxnSpPr>
          <p:nvPr/>
        </p:nvCxnSpPr>
        <p:spPr>
          <a:xfrm flipV="1">
            <a:off x="4491520" y="3602500"/>
            <a:ext cx="1373084" cy="85422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gyenes összekötő nyíllal 57"/>
          <p:cNvCxnSpPr>
            <a:stCxn id="8" idx="6"/>
            <a:endCxn id="10" idx="2"/>
          </p:cNvCxnSpPr>
          <p:nvPr/>
        </p:nvCxnSpPr>
        <p:spPr>
          <a:xfrm>
            <a:off x="4491520" y="4456728"/>
            <a:ext cx="1373084" cy="356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nyíllal 60"/>
          <p:cNvCxnSpPr>
            <a:stCxn id="8" idx="6"/>
            <a:endCxn id="11" idx="2"/>
          </p:cNvCxnSpPr>
          <p:nvPr/>
        </p:nvCxnSpPr>
        <p:spPr>
          <a:xfrm>
            <a:off x="4491520" y="4456728"/>
            <a:ext cx="1373084" cy="9235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gyenes összekötő nyíllal 132"/>
          <p:cNvCxnSpPr>
            <a:stCxn id="10" idx="6"/>
            <a:endCxn id="19" idx="2"/>
          </p:cNvCxnSpPr>
          <p:nvPr/>
        </p:nvCxnSpPr>
        <p:spPr>
          <a:xfrm flipV="1">
            <a:off x="6362752" y="3605066"/>
            <a:ext cx="1619046" cy="85522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gyenes összekötő nyíllal 135"/>
          <p:cNvCxnSpPr>
            <a:stCxn id="9" idx="6"/>
            <a:endCxn id="19" idx="2"/>
          </p:cNvCxnSpPr>
          <p:nvPr/>
        </p:nvCxnSpPr>
        <p:spPr>
          <a:xfrm>
            <a:off x="6362752" y="3602500"/>
            <a:ext cx="1619046" cy="256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gyenes összekötő nyíllal 138"/>
          <p:cNvCxnSpPr>
            <a:stCxn id="16" idx="6"/>
            <a:endCxn id="19" idx="2"/>
          </p:cNvCxnSpPr>
          <p:nvPr/>
        </p:nvCxnSpPr>
        <p:spPr>
          <a:xfrm>
            <a:off x="6339244" y="2678995"/>
            <a:ext cx="1642554" cy="92607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gyenes összekötő nyíllal 141"/>
          <p:cNvCxnSpPr>
            <a:stCxn id="15" idx="6"/>
            <a:endCxn id="19" idx="2"/>
          </p:cNvCxnSpPr>
          <p:nvPr/>
        </p:nvCxnSpPr>
        <p:spPr>
          <a:xfrm>
            <a:off x="6339244" y="1821202"/>
            <a:ext cx="1642554" cy="178386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nyíllal 58"/>
          <p:cNvCxnSpPr>
            <a:stCxn id="11" idx="7"/>
            <a:endCxn id="19" idx="2"/>
          </p:cNvCxnSpPr>
          <p:nvPr/>
        </p:nvCxnSpPr>
        <p:spPr>
          <a:xfrm flipV="1">
            <a:off x="6289800" y="3605066"/>
            <a:ext cx="1691998" cy="159904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1054"/>
          </a:xfrm>
        </p:spPr>
        <p:txBody>
          <a:bodyPr/>
          <a:lstStyle/>
          <a:p>
            <a:r>
              <a:rPr lang="hu-HU" b="1" u="sng" dirty="0" smtClean="0"/>
              <a:t>Backpropagation</a:t>
            </a:r>
            <a:endParaRPr lang="hu-HU" b="1" u="sng" dirty="0"/>
          </a:p>
        </p:txBody>
      </p:sp>
    </p:spTree>
    <p:extLst>
      <p:ext uri="{BB962C8B-B14F-4D97-AF65-F5344CB8AC3E}">
        <p14:creationId xmlns:p14="http://schemas.microsoft.com/office/powerpoint/2010/main" xmlns="" val="155426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smtClean="0"/>
              <a:t>Model</a:t>
            </a:r>
            <a:endParaRPr lang="hu-HU" u="sng" dirty="0"/>
          </a:p>
        </p:txBody>
      </p:sp>
      <p:sp>
        <p:nvSpPr>
          <p:cNvPr id="4" name="Oval 3"/>
          <p:cNvSpPr/>
          <p:nvPr/>
        </p:nvSpPr>
        <p:spPr>
          <a:xfrm>
            <a:off x="1532586" y="226668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532586" y="4453945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600164" y="1287889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Oval 6"/>
          <p:cNvSpPr/>
          <p:nvPr/>
        </p:nvSpPr>
        <p:spPr>
          <a:xfrm>
            <a:off x="5600164" y="341075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Oval 7"/>
          <p:cNvSpPr/>
          <p:nvPr/>
        </p:nvSpPr>
        <p:spPr>
          <a:xfrm>
            <a:off x="5600164" y="572680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Oval 8"/>
          <p:cNvSpPr/>
          <p:nvPr/>
        </p:nvSpPr>
        <p:spPr>
          <a:xfrm>
            <a:off x="9474558" y="341075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>
            <a:stCxn id="4" idx="6"/>
            <a:endCxn id="6" idx="2"/>
          </p:cNvCxnSpPr>
          <p:nvPr/>
        </p:nvCxnSpPr>
        <p:spPr>
          <a:xfrm flipV="1">
            <a:off x="2446986" y="1745089"/>
            <a:ext cx="3153178" cy="97879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6"/>
            <a:endCxn id="7" idx="2"/>
          </p:cNvCxnSpPr>
          <p:nvPr/>
        </p:nvCxnSpPr>
        <p:spPr>
          <a:xfrm>
            <a:off x="2446986" y="2723883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6"/>
            <a:endCxn id="8" idx="2"/>
          </p:cNvCxnSpPr>
          <p:nvPr/>
        </p:nvCxnSpPr>
        <p:spPr>
          <a:xfrm>
            <a:off x="2446986" y="2723883"/>
            <a:ext cx="3153178" cy="346012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6"/>
            <a:endCxn id="6" idx="2"/>
          </p:cNvCxnSpPr>
          <p:nvPr/>
        </p:nvCxnSpPr>
        <p:spPr>
          <a:xfrm flipV="1">
            <a:off x="2446986" y="1745089"/>
            <a:ext cx="3153178" cy="316605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7" idx="2"/>
          </p:cNvCxnSpPr>
          <p:nvPr/>
        </p:nvCxnSpPr>
        <p:spPr>
          <a:xfrm flipV="1">
            <a:off x="2446986" y="3867956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6"/>
            <a:endCxn id="8" idx="2"/>
          </p:cNvCxnSpPr>
          <p:nvPr/>
        </p:nvCxnSpPr>
        <p:spPr>
          <a:xfrm>
            <a:off x="2446986" y="4911145"/>
            <a:ext cx="3153178" cy="12728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9" idx="2"/>
          </p:cNvCxnSpPr>
          <p:nvPr/>
        </p:nvCxnSpPr>
        <p:spPr>
          <a:xfrm>
            <a:off x="6514564" y="1745089"/>
            <a:ext cx="2959994" cy="21228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9" idx="2"/>
          </p:cNvCxnSpPr>
          <p:nvPr/>
        </p:nvCxnSpPr>
        <p:spPr>
          <a:xfrm>
            <a:off x="6514564" y="3867956"/>
            <a:ext cx="295999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6"/>
            <a:endCxn id="9" idx="2"/>
          </p:cNvCxnSpPr>
          <p:nvPr/>
        </p:nvCxnSpPr>
        <p:spPr>
          <a:xfrm flipV="1">
            <a:off x="6514564" y="3867956"/>
            <a:ext cx="2959994" cy="23160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8964001" y="1510790"/>
            <a:ext cx="1935514" cy="4726665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extBox 18"/>
          <p:cNvSpPr txBox="1"/>
          <p:nvPr/>
        </p:nvSpPr>
        <p:spPr>
          <a:xfrm>
            <a:off x="9135706" y="6325323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o</a:t>
            </a:r>
            <a:r>
              <a:rPr lang="hu-HU" b="1" dirty="0" smtClean="0"/>
              <a:t>utput layer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xmlns="" val="58194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/>
          <p:nvPr/>
        </p:nvSpPr>
        <p:spPr>
          <a:xfrm>
            <a:off x="3993372" y="2429921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Oval 4"/>
          <p:cNvSpPr/>
          <p:nvPr/>
        </p:nvSpPr>
        <p:spPr>
          <a:xfrm>
            <a:off x="3993372" y="3287714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" name="Oval 4"/>
          <p:cNvSpPr/>
          <p:nvPr/>
        </p:nvSpPr>
        <p:spPr>
          <a:xfrm>
            <a:off x="3993372" y="4207654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Oval 4"/>
          <p:cNvSpPr/>
          <p:nvPr/>
        </p:nvSpPr>
        <p:spPr>
          <a:xfrm>
            <a:off x="5864604" y="3353426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0" name="Oval 4"/>
          <p:cNvSpPr/>
          <p:nvPr/>
        </p:nvSpPr>
        <p:spPr>
          <a:xfrm>
            <a:off x="5864604" y="4211219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Oval 4"/>
          <p:cNvSpPr/>
          <p:nvPr/>
        </p:nvSpPr>
        <p:spPr>
          <a:xfrm>
            <a:off x="5864604" y="5131159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5" name="Oval 4"/>
          <p:cNvSpPr/>
          <p:nvPr/>
        </p:nvSpPr>
        <p:spPr>
          <a:xfrm>
            <a:off x="5841096" y="1572128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6" name="Oval 4"/>
          <p:cNvSpPr/>
          <p:nvPr/>
        </p:nvSpPr>
        <p:spPr>
          <a:xfrm>
            <a:off x="5841096" y="2429921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9" name="Oval 4"/>
          <p:cNvSpPr/>
          <p:nvPr/>
        </p:nvSpPr>
        <p:spPr>
          <a:xfrm>
            <a:off x="7981798" y="3355992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21" name="Egyenes összekötő nyíllal 20"/>
          <p:cNvCxnSpPr>
            <a:stCxn id="4" idx="6"/>
            <a:endCxn id="15" idx="2"/>
          </p:cNvCxnSpPr>
          <p:nvPr/>
        </p:nvCxnSpPr>
        <p:spPr>
          <a:xfrm flipV="1">
            <a:off x="4491520" y="1821202"/>
            <a:ext cx="1349576" cy="85779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>
            <a:stCxn id="4" idx="6"/>
            <a:endCxn id="16" idx="2"/>
          </p:cNvCxnSpPr>
          <p:nvPr/>
        </p:nvCxnSpPr>
        <p:spPr>
          <a:xfrm>
            <a:off x="4491520" y="2678995"/>
            <a:ext cx="1349576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>
            <a:stCxn id="4" idx="6"/>
            <a:endCxn id="9" idx="2"/>
          </p:cNvCxnSpPr>
          <p:nvPr/>
        </p:nvCxnSpPr>
        <p:spPr>
          <a:xfrm>
            <a:off x="4491520" y="2678995"/>
            <a:ext cx="1373084" cy="92350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>
            <a:stCxn id="4" idx="6"/>
            <a:endCxn id="10" idx="2"/>
          </p:cNvCxnSpPr>
          <p:nvPr/>
        </p:nvCxnSpPr>
        <p:spPr>
          <a:xfrm>
            <a:off x="4491520" y="2678995"/>
            <a:ext cx="1373084" cy="178129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>
            <a:stCxn id="4" idx="6"/>
            <a:endCxn id="11" idx="2"/>
          </p:cNvCxnSpPr>
          <p:nvPr/>
        </p:nvCxnSpPr>
        <p:spPr>
          <a:xfrm>
            <a:off x="4491520" y="2678995"/>
            <a:ext cx="1373084" cy="270123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>
            <a:stCxn id="7" idx="6"/>
            <a:endCxn id="15" idx="2"/>
          </p:cNvCxnSpPr>
          <p:nvPr/>
        </p:nvCxnSpPr>
        <p:spPr>
          <a:xfrm flipV="1">
            <a:off x="4491520" y="1821202"/>
            <a:ext cx="1349576" cy="171558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>
            <a:stCxn id="7" idx="6"/>
            <a:endCxn id="16" idx="2"/>
          </p:cNvCxnSpPr>
          <p:nvPr/>
        </p:nvCxnSpPr>
        <p:spPr>
          <a:xfrm flipV="1">
            <a:off x="4491520" y="2678995"/>
            <a:ext cx="1349576" cy="85779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>
            <a:stCxn id="7" idx="6"/>
            <a:endCxn id="9" idx="2"/>
          </p:cNvCxnSpPr>
          <p:nvPr/>
        </p:nvCxnSpPr>
        <p:spPr>
          <a:xfrm>
            <a:off x="4491520" y="3536788"/>
            <a:ext cx="1373084" cy="6571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42"/>
          <p:cNvCxnSpPr>
            <a:stCxn id="7" idx="6"/>
            <a:endCxn id="10" idx="2"/>
          </p:cNvCxnSpPr>
          <p:nvPr/>
        </p:nvCxnSpPr>
        <p:spPr>
          <a:xfrm>
            <a:off x="4491520" y="3536788"/>
            <a:ext cx="1373084" cy="92350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nyíllal 45"/>
          <p:cNvCxnSpPr>
            <a:stCxn id="7" idx="6"/>
            <a:endCxn id="11" idx="2"/>
          </p:cNvCxnSpPr>
          <p:nvPr/>
        </p:nvCxnSpPr>
        <p:spPr>
          <a:xfrm>
            <a:off x="4491520" y="3536788"/>
            <a:ext cx="1373084" cy="184344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nyíllal 48"/>
          <p:cNvCxnSpPr>
            <a:stCxn id="8" idx="6"/>
            <a:endCxn id="15" idx="2"/>
          </p:cNvCxnSpPr>
          <p:nvPr/>
        </p:nvCxnSpPr>
        <p:spPr>
          <a:xfrm flipV="1">
            <a:off x="4491520" y="1821202"/>
            <a:ext cx="1349576" cy="263552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nyíllal 51"/>
          <p:cNvCxnSpPr>
            <a:stCxn id="8" idx="6"/>
            <a:endCxn id="16" idx="2"/>
          </p:cNvCxnSpPr>
          <p:nvPr/>
        </p:nvCxnSpPr>
        <p:spPr>
          <a:xfrm flipV="1">
            <a:off x="4491520" y="2678995"/>
            <a:ext cx="1349576" cy="177773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nyíllal 54"/>
          <p:cNvCxnSpPr>
            <a:stCxn id="8" idx="6"/>
            <a:endCxn id="9" idx="2"/>
          </p:cNvCxnSpPr>
          <p:nvPr/>
        </p:nvCxnSpPr>
        <p:spPr>
          <a:xfrm flipV="1">
            <a:off x="4491520" y="3602500"/>
            <a:ext cx="1373084" cy="85422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gyenes összekötő nyíllal 57"/>
          <p:cNvCxnSpPr>
            <a:stCxn id="8" idx="6"/>
            <a:endCxn id="10" idx="2"/>
          </p:cNvCxnSpPr>
          <p:nvPr/>
        </p:nvCxnSpPr>
        <p:spPr>
          <a:xfrm>
            <a:off x="4491520" y="4456728"/>
            <a:ext cx="1373084" cy="356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nyíllal 60"/>
          <p:cNvCxnSpPr>
            <a:stCxn id="8" idx="6"/>
            <a:endCxn id="11" idx="2"/>
          </p:cNvCxnSpPr>
          <p:nvPr/>
        </p:nvCxnSpPr>
        <p:spPr>
          <a:xfrm>
            <a:off x="4491520" y="4456728"/>
            <a:ext cx="1373084" cy="92350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gyenes összekötő nyíllal 132"/>
          <p:cNvCxnSpPr>
            <a:stCxn id="10" idx="6"/>
            <a:endCxn id="19" idx="2"/>
          </p:cNvCxnSpPr>
          <p:nvPr/>
        </p:nvCxnSpPr>
        <p:spPr>
          <a:xfrm flipV="1">
            <a:off x="6362752" y="3605066"/>
            <a:ext cx="1619046" cy="85522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gyenes összekötő nyíllal 135"/>
          <p:cNvCxnSpPr>
            <a:stCxn id="9" idx="6"/>
            <a:endCxn id="19" idx="2"/>
          </p:cNvCxnSpPr>
          <p:nvPr/>
        </p:nvCxnSpPr>
        <p:spPr>
          <a:xfrm>
            <a:off x="6362752" y="3602500"/>
            <a:ext cx="1619046" cy="256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gyenes összekötő nyíllal 138"/>
          <p:cNvCxnSpPr>
            <a:stCxn id="16" idx="6"/>
            <a:endCxn id="19" idx="2"/>
          </p:cNvCxnSpPr>
          <p:nvPr/>
        </p:nvCxnSpPr>
        <p:spPr>
          <a:xfrm>
            <a:off x="6339244" y="2678995"/>
            <a:ext cx="1642554" cy="92607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gyenes összekötő nyíllal 141"/>
          <p:cNvCxnSpPr>
            <a:stCxn id="15" idx="6"/>
            <a:endCxn id="19" idx="2"/>
          </p:cNvCxnSpPr>
          <p:nvPr/>
        </p:nvCxnSpPr>
        <p:spPr>
          <a:xfrm>
            <a:off x="6339244" y="1821202"/>
            <a:ext cx="1642554" cy="178386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nyíllal 58"/>
          <p:cNvCxnSpPr>
            <a:stCxn id="11" idx="7"/>
            <a:endCxn id="19" idx="2"/>
          </p:cNvCxnSpPr>
          <p:nvPr/>
        </p:nvCxnSpPr>
        <p:spPr>
          <a:xfrm flipV="1">
            <a:off x="6289800" y="3605066"/>
            <a:ext cx="1691998" cy="159904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1054"/>
          </a:xfrm>
        </p:spPr>
        <p:txBody>
          <a:bodyPr/>
          <a:lstStyle/>
          <a:p>
            <a:r>
              <a:rPr lang="hu-HU" b="1" u="sng" dirty="0" smtClean="0"/>
              <a:t>Backpropagation</a:t>
            </a:r>
            <a:endParaRPr lang="hu-HU" b="1" u="sng" dirty="0"/>
          </a:p>
        </p:txBody>
      </p:sp>
    </p:spTree>
    <p:extLst>
      <p:ext uri="{BB962C8B-B14F-4D97-AF65-F5344CB8AC3E}">
        <p14:creationId xmlns:p14="http://schemas.microsoft.com/office/powerpoint/2010/main" xmlns="" val="53865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/>
          <p:nvPr/>
        </p:nvSpPr>
        <p:spPr>
          <a:xfrm>
            <a:off x="3993372" y="2429921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Oval 4"/>
          <p:cNvSpPr/>
          <p:nvPr/>
        </p:nvSpPr>
        <p:spPr>
          <a:xfrm>
            <a:off x="3993372" y="3287714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" name="Oval 4"/>
          <p:cNvSpPr/>
          <p:nvPr/>
        </p:nvSpPr>
        <p:spPr>
          <a:xfrm>
            <a:off x="3993372" y="4207654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Oval 4"/>
          <p:cNvSpPr/>
          <p:nvPr/>
        </p:nvSpPr>
        <p:spPr>
          <a:xfrm>
            <a:off x="5864604" y="3353426"/>
            <a:ext cx="498148" cy="498148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0" name="Oval 4"/>
          <p:cNvSpPr/>
          <p:nvPr/>
        </p:nvSpPr>
        <p:spPr>
          <a:xfrm>
            <a:off x="5864604" y="4211219"/>
            <a:ext cx="498148" cy="498148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Oval 4"/>
          <p:cNvSpPr/>
          <p:nvPr/>
        </p:nvSpPr>
        <p:spPr>
          <a:xfrm>
            <a:off x="5864604" y="5131159"/>
            <a:ext cx="498148" cy="498148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5" name="Oval 4"/>
          <p:cNvSpPr/>
          <p:nvPr/>
        </p:nvSpPr>
        <p:spPr>
          <a:xfrm>
            <a:off x="5841096" y="1572128"/>
            <a:ext cx="498148" cy="498148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6" name="Oval 4"/>
          <p:cNvSpPr/>
          <p:nvPr/>
        </p:nvSpPr>
        <p:spPr>
          <a:xfrm>
            <a:off x="5841096" y="2429921"/>
            <a:ext cx="498148" cy="498148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9" name="Oval 4"/>
          <p:cNvSpPr/>
          <p:nvPr/>
        </p:nvSpPr>
        <p:spPr>
          <a:xfrm>
            <a:off x="7981798" y="3355992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21" name="Egyenes összekötő nyíllal 20"/>
          <p:cNvCxnSpPr>
            <a:stCxn id="4" idx="6"/>
            <a:endCxn id="15" idx="2"/>
          </p:cNvCxnSpPr>
          <p:nvPr/>
        </p:nvCxnSpPr>
        <p:spPr>
          <a:xfrm flipV="1">
            <a:off x="4491520" y="1821202"/>
            <a:ext cx="1349576" cy="8577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>
            <a:stCxn id="4" idx="6"/>
            <a:endCxn id="16" idx="2"/>
          </p:cNvCxnSpPr>
          <p:nvPr/>
        </p:nvCxnSpPr>
        <p:spPr>
          <a:xfrm>
            <a:off x="4491520" y="2678995"/>
            <a:ext cx="134957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>
            <a:stCxn id="4" idx="6"/>
            <a:endCxn id="9" idx="2"/>
          </p:cNvCxnSpPr>
          <p:nvPr/>
        </p:nvCxnSpPr>
        <p:spPr>
          <a:xfrm>
            <a:off x="4491520" y="2678995"/>
            <a:ext cx="1373084" cy="9235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>
            <a:stCxn id="4" idx="6"/>
            <a:endCxn id="10" idx="2"/>
          </p:cNvCxnSpPr>
          <p:nvPr/>
        </p:nvCxnSpPr>
        <p:spPr>
          <a:xfrm>
            <a:off x="4491520" y="2678995"/>
            <a:ext cx="1373084" cy="178129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>
            <a:stCxn id="4" idx="6"/>
            <a:endCxn id="11" idx="2"/>
          </p:cNvCxnSpPr>
          <p:nvPr/>
        </p:nvCxnSpPr>
        <p:spPr>
          <a:xfrm>
            <a:off x="4491520" y="2678995"/>
            <a:ext cx="1373084" cy="27012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>
            <a:stCxn id="7" idx="6"/>
            <a:endCxn id="15" idx="2"/>
          </p:cNvCxnSpPr>
          <p:nvPr/>
        </p:nvCxnSpPr>
        <p:spPr>
          <a:xfrm flipV="1">
            <a:off x="4491520" y="1821202"/>
            <a:ext cx="1349576" cy="171558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>
            <a:stCxn id="7" idx="6"/>
            <a:endCxn id="16" idx="2"/>
          </p:cNvCxnSpPr>
          <p:nvPr/>
        </p:nvCxnSpPr>
        <p:spPr>
          <a:xfrm flipV="1">
            <a:off x="4491520" y="2678995"/>
            <a:ext cx="1349576" cy="8577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>
            <a:stCxn id="7" idx="6"/>
            <a:endCxn id="9" idx="2"/>
          </p:cNvCxnSpPr>
          <p:nvPr/>
        </p:nvCxnSpPr>
        <p:spPr>
          <a:xfrm>
            <a:off x="4491520" y="3536788"/>
            <a:ext cx="1373084" cy="6571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42"/>
          <p:cNvCxnSpPr>
            <a:stCxn id="7" idx="6"/>
            <a:endCxn id="10" idx="2"/>
          </p:cNvCxnSpPr>
          <p:nvPr/>
        </p:nvCxnSpPr>
        <p:spPr>
          <a:xfrm>
            <a:off x="4491520" y="3536788"/>
            <a:ext cx="1373084" cy="9235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nyíllal 45"/>
          <p:cNvCxnSpPr>
            <a:stCxn id="7" idx="6"/>
            <a:endCxn id="11" idx="2"/>
          </p:cNvCxnSpPr>
          <p:nvPr/>
        </p:nvCxnSpPr>
        <p:spPr>
          <a:xfrm>
            <a:off x="4491520" y="3536788"/>
            <a:ext cx="1373084" cy="184344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nyíllal 48"/>
          <p:cNvCxnSpPr>
            <a:stCxn id="8" idx="6"/>
            <a:endCxn id="15" idx="2"/>
          </p:cNvCxnSpPr>
          <p:nvPr/>
        </p:nvCxnSpPr>
        <p:spPr>
          <a:xfrm flipV="1">
            <a:off x="4491520" y="1821202"/>
            <a:ext cx="1349576" cy="263552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nyíllal 51"/>
          <p:cNvCxnSpPr>
            <a:stCxn id="8" idx="6"/>
            <a:endCxn id="16" idx="2"/>
          </p:cNvCxnSpPr>
          <p:nvPr/>
        </p:nvCxnSpPr>
        <p:spPr>
          <a:xfrm flipV="1">
            <a:off x="4491520" y="2678995"/>
            <a:ext cx="1349576" cy="177773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nyíllal 54"/>
          <p:cNvCxnSpPr>
            <a:stCxn id="8" idx="6"/>
            <a:endCxn id="9" idx="2"/>
          </p:cNvCxnSpPr>
          <p:nvPr/>
        </p:nvCxnSpPr>
        <p:spPr>
          <a:xfrm flipV="1">
            <a:off x="4491520" y="3602500"/>
            <a:ext cx="1373084" cy="85422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gyenes összekötő nyíllal 57"/>
          <p:cNvCxnSpPr>
            <a:stCxn id="8" idx="6"/>
            <a:endCxn id="10" idx="2"/>
          </p:cNvCxnSpPr>
          <p:nvPr/>
        </p:nvCxnSpPr>
        <p:spPr>
          <a:xfrm>
            <a:off x="4491520" y="4456728"/>
            <a:ext cx="1373084" cy="356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nyíllal 60"/>
          <p:cNvCxnSpPr>
            <a:stCxn id="8" idx="6"/>
            <a:endCxn id="11" idx="2"/>
          </p:cNvCxnSpPr>
          <p:nvPr/>
        </p:nvCxnSpPr>
        <p:spPr>
          <a:xfrm>
            <a:off x="4491520" y="4456728"/>
            <a:ext cx="1373084" cy="9235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gyenes összekötő nyíllal 132"/>
          <p:cNvCxnSpPr>
            <a:stCxn id="10" idx="6"/>
            <a:endCxn id="19" idx="2"/>
          </p:cNvCxnSpPr>
          <p:nvPr/>
        </p:nvCxnSpPr>
        <p:spPr>
          <a:xfrm flipV="1">
            <a:off x="6362752" y="3605066"/>
            <a:ext cx="1619046" cy="85522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gyenes összekötő nyíllal 135"/>
          <p:cNvCxnSpPr>
            <a:stCxn id="9" idx="6"/>
            <a:endCxn id="19" idx="2"/>
          </p:cNvCxnSpPr>
          <p:nvPr/>
        </p:nvCxnSpPr>
        <p:spPr>
          <a:xfrm>
            <a:off x="6362752" y="3602500"/>
            <a:ext cx="1619046" cy="256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gyenes összekötő nyíllal 138"/>
          <p:cNvCxnSpPr>
            <a:stCxn id="16" idx="6"/>
            <a:endCxn id="19" idx="2"/>
          </p:cNvCxnSpPr>
          <p:nvPr/>
        </p:nvCxnSpPr>
        <p:spPr>
          <a:xfrm>
            <a:off x="6339244" y="2678995"/>
            <a:ext cx="1642554" cy="92607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gyenes összekötő nyíllal 141"/>
          <p:cNvCxnSpPr>
            <a:stCxn id="15" idx="6"/>
            <a:endCxn id="19" idx="2"/>
          </p:cNvCxnSpPr>
          <p:nvPr/>
        </p:nvCxnSpPr>
        <p:spPr>
          <a:xfrm>
            <a:off x="6339244" y="1821202"/>
            <a:ext cx="1642554" cy="178386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nyíllal 58"/>
          <p:cNvCxnSpPr>
            <a:stCxn id="11" idx="7"/>
            <a:endCxn id="19" idx="2"/>
          </p:cNvCxnSpPr>
          <p:nvPr/>
        </p:nvCxnSpPr>
        <p:spPr>
          <a:xfrm flipV="1">
            <a:off x="6289800" y="3605066"/>
            <a:ext cx="1691998" cy="159904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1054"/>
          </a:xfrm>
        </p:spPr>
        <p:txBody>
          <a:bodyPr/>
          <a:lstStyle/>
          <a:p>
            <a:r>
              <a:rPr lang="hu-HU" b="1" u="sng" dirty="0" smtClean="0"/>
              <a:t>Backpropagation</a:t>
            </a:r>
            <a:endParaRPr lang="hu-HU" b="1" u="sng" dirty="0"/>
          </a:p>
        </p:txBody>
      </p:sp>
    </p:spTree>
    <p:extLst>
      <p:ext uri="{BB962C8B-B14F-4D97-AF65-F5344CB8AC3E}">
        <p14:creationId xmlns:p14="http://schemas.microsoft.com/office/powerpoint/2010/main" xmlns="" val="228966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/>
          <p:nvPr/>
        </p:nvSpPr>
        <p:spPr>
          <a:xfrm>
            <a:off x="3993372" y="2429921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Oval 4"/>
          <p:cNvSpPr/>
          <p:nvPr/>
        </p:nvSpPr>
        <p:spPr>
          <a:xfrm>
            <a:off x="3993372" y="3287714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" name="Oval 4"/>
          <p:cNvSpPr/>
          <p:nvPr/>
        </p:nvSpPr>
        <p:spPr>
          <a:xfrm>
            <a:off x="3993372" y="4207654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Oval 4"/>
          <p:cNvSpPr/>
          <p:nvPr/>
        </p:nvSpPr>
        <p:spPr>
          <a:xfrm>
            <a:off x="5864604" y="3353426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0" name="Oval 4"/>
          <p:cNvSpPr/>
          <p:nvPr/>
        </p:nvSpPr>
        <p:spPr>
          <a:xfrm>
            <a:off x="5864604" y="4211219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Oval 4"/>
          <p:cNvSpPr/>
          <p:nvPr/>
        </p:nvSpPr>
        <p:spPr>
          <a:xfrm>
            <a:off x="5864604" y="5131159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5" name="Oval 4"/>
          <p:cNvSpPr/>
          <p:nvPr/>
        </p:nvSpPr>
        <p:spPr>
          <a:xfrm>
            <a:off x="5841096" y="1572128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6" name="Oval 4"/>
          <p:cNvSpPr/>
          <p:nvPr/>
        </p:nvSpPr>
        <p:spPr>
          <a:xfrm>
            <a:off x="5841096" y="2429921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9" name="Oval 4"/>
          <p:cNvSpPr/>
          <p:nvPr/>
        </p:nvSpPr>
        <p:spPr>
          <a:xfrm>
            <a:off x="7981798" y="3355992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21" name="Egyenes összekötő nyíllal 20"/>
          <p:cNvCxnSpPr>
            <a:stCxn id="4" idx="6"/>
            <a:endCxn id="15" idx="2"/>
          </p:cNvCxnSpPr>
          <p:nvPr/>
        </p:nvCxnSpPr>
        <p:spPr>
          <a:xfrm flipV="1">
            <a:off x="4491520" y="1821202"/>
            <a:ext cx="1349576" cy="8577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>
            <a:stCxn id="4" idx="6"/>
            <a:endCxn id="16" idx="2"/>
          </p:cNvCxnSpPr>
          <p:nvPr/>
        </p:nvCxnSpPr>
        <p:spPr>
          <a:xfrm>
            <a:off x="4491520" y="2678995"/>
            <a:ext cx="134957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>
            <a:stCxn id="4" idx="6"/>
            <a:endCxn id="9" idx="2"/>
          </p:cNvCxnSpPr>
          <p:nvPr/>
        </p:nvCxnSpPr>
        <p:spPr>
          <a:xfrm>
            <a:off x="4491520" y="2678995"/>
            <a:ext cx="1373084" cy="9235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>
            <a:stCxn id="4" idx="6"/>
            <a:endCxn id="10" idx="2"/>
          </p:cNvCxnSpPr>
          <p:nvPr/>
        </p:nvCxnSpPr>
        <p:spPr>
          <a:xfrm>
            <a:off x="4491520" y="2678995"/>
            <a:ext cx="1373084" cy="178129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>
            <a:stCxn id="4" idx="6"/>
            <a:endCxn id="11" idx="2"/>
          </p:cNvCxnSpPr>
          <p:nvPr/>
        </p:nvCxnSpPr>
        <p:spPr>
          <a:xfrm>
            <a:off x="4491520" y="2678995"/>
            <a:ext cx="1373084" cy="27012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>
            <a:stCxn id="7" idx="6"/>
            <a:endCxn id="15" idx="2"/>
          </p:cNvCxnSpPr>
          <p:nvPr/>
        </p:nvCxnSpPr>
        <p:spPr>
          <a:xfrm flipV="1">
            <a:off x="4491520" y="1821202"/>
            <a:ext cx="1349576" cy="171558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>
            <a:stCxn id="7" idx="6"/>
            <a:endCxn id="16" idx="2"/>
          </p:cNvCxnSpPr>
          <p:nvPr/>
        </p:nvCxnSpPr>
        <p:spPr>
          <a:xfrm flipV="1">
            <a:off x="4491520" y="2678995"/>
            <a:ext cx="1349576" cy="8577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>
            <a:stCxn id="7" idx="6"/>
            <a:endCxn id="9" idx="2"/>
          </p:cNvCxnSpPr>
          <p:nvPr/>
        </p:nvCxnSpPr>
        <p:spPr>
          <a:xfrm>
            <a:off x="4491520" y="3536788"/>
            <a:ext cx="1373084" cy="6571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42"/>
          <p:cNvCxnSpPr>
            <a:stCxn id="7" idx="6"/>
            <a:endCxn id="10" idx="2"/>
          </p:cNvCxnSpPr>
          <p:nvPr/>
        </p:nvCxnSpPr>
        <p:spPr>
          <a:xfrm>
            <a:off x="4491520" y="3536788"/>
            <a:ext cx="1373084" cy="9235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nyíllal 45"/>
          <p:cNvCxnSpPr>
            <a:stCxn id="7" idx="6"/>
            <a:endCxn id="11" idx="2"/>
          </p:cNvCxnSpPr>
          <p:nvPr/>
        </p:nvCxnSpPr>
        <p:spPr>
          <a:xfrm>
            <a:off x="4491520" y="3536788"/>
            <a:ext cx="1373084" cy="184344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nyíllal 48"/>
          <p:cNvCxnSpPr>
            <a:stCxn id="8" idx="6"/>
            <a:endCxn id="15" idx="2"/>
          </p:cNvCxnSpPr>
          <p:nvPr/>
        </p:nvCxnSpPr>
        <p:spPr>
          <a:xfrm flipV="1">
            <a:off x="4491520" y="1821202"/>
            <a:ext cx="1349576" cy="263552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nyíllal 51"/>
          <p:cNvCxnSpPr>
            <a:stCxn id="8" idx="6"/>
            <a:endCxn id="16" idx="2"/>
          </p:cNvCxnSpPr>
          <p:nvPr/>
        </p:nvCxnSpPr>
        <p:spPr>
          <a:xfrm flipV="1">
            <a:off x="4491520" y="2678995"/>
            <a:ext cx="1349576" cy="177773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nyíllal 54"/>
          <p:cNvCxnSpPr>
            <a:stCxn id="8" idx="6"/>
            <a:endCxn id="9" idx="2"/>
          </p:cNvCxnSpPr>
          <p:nvPr/>
        </p:nvCxnSpPr>
        <p:spPr>
          <a:xfrm flipV="1">
            <a:off x="4491520" y="3602500"/>
            <a:ext cx="1373084" cy="85422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gyenes összekötő nyíllal 57"/>
          <p:cNvCxnSpPr>
            <a:stCxn id="8" idx="6"/>
            <a:endCxn id="10" idx="2"/>
          </p:cNvCxnSpPr>
          <p:nvPr/>
        </p:nvCxnSpPr>
        <p:spPr>
          <a:xfrm>
            <a:off x="4491520" y="4456728"/>
            <a:ext cx="1373084" cy="356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nyíllal 60"/>
          <p:cNvCxnSpPr>
            <a:stCxn id="8" idx="6"/>
            <a:endCxn id="11" idx="2"/>
          </p:cNvCxnSpPr>
          <p:nvPr/>
        </p:nvCxnSpPr>
        <p:spPr>
          <a:xfrm>
            <a:off x="4491520" y="4456728"/>
            <a:ext cx="1373084" cy="9235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gyenes összekötő nyíllal 132"/>
          <p:cNvCxnSpPr>
            <a:stCxn id="10" idx="6"/>
            <a:endCxn id="19" idx="2"/>
          </p:cNvCxnSpPr>
          <p:nvPr/>
        </p:nvCxnSpPr>
        <p:spPr>
          <a:xfrm flipV="1">
            <a:off x="6362752" y="3605066"/>
            <a:ext cx="1619046" cy="85522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gyenes összekötő nyíllal 135"/>
          <p:cNvCxnSpPr>
            <a:stCxn id="9" idx="6"/>
            <a:endCxn id="19" idx="2"/>
          </p:cNvCxnSpPr>
          <p:nvPr/>
        </p:nvCxnSpPr>
        <p:spPr>
          <a:xfrm>
            <a:off x="6362752" y="3602500"/>
            <a:ext cx="1619046" cy="256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gyenes összekötő nyíllal 138"/>
          <p:cNvCxnSpPr>
            <a:stCxn id="16" idx="6"/>
            <a:endCxn id="19" idx="2"/>
          </p:cNvCxnSpPr>
          <p:nvPr/>
        </p:nvCxnSpPr>
        <p:spPr>
          <a:xfrm>
            <a:off x="6339244" y="2678995"/>
            <a:ext cx="1642554" cy="92607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gyenes összekötő nyíllal 141"/>
          <p:cNvCxnSpPr>
            <a:stCxn id="15" idx="6"/>
            <a:endCxn id="19" idx="2"/>
          </p:cNvCxnSpPr>
          <p:nvPr/>
        </p:nvCxnSpPr>
        <p:spPr>
          <a:xfrm>
            <a:off x="6339244" y="1821202"/>
            <a:ext cx="1642554" cy="178386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nyíllal 58"/>
          <p:cNvCxnSpPr>
            <a:stCxn id="11" idx="7"/>
            <a:endCxn id="19" idx="2"/>
          </p:cNvCxnSpPr>
          <p:nvPr/>
        </p:nvCxnSpPr>
        <p:spPr>
          <a:xfrm flipV="1">
            <a:off x="6289800" y="3605066"/>
            <a:ext cx="1691998" cy="159904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1054"/>
          </a:xfrm>
        </p:spPr>
        <p:txBody>
          <a:bodyPr/>
          <a:lstStyle/>
          <a:p>
            <a:r>
              <a:rPr lang="hu-HU" b="1" u="sng" dirty="0" smtClean="0"/>
              <a:t>Backpropagation</a:t>
            </a:r>
            <a:endParaRPr lang="hu-HU" b="1" u="sng" dirty="0"/>
          </a:p>
        </p:txBody>
      </p:sp>
    </p:spTree>
    <p:extLst>
      <p:ext uri="{BB962C8B-B14F-4D97-AF65-F5344CB8AC3E}">
        <p14:creationId xmlns:p14="http://schemas.microsoft.com/office/powerpoint/2010/main" xmlns="" val="352352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/>
          <p:nvPr/>
        </p:nvSpPr>
        <p:spPr>
          <a:xfrm>
            <a:off x="3993372" y="2429921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Oval 4"/>
          <p:cNvSpPr/>
          <p:nvPr/>
        </p:nvSpPr>
        <p:spPr>
          <a:xfrm>
            <a:off x="3993372" y="3287714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" name="Oval 4"/>
          <p:cNvSpPr/>
          <p:nvPr/>
        </p:nvSpPr>
        <p:spPr>
          <a:xfrm>
            <a:off x="3993372" y="4207654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Oval 4"/>
          <p:cNvSpPr/>
          <p:nvPr/>
        </p:nvSpPr>
        <p:spPr>
          <a:xfrm>
            <a:off x="5864604" y="3353426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0" name="Oval 4"/>
          <p:cNvSpPr/>
          <p:nvPr/>
        </p:nvSpPr>
        <p:spPr>
          <a:xfrm>
            <a:off x="5864604" y="4211219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Oval 4"/>
          <p:cNvSpPr/>
          <p:nvPr/>
        </p:nvSpPr>
        <p:spPr>
          <a:xfrm>
            <a:off x="5864604" y="5131159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5" name="Oval 4"/>
          <p:cNvSpPr/>
          <p:nvPr/>
        </p:nvSpPr>
        <p:spPr>
          <a:xfrm>
            <a:off x="5841096" y="1572128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6" name="Oval 4"/>
          <p:cNvSpPr/>
          <p:nvPr/>
        </p:nvSpPr>
        <p:spPr>
          <a:xfrm>
            <a:off x="5841096" y="2429921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9" name="Oval 4"/>
          <p:cNvSpPr/>
          <p:nvPr/>
        </p:nvSpPr>
        <p:spPr>
          <a:xfrm>
            <a:off x="7981798" y="3355992"/>
            <a:ext cx="498148" cy="498148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21" name="Egyenes összekötő nyíllal 20"/>
          <p:cNvCxnSpPr>
            <a:stCxn id="4" idx="6"/>
            <a:endCxn id="15" idx="2"/>
          </p:cNvCxnSpPr>
          <p:nvPr/>
        </p:nvCxnSpPr>
        <p:spPr>
          <a:xfrm flipV="1">
            <a:off x="4491520" y="1821202"/>
            <a:ext cx="1349576" cy="8577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>
            <a:stCxn id="4" idx="6"/>
            <a:endCxn id="16" idx="2"/>
          </p:cNvCxnSpPr>
          <p:nvPr/>
        </p:nvCxnSpPr>
        <p:spPr>
          <a:xfrm>
            <a:off x="4491520" y="2678995"/>
            <a:ext cx="134957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>
            <a:stCxn id="4" idx="6"/>
            <a:endCxn id="9" idx="2"/>
          </p:cNvCxnSpPr>
          <p:nvPr/>
        </p:nvCxnSpPr>
        <p:spPr>
          <a:xfrm>
            <a:off x="4491520" y="2678995"/>
            <a:ext cx="1373084" cy="9235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>
            <a:stCxn id="4" idx="6"/>
            <a:endCxn id="10" idx="2"/>
          </p:cNvCxnSpPr>
          <p:nvPr/>
        </p:nvCxnSpPr>
        <p:spPr>
          <a:xfrm>
            <a:off x="4491520" y="2678995"/>
            <a:ext cx="1373084" cy="178129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>
            <a:stCxn id="4" idx="6"/>
            <a:endCxn id="11" idx="2"/>
          </p:cNvCxnSpPr>
          <p:nvPr/>
        </p:nvCxnSpPr>
        <p:spPr>
          <a:xfrm>
            <a:off x="4491520" y="2678995"/>
            <a:ext cx="1373084" cy="27012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>
            <a:stCxn id="7" idx="6"/>
            <a:endCxn id="15" idx="2"/>
          </p:cNvCxnSpPr>
          <p:nvPr/>
        </p:nvCxnSpPr>
        <p:spPr>
          <a:xfrm flipV="1">
            <a:off x="4491520" y="1821202"/>
            <a:ext cx="1349576" cy="171558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>
            <a:stCxn id="7" idx="6"/>
            <a:endCxn id="16" idx="2"/>
          </p:cNvCxnSpPr>
          <p:nvPr/>
        </p:nvCxnSpPr>
        <p:spPr>
          <a:xfrm flipV="1">
            <a:off x="4491520" y="2678995"/>
            <a:ext cx="1349576" cy="8577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>
            <a:stCxn id="7" idx="6"/>
            <a:endCxn id="9" idx="2"/>
          </p:cNvCxnSpPr>
          <p:nvPr/>
        </p:nvCxnSpPr>
        <p:spPr>
          <a:xfrm>
            <a:off x="4491520" y="3536788"/>
            <a:ext cx="1373084" cy="6571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42"/>
          <p:cNvCxnSpPr>
            <a:stCxn id="7" idx="6"/>
            <a:endCxn id="10" idx="2"/>
          </p:cNvCxnSpPr>
          <p:nvPr/>
        </p:nvCxnSpPr>
        <p:spPr>
          <a:xfrm>
            <a:off x="4491520" y="3536788"/>
            <a:ext cx="1373084" cy="9235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nyíllal 45"/>
          <p:cNvCxnSpPr>
            <a:stCxn id="7" idx="6"/>
            <a:endCxn id="11" idx="2"/>
          </p:cNvCxnSpPr>
          <p:nvPr/>
        </p:nvCxnSpPr>
        <p:spPr>
          <a:xfrm>
            <a:off x="4491520" y="3536788"/>
            <a:ext cx="1373084" cy="184344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nyíllal 48"/>
          <p:cNvCxnSpPr>
            <a:stCxn id="8" idx="6"/>
            <a:endCxn id="15" idx="2"/>
          </p:cNvCxnSpPr>
          <p:nvPr/>
        </p:nvCxnSpPr>
        <p:spPr>
          <a:xfrm flipV="1">
            <a:off x="4491520" y="1821202"/>
            <a:ext cx="1349576" cy="263552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nyíllal 51"/>
          <p:cNvCxnSpPr>
            <a:stCxn id="8" idx="6"/>
            <a:endCxn id="16" idx="2"/>
          </p:cNvCxnSpPr>
          <p:nvPr/>
        </p:nvCxnSpPr>
        <p:spPr>
          <a:xfrm flipV="1">
            <a:off x="4491520" y="2678995"/>
            <a:ext cx="1349576" cy="177773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nyíllal 54"/>
          <p:cNvCxnSpPr>
            <a:stCxn id="8" idx="6"/>
            <a:endCxn id="9" idx="2"/>
          </p:cNvCxnSpPr>
          <p:nvPr/>
        </p:nvCxnSpPr>
        <p:spPr>
          <a:xfrm flipV="1">
            <a:off x="4491520" y="3602500"/>
            <a:ext cx="1373084" cy="85422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gyenes összekötő nyíllal 57"/>
          <p:cNvCxnSpPr>
            <a:stCxn id="8" idx="6"/>
            <a:endCxn id="10" idx="2"/>
          </p:cNvCxnSpPr>
          <p:nvPr/>
        </p:nvCxnSpPr>
        <p:spPr>
          <a:xfrm>
            <a:off x="4491520" y="4456728"/>
            <a:ext cx="1373084" cy="356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nyíllal 60"/>
          <p:cNvCxnSpPr>
            <a:stCxn id="8" idx="6"/>
            <a:endCxn id="11" idx="2"/>
          </p:cNvCxnSpPr>
          <p:nvPr/>
        </p:nvCxnSpPr>
        <p:spPr>
          <a:xfrm>
            <a:off x="4491520" y="4456728"/>
            <a:ext cx="1373084" cy="9235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gyenes összekötő nyíllal 132"/>
          <p:cNvCxnSpPr>
            <a:stCxn id="10" idx="6"/>
            <a:endCxn id="19" idx="2"/>
          </p:cNvCxnSpPr>
          <p:nvPr/>
        </p:nvCxnSpPr>
        <p:spPr>
          <a:xfrm flipV="1">
            <a:off x="6362752" y="3605066"/>
            <a:ext cx="1619046" cy="85522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gyenes összekötő nyíllal 135"/>
          <p:cNvCxnSpPr>
            <a:stCxn id="9" idx="6"/>
            <a:endCxn id="19" idx="2"/>
          </p:cNvCxnSpPr>
          <p:nvPr/>
        </p:nvCxnSpPr>
        <p:spPr>
          <a:xfrm>
            <a:off x="6362752" y="3602500"/>
            <a:ext cx="1619046" cy="256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gyenes összekötő nyíllal 138"/>
          <p:cNvCxnSpPr>
            <a:stCxn id="16" idx="6"/>
            <a:endCxn id="19" idx="2"/>
          </p:cNvCxnSpPr>
          <p:nvPr/>
        </p:nvCxnSpPr>
        <p:spPr>
          <a:xfrm>
            <a:off x="6339244" y="2678995"/>
            <a:ext cx="1642554" cy="92607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gyenes összekötő nyíllal 141"/>
          <p:cNvCxnSpPr>
            <a:stCxn id="15" idx="6"/>
            <a:endCxn id="19" idx="2"/>
          </p:cNvCxnSpPr>
          <p:nvPr/>
        </p:nvCxnSpPr>
        <p:spPr>
          <a:xfrm>
            <a:off x="6339244" y="1821202"/>
            <a:ext cx="1642554" cy="178386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nyíllal 58"/>
          <p:cNvCxnSpPr>
            <a:stCxn id="11" idx="7"/>
            <a:endCxn id="19" idx="2"/>
          </p:cNvCxnSpPr>
          <p:nvPr/>
        </p:nvCxnSpPr>
        <p:spPr>
          <a:xfrm flipV="1">
            <a:off x="6289800" y="3605066"/>
            <a:ext cx="1691998" cy="159904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1054"/>
          </a:xfrm>
        </p:spPr>
        <p:txBody>
          <a:bodyPr/>
          <a:lstStyle/>
          <a:p>
            <a:r>
              <a:rPr lang="hu-HU" b="1" u="sng" dirty="0" smtClean="0"/>
              <a:t>Backpropagation</a:t>
            </a:r>
            <a:endParaRPr lang="hu-HU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2207740" y="5809265"/>
            <a:ext cx="8561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hu-HU" dirty="0" smtClean="0">
                <a:sym typeface="Wingdings" panose="05000000000000000000" pitchFamily="2" charset="2"/>
              </a:rPr>
              <a:t>This is the forward stage: we feed our neural net with the input data and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c</a:t>
            </a:r>
            <a:r>
              <a:rPr lang="hu-HU" dirty="0" smtClean="0">
                <a:sym typeface="Wingdings" panose="05000000000000000000" pitchFamily="2" charset="2"/>
              </a:rPr>
              <a:t>alculate the output !!!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82575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/>
          <p:nvPr/>
        </p:nvSpPr>
        <p:spPr>
          <a:xfrm>
            <a:off x="3993372" y="2429921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Oval 4"/>
          <p:cNvSpPr/>
          <p:nvPr/>
        </p:nvSpPr>
        <p:spPr>
          <a:xfrm>
            <a:off x="3993372" y="3287714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" name="Oval 4"/>
          <p:cNvSpPr/>
          <p:nvPr/>
        </p:nvSpPr>
        <p:spPr>
          <a:xfrm>
            <a:off x="3993372" y="4207654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Oval 4"/>
          <p:cNvSpPr/>
          <p:nvPr/>
        </p:nvSpPr>
        <p:spPr>
          <a:xfrm>
            <a:off x="5864604" y="3353426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0" name="Oval 4"/>
          <p:cNvSpPr/>
          <p:nvPr/>
        </p:nvSpPr>
        <p:spPr>
          <a:xfrm>
            <a:off x="5864604" y="4211219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Oval 4"/>
          <p:cNvSpPr/>
          <p:nvPr/>
        </p:nvSpPr>
        <p:spPr>
          <a:xfrm>
            <a:off x="5864604" y="5131159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5" name="Oval 4"/>
          <p:cNvSpPr/>
          <p:nvPr/>
        </p:nvSpPr>
        <p:spPr>
          <a:xfrm>
            <a:off x="5841096" y="1572128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6" name="Oval 4"/>
          <p:cNvSpPr/>
          <p:nvPr/>
        </p:nvSpPr>
        <p:spPr>
          <a:xfrm>
            <a:off x="5841096" y="2429921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9" name="Oval 4"/>
          <p:cNvSpPr/>
          <p:nvPr/>
        </p:nvSpPr>
        <p:spPr>
          <a:xfrm>
            <a:off x="7981798" y="3355992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21" name="Egyenes összekötő nyíllal 20"/>
          <p:cNvCxnSpPr>
            <a:stCxn id="4" idx="6"/>
            <a:endCxn id="15" idx="2"/>
          </p:cNvCxnSpPr>
          <p:nvPr/>
        </p:nvCxnSpPr>
        <p:spPr>
          <a:xfrm flipV="1">
            <a:off x="4491520" y="1821202"/>
            <a:ext cx="1349576" cy="8577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>
            <a:stCxn id="4" idx="6"/>
            <a:endCxn id="16" idx="2"/>
          </p:cNvCxnSpPr>
          <p:nvPr/>
        </p:nvCxnSpPr>
        <p:spPr>
          <a:xfrm>
            <a:off x="4491520" y="2678995"/>
            <a:ext cx="134957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>
            <a:stCxn id="4" idx="6"/>
            <a:endCxn id="9" idx="2"/>
          </p:cNvCxnSpPr>
          <p:nvPr/>
        </p:nvCxnSpPr>
        <p:spPr>
          <a:xfrm>
            <a:off x="4491520" y="2678995"/>
            <a:ext cx="1373084" cy="9235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>
            <a:stCxn id="4" idx="6"/>
            <a:endCxn id="10" idx="2"/>
          </p:cNvCxnSpPr>
          <p:nvPr/>
        </p:nvCxnSpPr>
        <p:spPr>
          <a:xfrm>
            <a:off x="4491520" y="2678995"/>
            <a:ext cx="1373084" cy="178129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>
            <a:stCxn id="4" idx="6"/>
            <a:endCxn id="11" idx="2"/>
          </p:cNvCxnSpPr>
          <p:nvPr/>
        </p:nvCxnSpPr>
        <p:spPr>
          <a:xfrm>
            <a:off x="4491520" y="2678995"/>
            <a:ext cx="1373084" cy="27012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>
            <a:stCxn id="7" idx="6"/>
            <a:endCxn id="15" idx="2"/>
          </p:cNvCxnSpPr>
          <p:nvPr/>
        </p:nvCxnSpPr>
        <p:spPr>
          <a:xfrm flipV="1">
            <a:off x="4491520" y="1821202"/>
            <a:ext cx="1349576" cy="171558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>
            <a:stCxn id="7" idx="6"/>
            <a:endCxn id="16" idx="2"/>
          </p:cNvCxnSpPr>
          <p:nvPr/>
        </p:nvCxnSpPr>
        <p:spPr>
          <a:xfrm flipV="1">
            <a:off x="4491520" y="2678995"/>
            <a:ext cx="1349576" cy="8577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>
            <a:stCxn id="7" idx="6"/>
            <a:endCxn id="9" idx="2"/>
          </p:cNvCxnSpPr>
          <p:nvPr/>
        </p:nvCxnSpPr>
        <p:spPr>
          <a:xfrm>
            <a:off x="4491520" y="3536788"/>
            <a:ext cx="1373084" cy="6571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42"/>
          <p:cNvCxnSpPr>
            <a:stCxn id="7" idx="6"/>
            <a:endCxn id="10" idx="2"/>
          </p:cNvCxnSpPr>
          <p:nvPr/>
        </p:nvCxnSpPr>
        <p:spPr>
          <a:xfrm>
            <a:off x="4491520" y="3536788"/>
            <a:ext cx="1373084" cy="9235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nyíllal 45"/>
          <p:cNvCxnSpPr>
            <a:stCxn id="7" idx="6"/>
            <a:endCxn id="11" idx="2"/>
          </p:cNvCxnSpPr>
          <p:nvPr/>
        </p:nvCxnSpPr>
        <p:spPr>
          <a:xfrm>
            <a:off x="4491520" y="3536788"/>
            <a:ext cx="1373084" cy="184344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nyíllal 48"/>
          <p:cNvCxnSpPr>
            <a:stCxn id="8" idx="6"/>
            <a:endCxn id="15" idx="2"/>
          </p:cNvCxnSpPr>
          <p:nvPr/>
        </p:nvCxnSpPr>
        <p:spPr>
          <a:xfrm flipV="1">
            <a:off x="4491520" y="1821202"/>
            <a:ext cx="1349576" cy="263552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nyíllal 51"/>
          <p:cNvCxnSpPr>
            <a:stCxn id="8" idx="6"/>
            <a:endCxn id="16" idx="2"/>
          </p:cNvCxnSpPr>
          <p:nvPr/>
        </p:nvCxnSpPr>
        <p:spPr>
          <a:xfrm flipV="1">
            <a:off x="4491520" y="2678995"/>
            <a:ext cx="1349576" cy="177773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nyíllal 54"/>
          <p:cNvCxnSpPr>
            <a:stCxn id="8" idx="6"/>
            <a:endCxn id="9" idx="2"/>
          </p:cNvCxnSpPr>
          <p:nvPr/>
        </p:nvCxnSpPr>
        <p:spPr>
          <a:xfrm flipV="1">
            <a:off x="4491520" y="3602500"/>
            <a:ext cx="1373084" cy="85422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gyenes összekötő nyíllal 57"/>
          <p:cNvCxnSpPr>
            <a:stCxn id="8" idx="6"/>
            <a:endCxn id="10" idx="2"/>
          </p:cNvCxnSpPr>
          <p:nvPr/>
        </p:nvCxnSpPr>
        <p:spPr>
          <a:xfrm>
            <a:off x="4491520" y="4456728"/>
            <a:ext cx="1373084" cy="356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nyíllal 60"/>
          <p:cNvCxnSpPr>
            <a:stCxn id="8" idx="6"/>
            <a:endCxn id="11" idx="2"/>
          </p:cNvCxnSpPr>
          <p:nvPr/>
        </p:nvCxnSpPr>
        <p:spPr>
          <a:xfrm>
            <a:off x="4491520" y="4456728"/>
            <a:ext cx="1373084" cy="9235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gyenes összekötő nyíllal 132"/>
          <p:cNvCxnSpPr>
            <a:stCxn id="10" idx="6"/>
            <a:endCxn id="19" idx="2"/>
          </p:cNvCxnSpPr>
          <p:nvPr/>
        </p:nvCxnSpPr>
        <p:spPr>
          <a:xfrm flipV="1">
            <a:off x="6362752" y="3605066"/>
            <a:ext cx="1619046" cy="85522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gyenes összekötő nyíllal 135"/>
          <p:cNvCxnSpPr>
            <a:stCxn id="9" idx="6"/>
            <a:endCxn id="19" idx="2"/>
          </p:cNvCxnSpPr>
          <p:nvPr/>
        </p:nvCxnSpPr>
        <p:spPr>
          <a:xfrm>
            <a:off x="6362752" y="3602500"/>
            <a:ext cx="1619046" cy="256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gyenes összekötő nyíllal 138"/>
          <p:cNvCxnSpPr>
            <a:stCxn id="16" idx="6"/>
            <a:endCxn id="19" idx="2"/>
          </p:cNvCxnSpPr>
          <p:nvPr/>
        </p:nvCxnSpPr>
        <p:spPr>
          <a:xfrm>
            <a:off x="6339244" y="2678995"/>
            <a:ext cx="1642554" cy="92607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gyenes összekötő nyíllal 141"/>
          <p:cNvCxnSpPr>
            <a:stCxn id="15" idx="6"/>
            <a:endCxn id="19" idx="2"/>
          </p:cNvCxnSpPr>
          <p:nvPr/>
        </p:nvCxnSpPr>
        <p:spPr>
          <a:xfrm>
            <a:off x="6339244" y="1821202"/>
            <a:ext cx="1642554" cy="178386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nyíllal 58"/>
          <p:cNvCxnSpPr>
            <a:stCxn id="11" idx="7"/>
            <a:endCxn id="19" idx="2"/>
          </p:cNvCxnSpPr>
          <p:nvPr/>
        </p:nvCxnSpPr>
        <p:spPr>
          <a:xfrm flipV="1">
            <a:off x="6289800" y="3605066"/>
            <a:ext cx="1691998" cy="159904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1054"/>
          </a:xfrm>
        </p:spPr>
        <p:txBody>
          <a:bodyPr/>
          <a:lstStyle/>
          <a:p>
            <a:r>
              <a:rPr lang="hu-HU" b="1" u="sng" dirty="0" smtClean="0"/>
              <a:t>Backpropagation</a:t>
            </a:r>
            <a:endParaRPr lang="hu-HU" b="1" u="sng" dirty="0"/>
          </a:p>
        </p:txBody>
      </p:sp>
    </p:spTree>
    <p:extLst>
      <p:ext uri="{BB962C8B-B14F-4D97-AF65-F5344CB8AC3E}">
        <p14:creationId xmlns:p14="http://schemas.microsoft.com/office/powerpoint/2010/main" xmlns="" val="306952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/>
          <p:nvPr/>
        </p:nvSpPr>
        <p:spPr>
          <a:xfrm>
            <a:off x="3993372" y="2429921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Oval 4"/>
          <p:cNvSpPr/>
          <p:nvPr/>
        </p:nvSpPr>
        <p:spPr>
          <a:xfrm>
            <a:off x="3993372" y="3287714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" name="Oval 4"/>
          <p:cNvSpPr/>
          <p:nvPr/>
        </p:nvSpPr>
        <p:spPr>
          <a:xfrm>
            <a:off x="3993372" y="4207654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Oval 4"/>
          <p:cNvSpPr/>
          <p:nvPr/>
        </p:nvSpPr>
        <p:spPr>
          <a:xfrm>
            <a:off x="5864604" y="3353426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0" name="Oval 4"/>
          <p:cNvSpPr/>
          <p:nvPr/>
        </p:nvSpPr>
        <p:spPr>
          <a:xfrm>
            <a:off x="5864604" y="4211219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Oval 4"/>
          <p:cNvSpPr/>
          <p:nvPr/>
        </p:nvSpPr>
        <p:spPr>
          <a:xfrm>
            <a:off x="5864604" y="5131159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5" name="Oval 4"/>
          <p:cNvSpPr/>
          <p:nvPr/>
        </p:nvSpPr>
        <p:spPr>
          <a:xfrm>
            <a:off x="5841096" y="1572128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6" name="Oval 4"/>
          <p:cNvSpPr/>
          <p:nvPr/>
        </p:nvSpPr>
        <p:spPr>
          <a:xfrm>
            <a:off x="5841096" y="2429921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9" name="Oval 4"/>
          <p:cNvSpPr/>
          <p:nvPr/>
        </p:nvSpPr>
        <p:spPr>
          <a:xfrm>
            <a:off x="7981798" y="3355992"/>
            <a:ext cx="498148" cy="498148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21" name="Egyenes összekötő nyíllal 20"/>
          <p:cNvCxnSpPr>
            <a:stCxn id="4" idx="6"/>
            <a:endCxn id="15" idx="2"/>
          </p:cNvCxnSpPr>
          <p:nvPr/>
        </p:nvCxnSpPr>
        <p:spPr>
          <a:xfrm flipV="1">
            <a:off x="4491520" y="1821202"/>
            <a:ext cx="1349576" cy="8577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>
            <a:stCxn id="4" idx="6"/>
            <a:endCxn id="16" idx="2"/>
          </p:cNvCxnSpPr>
          <p:nvPr/>
        </p:nvCxnSpPr>
        <p:spPr>
          <a:xfrm>
            <a:off x="4491520" y="2678995"/>
            <a:ext cx="134957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>
            <a:stCxn id="4" idx="6"/>
            <a:endCxn id="9" idx="2"/>
          </p:cNvCxnSpPr>
          <p:nvPr/>
        </p:nvCxnSpPr>
        <p:spPr>
          <a:xfrm>
            <a:off x="4491520" y="2678995"/>
            <a:ext cx="1373084" cy="9235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>
            <a:stCxn id="4" idx="6"/>
            <a:endCxn id="10" idx="2"/>
          </p:cNvCxnSpPr>
          <p:nvPr/>
        </p:nvCxnSpPr>
        <p:spPr>
          <a:xfrm>
            <a:off x="4491520" y="2678995"/>
            <a:ext cx="1373084" cy="178129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>
            <a:stCxn id="4" idx="6"/>
            <a:endCxn id="11" idx="2"/>
          </p:cNvCxnSpPr>
          <p:nvPr/>
        </p:nvCxnSpPr>
        <p:spPr>
          <a:xfrm>
            <a:off x="4491520" y="2678995"/>
            <a:ext cx="1373084" cy="27012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>
            <a:stCxn id="7" idx="6"/>
            <a:endCxn id="15" idx="2"/>
          </p:cNvCxnSpPr>
          <p:nvPr/>
        </p:nvCxnSpPr>
        <p:spPr>
          <a:xfrm flipV="1">
            <a:off x="4491520" y="1821202"/>
            <a:ext cx="1349576" cy="171558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>
            <a:stCxn id="7" idx="6"/>
            <a:endCxn id="16" idx="2"/>
          </p:cNvCxnSpPr>
          <p:nvPr/>
        </p:nvCxnSpPr>
        <p:spPr>
          <a:xfrm flipV="1">
            <a:off x="4491520" y="2678995"/>
            <a:ext cx="1349576" cy="8577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>
            <a:stCxn id="7" idx="6"/>
            <a:endCxn id="9" idx="2"/>
          </p:cNvCxnSpPr>
          <p:nvPr/>
        </p:nvCxnSpPr>
        <p:spPr>
          <a:xfrm>
            <a:off x="4491520" y="3536788"/>
            <a:ext cx="1373084" cy="6571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42"/>
          <p:cNvCxnSpPr>
            <a:stCxn id="7" idx="6"/>
            <a:endCxn id="10" idx="2"/>
          </p:cNvCxnSpPr>
          <p:nvPr/>
        </p:nvCxnSpPr>
        <p:spPr>
          <a:xfrm>
            <a:off x="4491520" y="3536788"/>
            <a:ext cx="1373084" cy="9235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nyíllal 45"/>
          <p:cNvCxnSpPr>
            <a:stCxn id="7" idx="6"/>
            <a:endCxn id="11" idx="2"/>
          </p:cNvCxnSpPr>
          <p:nvPr/>
        </p:nvCxnSpPr>
        <p:spPr>
          <a:xfrm>
            <a:off x="4491520" y="3536788"/>
            <a:ext cx="1373084" cy="184344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nyíllal 48"/>
          <p:cNvCxnSpPr>
            <a:stCxn id="8" idx="6"/>
            <a:endCxn id="15" idx="2"/>
          </p:cNvCxnSpPr>
          <p:nvPr/>
        </p:nvCxnSpPr>
        <p:spPr>
          <a:xfrm flipV="1">
            <a:off x="4491520" y="1821202"/>
            <a:ext cx="1349576" cy="263552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nyíllal 51"/>
          <p:cNvCxnSpPr>
            <a:stCxn id="8" idx="6"/>
            <a:endCxn id="16" idx="2"/>
          </p:cNvCxnSpPr>
          <p:nvPr/>
        </p:nvCxnSpPr>
        <p:spPr>
          <a:xfrm flipV="1">
            <a:off x="4491520" y="2678995"/>
            <a:ext cx="1349576" cy="177773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nyíllal 54"/>
          <p:cNvCxnSpPr>
            <a:stCxn id="8" idx="6"/>
            <a:endCxn id="9" idx="2"/>
          </p:cNvCxnSpPr>
          <p:nvPr/>
        </p:nvCxnSpPr>
        <p:spPr>
          <a:xfrm flipV="1">
            <a:off x="4491520" y="3602500"/>
            <a:ext cx="1373084" cy="85422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gyenes összekötő nyíllal 57"/>
          <p:cNvCxnSpPr>
            <a:stCxn id="8" idx="6"/>
            <a:endCxn id="10" idx="2"/>
          </p:cNvCxnSpPr>
          <p:nvPr/>
        </p:nvCxnSpPr>
        <p:spPr>
          <a:xfrm>
            <a:off x="4491520" y="4456728"/>
            <a:ext cx="1373084" cy="356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nyíllal 60"/>
          <p:cNvCxnSpPr>
            <a:stCxn id="8" idx="6"/>
            <a:endCxn id="11" idx="2"/>
          </p:cNvCxnSpPr>
          <p:nvPr/>
        </p:nvCxnSpPr>
        <p:spPr>
          <a:xfrm>
            <a:off x="4491520" y="4456728"/>
            <a:ext cx="1373084" cy="9235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gyenes összekötő nyíllal 132"/>
          <p:cNvCxnSpPr>
            <a:stCxn id="10" idx="6"/>
            <a:endCxn id="19" idx="2"/>
          </p:cNvCxnSpPr>
          <p:nvPr/>
        </p:nvCxnSpPr>
        <p:spPr>
          <a:xfrm flipV="1">
            <a:off x="6362752" y="3605066"/>
            <a:ext cx="1619046" cy="85522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gyenes összekötő nyíllal 135"/>
          <p:cNvCxnSpPr>
            <a:stCxn id="9" idx="6"/>
            <a:endCxn id="19" idx="2"/>
          </p:cNvCxnSpPr>
          <p:nvPr/>
        </p:nvCxnSpPr>
        <p:spPr>
          <a:xfrm>
            <a:off x="6362752" y="3602500"/>
            <a:ext cx="1619046" cy="256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gyenes összekötő nyíllal 138"/>
          <p:cNvCxnSpPr>
            <a:stCxn id="16" idx="6"/>
            <a:endCxn id="19" idx="2"/>
          </p:cNvCxnSpPr>
          <p:nvPr/>
        </p:nvCxnSpPr>
        <p:spPr>
          <a:xfrm>
            <a:off x="6339244" y="2678995"/>
            <a:ext cx="1642554" cy="92607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gyenes összekötő nyíllal 141"/>
          <p:cNvCxnSpPr>
            <a:stCxn id="15" idx="6"/>
            <a:endCxn id="19" idx="2"/>
          </p:cNvCxnSpPr>
          <p:nvPr/>
        </p:nvCxnSpPr>
        <p:spPr>
          <a:xfrm>
            <a:off x="6339244" y="1821202"/>
            <a:ext cx="1642554" cy="178386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nyíllal 58"/>
          <p:cNvCxnSpPr>
            <a:stCxn id="11" idx="7"/>
            <a:endCxn id="19" idx="2"/>
          </p:cNvCxnSpPr>
          <p:nvPr/>
        </p:nvCxnSpPr>
        <p:spPr>
          <a:xfrm flipV="1">
            <a:off x="6289800" y="3605066"/>
            <a:ext cx="1691998" cy="159904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1054"/>
          </a:xfrm>
        </p:spPr>
        <p:txBody>
          <a:bodyPr/>
          <a:lstStyle/>
          <a:p>
            <a:r>
              <a:rPr lang="hu-HU" b="1" u="sng" dirty="0" smtClean="0"/>
              <a:t>Backpropagation</a:t>
            </a:r>
            <a:endParaRPr lang="hu-HU" b="1" u="sng" dirty="0"/>
          </a:p>
        </p:txBody>
      </p:sp>
    </p:spTree>
    <p:extLst>
      <p:ext uri="{BB962C8B-B14F-4D97-AF65-F5344CB8AC3E}">
        <p14:creationId xmlns:p14="http://schemas.microsoft.com/office/powerpoint/2010/main" xmlns="" val="230259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/>
          <p:nvPr/>
        </p:nvSpPr>
        <p:spPr>
          <a:xfrm>
            <a:off x="3993372" y="2429921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Oval 4"/>
          <p:cNvSpPr/>
          <p:nvPr/>
        </p:nvSpPr>
        <p:spPr>
          <a:xfrm>
            <a:off x="3993372" y="3287714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" name="Oval 4"/>
          <p:cNvSpPr/>
          <p:nvPr/>
        </p:nvSpPr>
        <p:spPr>
          <a:xfrm>
            <a:off x="3993372" y="4207654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Oval 4"/>
          <p:cNvSpPr/>
          <p:nvPr/>
        </p:nvSpPr>
        <p:spPr>
          <a:xfrm>
            <a:off x="5864604" y="3353426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0" name="Oval 4"/>
          <p:cNvSpPr/>
          <p:nvPr/>
        </p:nvSpPr>
        <p:spPr>
          <a:xfrm>
            <a:off x="5864604" y="4211219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Oval 4"/>
          <p:cNvSpPr/>
          <p:nvPr/>
        </p:nvSpPr>
        <p:spPr>
          <a:xfrm>
            <a:off x="5864604" y="5131159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5" name="Oval 4"/>
          <p:cNvSpPr/>
          <p:nvPr/>
        </p:nvSpPr>
        <p:spPr>
          <a:xfrm>
            <a:off x="5841096" y="1572128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6" name="Oval 4"/>
          <p:cNvSpPr/>
          <p:nvPr/>
        </p:nvSpPr>
        <p:spPr>
          <a:xfrm>
            <a:off x="5841096" y="2429921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9" name="Oval 4"/>
          <p:cNvSpPr/>
          <p:nvPr/>
        </p:nvSpPr>
        <p:spPr>
          <a:xfrm>
            <a:off x="7981798" y="3355992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21" name="Egyenes összekötő nyíllal 20"/>
          <p:cNvCxnSpPr>
            <a:stCxn id="4" idx="6"/>
            <a:endCxn id="15" idx="2"/>
          </p:cNvCxnSpPr>
          <p:nvPr/>
        </p:nvCxnSpPr>
        <p:spPr>
          <a:xfrm flipV="1">
            <a:off x="4491520" y="1821202"/>
            <a:ext cx="1349576" cy="8577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>
            <a:stCxn id="4" idx="6"/>
            <a:endCxn id="16" idx="2"/>
          </p:cNvCxnSpPr>
          <p:nvPr/>
        </p:nvCxnSpPr>
        <p:spPr>
          <a:xfrm>
            <a:off x="4491520" y="2678995"/>
            <a:ext cx="134957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>
            <a:stCxn id="4" idx="6"/>
            <a:endCxn id="9" idx="2"/>
          </p:cNvCxnSpPr>
          <p:nvPr/>
        </p:nvCxnSpPr>
        <p:spPr>
          <a:xfrm>
            <a:off x="4491520" y="2678995"/>
            <a:ext cx="1373084" cy="9235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>
            <a:stCxn id="4" idx="6"/>
            <a:endCxn id="10" idx="2"/>
          </p:cNvCxnSpPr>
          <p:nvPr/>
        </p:nvCxnSpPr>
        <p:spPr>
          <a:xfrm>
            <a:off x="4491520" y="2678995"/>
            <a:ext cx="1373084" cy="178129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>
            <a:stCxn id="4" idx="6"/>
            <a:endCxn id="11" idx="2"/>
          </p:cNvCxnSpPr>
          <p:nvPr/>
        </p:nvCxnSpPr>
        <p:spPr>
          <a:xfrm>
            <a:off x="4491520" y="2678995"/>
            <a:ext cx="1373084" cy="27012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>
            <a:stCxn id="7" idx="6"/>
            <a:endCxn id="15" idx="2"/>
          </p:cNvCxnSpPr>
          <p:nvPr/>
        </p:nvCxnSpPr>
        <p:spPr>
          <a:xfrm flipV="1">
            <a:off x="4491520" y="1821202"/>
            <a:ext cx="1349576" cy="171558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>
            <a:stCxn id="7" idx="6"/>
            <a:endCxn id="16" idx="2"/>
          </p:cNvCxnSpPr>
          <p:nvPr/>
        </p:nvCxnSpPr>
        <p:spPr>
          <a:xfrm flipV="1">
            <a:off x="4491520" y="2678995"/>
            <a:ext cx="1349576" cy="8577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>
            <a:stCxn id="7" idx="6"/>
            <a:endCxn id="9" idx="2"/>
          </p:cNvCxnSpPr>
          <p:nvPr/>
        </p:nvCxnSpPr>
        <p:spPr>
          <a:xfrm>
            <a:off x="4491520" y="3536788"/>
            <a:ext cx="1373084" cy="6571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42"/>
          <p:cNvCxnSpPr>
            <a:stCxn id="7" idx="6"/>
            <a:endCxn id="10" idx="2"/>
          </p:cNvCxnSpPr>
          <p:nvPr/>
        </p:nvCxnSpPr>
        <p:spPr>
          <a:xfrm>
            <a:off x="4491520" y="3536788"/>
            <a:ext cx="1373084" cy="9235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nyíllal 45"/>
          <p:cNvCxnSpPr>
            <a:stCxn id="7" idx="6"/>
            <a:endCxn id="11" idx="2"/>
          </p:cNvCxnSpPr>
          <p:nvPr/>
        </p:nvCxnSpPr>
        <p:spPr>
          <a:xfrm>
            <a:off x="4491520" y="3536788"/>
            <a:ext cx="1373084" cy="184344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nyíllal 48"/>
          <p:cNvCxnSpPr>
            <a:stCxn id="8" idx="6"/>
            <a:endCxn id="15" idx="2"/>
          </p:cNvCxnSpPr>
          <p:nvPr/>
        </p:nvCxnSpPr>
        <p:spPr>
          <a:xfrm flipV="1">
            <a:off x="4491520" y="1821202"/>
            <a:ext cx="1349576" cy="263552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nyíllal 51"/>
          <p:cNvCxnSpPr>
            <a:stCxn id="8" idx="6"/>
            <a:endCxn id="16" idx="2"/>
          </p:cNvCxnSpPr>
          <p:nvPr/>
        </p:nvCxnSpPr>
        <p:spPr>
          <a:xfrm flipV="1">
            <a:off x="4491520" y="2678995"/>
            <a:ext cx="1349576" cy="177773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nyíllal 54"/>
          <p:cNvCxnSpPr>
            <a:stCxn id="8" idx="6"/>
            <a:endCxn id="9" idx="2"/>
          </p:cNvCxnSpPr>
          <p:nvPr/>
        </p:nvCxnSpPr>
        <p:spPr>
          <a:xfrm flipV="1">
            <a:off x="4491520" y="3602500"/>
            <a:ext cx="1373084" cy="85422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gyenes összekötő nyíllal 57"/>
          <p:cNvCxnSpPr>
            <a:stCxn id="8" idx="6"/>
            <a:endCxn id="10" idx="2"/>
          </p:cNvCxnSpPr>
          <p:nvPr/>
        </p:nvCxnSpPr>
        <p:spPr>
          <a:xfrm>
            <a:off x="4491520" y="4456728"/>
            <a:ext cx="1373084" cy="356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nyíllal 60"/>
          <p:cNvCxnSpPr>
            <a:stCxn id="8" idx="6"/>
            <a:endCxn id="11" idx="2"/>
          </p:cNvCxnSpPr>
          <p:nvPr/>
        </p:nvCxnSpPr>
        <p:spPr>
          <a:xfrm>
            <a:off x="4491520" y="4456728"/>
            <a:ext cx="1373084" cy="9235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gyenes összekötő nyíllal 132"/>
          <p:cNvCxnSpPr>
            <a:stCxn id="10" idx="6"/>
            <a:endCxn id="19" idx="2"/>
          </p:cNvCxnSpPr>
          <p:nvPr/>
        </p:nvCxnSpPr>
        <p:spPr>
          <a:xfrm flipV="1">
            <a:off x="6362752" y="3605066"/>
            <a:ext cx="1619046" cy="85522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gyenes összekötő nyíllal 135"/>
          <p:cNvCxnSpPr>
            <a:stCxn id="9" idx="6"/>
            <a:endCxn id="19" idx="2"/>
          </p:cNvCxnSpPr>
          <p:nvPr/>
        </p:nvCxnSpPr>
        <p:spPr>
          <a:xfrm>
            <a:off x="6362752" y="3602500"/>
            <a:ext cx="1619046" cy="256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gyenes összekötő nyíllal 138"/>
          <p:cNvCxnSpPr>
            <a:stCxn id="16" idx="6"/>
            <a:endCxn id="19" idx="2"/>
          </p:cNvCxnSpPr>
          <p:nvPr/>
        </p:nvCxnSpPr>
        <p:spPr>
          <a:xfrm>
            <a:off x="6339244" y="2678995"/>
            <a:ext cx="1642554" cy="92607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gyenes összekötő nyíllal 141"/>
          <p:cNvCxnSpPr>
            <a:stCxn id="15" idx="6"/>
            <a:endCxn id="19" idx="2"/>
          </p:cNvCxnSpPr>
          <p:nvPr/>
        </p:nvCxnSpPr>
        <p:spPr>
          <a:xfrm>
            <a:off x="6339244" y="1821202"/>
            <a:ext cx="1642554" cy="178386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nyíllal 58"/>
          <p:cNvCxnSpPr>
            <a:stCxn id="11" idx="7"/>
            <a:endCxn id="19" idx="2"/>
          </p:cNvCxnSpPr>
          <p:nvPr/>
        </p:nvCxnSpPr>
        <p:spPr>
          <a:xfrm flipV="1">
            <a:off x="6289800" y="3605066"/>
            <a:ext cx="1691998" cy="159904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1054"/>
          </a:xfrm>
        </p:spPr>
        <p:txBody>
          <a:bodyPr/>
          <a:lstStyle/>
          <a:p>
            <a:r>
              <a:rPr lang="hu-HU" b="1" u="sng" dirty="0" smtClean="0"/>
              <a:t>Backpropagation</a:t>
            </a:r>
            <a:endParaRPr lang="hu-HU" b="1" u="sng" dirty="0"/>
          </a:p>
        </p:txBody>
      </p:sp>
    </p:spTree>
    <p:extLst>
      <p:ext uri="{BB962C8B-B14F-4D97-AF65-F5344CB8AC3E}">
        <p14:creationId xmlns:p14="http://schemas.microsoft.com/office/powerpoint/2010/main" xmlns="" val="35718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/>
          <p:nvPr/>
        </p:nvSpPr>
        <p:spPr>
          <a:xfrm>
            <a:off x="3993372" y="2429921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Oval 4"/>
          <p:cNvSpPr/>
          <p:nvPr/>
        </p:nvSpPr>
        <p:spPr>
          <a:xfrm>
            <a:off x="3993372" y="3287714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" name="Oval 4"/>
          <p:cNvSpPr/>
          <p:nvPr/>
        </p:nvSpPr>
        <p:spPr>
          <a:xfrm>
            <a:off x="3993372" y="4207654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Oval 4"/>
          <p:cNvSpPr/>
          <p:nvPr/>
        </p:nvSpPr>
        <p:spPr>
          <a:xfrm>
            <a:off x="5864604" y="3353426"/>
            <a:ext cx="498148" cy="498148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0" name="Oval 4"/>
          <p:cNvSpPr/>
          <p:nvPr/>
        </p:nvSpPr>
        <p:spPr>
          <a:xfrm>
            <a:off x="5864604" y="4211219"/>
            <a:ext cx="498148" cy="498148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Oval 4"/>
          <p:cNvSpPr/>
          <p:nvPr/>
        </p:nvSpPr>
        <p:spPr>
          <a:xfrm>
            <a:off x="5864604" y="5131159"/>
            <a:ext cx="498148" cy="498148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5" name="Oval 4"/>
          <p:cNvSpPr/>
          <p:nvPr/>
        </p:nvSpPr>
        <p:spPr>
          <a:xfrm>
            <a:off x="5841096" y="1572128"/>
            <a:ext cx="498148" cy="498148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6" name="Oval 4"/>
          <p:cNvSpPr/>
          <p:nvPr/>
        </p:nvSpPr>
        <p:spPr>
          <a:xfrm>
            <a:off x="5841096" y="2429921"/>
            <a:ext cx="498148" cy="498148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9" name="Oval 4"/>
          <p:cNvSpPr/>
          <p:nvPr/>
        </p:nvSpPr>
        <p:spPr>
          <a:xfrm>
            <a:off x="7981798" y="3355992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21" name="Egyenes összekötő nyíllal 20"/>
          <p:cNvCxnSpPr>
            <a:stCxn id="4" idx="6"/>
            <a:endCxn id="15" idx="2"/>
          </p:cNvCxnSpPr>
          <p:nvPr/>
        </p:nvCxnSpPr>
        <p:spPr>
          <a:xfrm flipV="1">
            <a:off x="4491520" y="1821202"/>
            <a:ext cx="1349576" cy="8577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>
            <a:stCxn id="4" idx="6"/>
            <a:endCxn id="16" idx="2"/>
          </p:cNvCxnSpPr>
          <p:nvPr/>
        </p:nvCxnSpPr>
        <p:spPr>
          <a:xfrm>
            <a:off x="4491520" y="2678995"/>
            <a:ext cx="134957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>
            <a:stCxn id="4" idx="6"/>
            <a:endCxn id="9" idx="2"/>
          </p:cNvCxnSpPr>
          <p:nvPr/>
        </p:nvCxnSpPr>
        <p:spPr>
          <a:xfrm>
            <a:off x="4491520" y="2678995"/>
            <a:ext cx="1373084" cy="9235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>
            <a:stCxn id="4" idx="6"/>
            <a:endCxn id="10" idx="2"/>
          </p:cNvCxnSpPr>
          <p:nvPr/>
        </p:nvCxnSpPr>
        <p:spPr>
          <a:xfrm>
            <a:off x="4491520" y="2678995"/>
            <a:ext cx="1373084" cy="178129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>
            <a:stCxn id="4" idx="6"/>
            <a:endCxn id="11" idx="2"/>
          </p:cNvCxnSpPr>
          <p:nvPr/>
        </p:nvCxnSpPr>
        <p:spPr>
          <a:xfrm>
            <a:off x="4491520" y="2678995"/>
            <a:ext cx="1373084" cy="27012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>
            <a:stCxn id="7" idx="6"/>
            <a:endCxn id="15" idx="2"/>
          </p:cNvCxnSpPr>
          <p:nvPr/>
        </p:nvCxnSpPr>
        <p:spPr>
          <a:xfrm flipV="1">
            <a:off x="4491520" y="1821202"/>
            <a:ext cx="1349576" cy="171558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>
            <a:stCxn id="7" idx="6"/>
            <a:endCxn id="16" idx="2"/>
          </p:cNvCxnSpPr>
          <p:nvPr/>
        </p:nvCxnSpPr>
        <p:spPr>
          <a:xfrm flipV="1">
            <a:off x="4491520" y="2678995"/>
            <a:ext cx="1349576" cy="8577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>
            <a:stCxn id="7" idx="6"/>
            <a:endCxn id="9" idx="2"/>
          </p:cNvCxnSpPr>
          <p:nvPr/>
        </p:nvCxnSpPr>
        <p:spPr>
          <a:xfrm>
            <a:off x="4491520" y="3536788"/>
            <a:ext cx="1373084" cy="6571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42"/>
          <p:cNvCxnSpPr>
            <a:stCxn id="7" idx="6"/>
            <a:endCxn id="10" idx="2"/>
          </p:cNvCxnSpPr>
          <p:nvPr/>
        </p:nvCxnSpPr>
        <p:spPr>
          <a:xfrm>
            <a:off x="4491520" y="3536788"/>
            <a:ext cx="1373084" cy="9235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nyíllal 45"/>
          <p:cNvCxnSpPr>
            <a:stCxn id="7" idx="6"/>
            <a:endCxn id="11" idx="2"/>
          </p:cNvCxnSpPr>
          <p:nvPr/>
        </p:nvCxnSpPr>
        <p:spPr>
          <a:xfrm>
            <a:off x="4491520" y="3536788"/>
            <a:ext cx="1373084" cy="184344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nyíllal 48"/>
          <p:cNvCxnSpPr>
            <a:stCxn id="8" idx="6"/>
            <a:endCxn id="15" idx="2"/>
          </p:cNvCxnSpPr>
          <p:nvPr/>
        </p:nvCxnSpPr>
        <p:spPr>
          <a:xfrm flipV="1">
            <a:off x="4491520" y="1821202"/>
            <a:ext cx="1349576" cy="263552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nyíllal 51"/>
          <p:cNvCxnSpPr>
            <a:stCxn id="8" idx="6"/>
            <a:endCxn id="16" idx="2"/>
          </p:cNvCxnSpPr>
          <p:nvPr/>
        </p:nvCxnSpPr>
        <p:spPr>
          <a:xfrm flipV="1">
            <a:off x="4491520" y="2678995"/>
            <a:ext cx="1349576" cy="177773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nyíllal 54"/>
          <p:cNvCxnSpPr>
            <a:stCxn id="8" idx="6"/>
            <a:endCxn id="9" idx="2"/>
          </p:cNvCxnSpPr>
          <p:nvPr/>
        </p:nvCxnSpPr>
        <p:spPr>
          <a:xfrm flipV="1">
            <a:off x="4491520" y="3602500"/>
            <a:ext cx="1373084" cy="85422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gyenes összekötő nyíllal 57"/>
          <p:cNvCxnSpPr>
            <a:stCxn id="8" idx="6"/>
            <a:endCxn id="10" idx="2"/>
          </p:cNvCxnSpPr>
          <p:nvPr/>
        </p:nvCxnSpPr>
        <p:spPr>
          <a:xfrm>
            <a:off x="4491520" y="4456728"/>
            <a:ext cx="1373084" cy="356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nyíllal 60"/>
          <p:cNvCxnSpPr>
            <a:stCxn id="8" idx="6"/>
            <a:endCxn id="11" idx="2"/>
          </p:cNvCxnSpPr>
          <p:nvPr/>
        </p:nvCxnSpPr>
        <p:spPr>
          <a:xfrm>
            <a:off x="4491520" y="4456728"/>
            <a:ext cx="1373084" cy="9235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gyenes összekötő nyíllal 132"/>
          <p:cNvCxnSpPr>
            <a:stCxn id="10" idx="6"/>
            <a:endCxn id="19" idx="2"/>
          </p:cNvCxnSpPr>
          <p:nvPr/>
        </p:nvCxnSpPr>
        <p:spPr>
          <a:xfrm flipV="1">
            <a:off x="6362752" y="3605066"/>
            <a:ext cx="1619046" cy="85522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gyenes összekötő nyíllal 135"/>
          <p:cNvCxnSpPr>
            <a:stCxn id="9" idx="6"/>
            <a:endCxn id="19" idx="2"/>
          </p:cNvCxnSpPr>
          <p:nvPr/>
        </p:nvCxnSpPr>
        <p:spPr>
          <a:xfrm>
            <a:off x="6362752" y="3602500"/>
            <a:ext cx="1619046" cy="256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gyenes összekötő nyíllal 138"/>
          <p:cNvCxnSpPr>
            <a:stCxn id="16" idx="6"/>
            <a:endCxn id="19" idx="2"/>
          </p:cNvCxnSpPr>
          <p:nvPr/>
        </p:nvCxnSpPr>
        <p:spPr>
          <a:xfrm>
            <a:off x="6339244" y="2678995"/>
            <a:ext cx="1642554" cy="92607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gyenes összekötő nyíllal 141"/>
          <p:cNvCxnSpPr>
            <a:stCxn id="15" idx="6"/>
            <a:endCxn id="19" idx="2"/>
          </p:cNvCxnSpPr>
          <p:nvPr/>
        </p:nvCxnSpPr>
        <p:spPr>
          <a:xfrm>
            <a:off x="6339244" y="1821202"/>
            <a:ext cx="1642554" cy="178386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nyíllal 58"/>
          <p:cNvCxnSpPr>
            <a:stCxn id="11" idx="7"/>
            <a:endCxn id="19" idx="2"/>
          </p:cNvCxnSpPr>
          <p:nvPr/>
        </p:nvCxnSpPr>
        <p:spPr>
          <a:xfrm flipV="1">
            <a:off x="6289800" y="3605066"/>
            <a:ext cx="1691998" cy="159904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1054"/>
          </a:xfrm>
        </p:spPr>
        <p:txBody>
          <a:bodyPr/>
          <a:lstStyle/>
          <a:p>
            <a:r>
              <a:rPr lang="hu-HU" b="1" u="sng" dirty="0" smtClean="0"/>
              <a:t>Backpropagation</a:t>
            </a:r>
            <a:endParaRPr lang="hu-HU" b="1" u="sng" dirty="0"/>
          </a:p>
        </p:txBody>
      </p:sp>
    </p:spTree>
    <p:extLst>
      <p:ext uri="{BB962C8B-B14F-4D97-AF65-F5344CB8AC3E}">
        <p14:creationId xmlns:p14="http://schemas.microsoft.com/office/powerpoint/2010/main" xmlns="" val="229582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/>
          <p:nvPr/>
        </p:nvSpPr>
        <p:spPr>
          <a:xfrm>
            <a:off x="3993372" y="2429921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Oval 4"/>
          <p:cNvSpPr/>
          <p:nvPr/>
        </p:nvSpPr>
        <p:spPr>
          <a:xfrm>
            <a:off x="3993372" y="3287714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" name="Oval 4"/>
          <p:cNvSpPr/>
          <p:nvPr/>
        </p:nvSpPr>
        <p:spPr>
          <a:xfrm>
            <a:off x="3993372" y="4207654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Oval 4"/>
          <p:cNvSpPr/>
          <p:nvPr/>
        </p:nvSpPr>
        <p:spPr>
          <a:xfrm>
            <a:off x="5864604" y="3353426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0" name="Oval 4"/>
          <p:cNvSpPr/>
          <p:nvPr/>
        </p:nvSpPr>
        <p:spPr>
          <a:xfrm>
            <a:off x="5864604" y="4211219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Oval 4"/>
          <p:cNvSpPr/>
          <p:nvPr/>
        </p:nvSpPr>
        <p:spPr>
          <a:xfrm>
            <a:off x="5864604" y="5131159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5" name="Oval 4"/>
          <p:cNvSpPr/>
          <p:nvPr/>
        </p:nvSpPr>
        <p:spPr>
          <a:xfrm>
            <a:off x="5841096" y="1572128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6" name="Oval 4"/>
          <p:cNvSpPr/>
          <p:nvPr/>
        </p:nvSpPr>
        <p:spPr>
          <a:xfrm>
            <a:off x="5841096" y="2429921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9" name="Oval 4"/>
          <p:cNvSpPr/>
          <p:nvPr/>
        </p:nvSpPr>
        <p:spPr>
          <a:xfrm>
            <a:off x="7981798" y="3355992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21" name="Egyenes összekötő nyíllal 20"/>
          <p:cNvCxnSpPr>
            <a:stCxn id="4" idx="6"/>
            <a:endCxn id="15" idx="2"/>
          </p:cNvCxnSpPr>
          <p:nvPr/>
        </p:nvCxnSpPr>
        <p:spPr>
          <a:xfrm flipV="1">
            <a:off x="4491520" y="1821202"/>
            <a:ext cx="1349576" cy="85779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>
            <a:stCxn id="4" idx="6"/>
            <a:endCxn id="16" idx="2"/>
          </p:cNvCxnSpPr>
          <p:nvPr/>
        </p:nvCxnSpPr>
        <p:spPr>
          <a:xfrm>
            <a:off x="4491520" y="2678995"/>
            <a:ext cx="1349576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>
            <a:stCxn id="4" idx="6"/>
            <a:endCxn id="9" idx="2"/>
          </p:cNvCxnSpPr>
          <p:nvPr/>
        </p:nvCxnSpPr>
        <p:spPr>
          <a:xfrm>
            <a:off x="4491520" y="2678995"/>
            <a:ext cx="1373084" cy="92350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>
            <a:stCxn id="4" idx="6"/>
            <a:endCxn id="10" idx="2"/>
          </p:cNvCxnSpPr>
          <p:nvPr/>
        </p:nvCxnSpPr>
        <p:spPr>
          <a:xfrm>
            <a:off x="4491520" y="2678995"/>
            <a:ext cx="1373084" cy="178129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>
            <a:stCxn id="4" idx="6"/>
            <a:endCxn id="11" idx="2"/>
          </p:cNvCxnSpPr>
          <p:nvPr/>
        </p:nvCxnSpPr>
        <p:spPr>
          <a:xfrm>
            <a:off x="4491520" y="2678995"/>
            <a:ext cx="1373084" cy="270123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>
            <a:stCxn id="7" idx="6"/>
            <a:endCxn id="15" idx="2"/>
          </p:cNvCxnSpPr>
          <p:nvPr/>
        </p:nvCxnSpPr>
        <p:spPr>
          <a:xfrm flipV="1">
            <a:off x="4491520" y="1821202"/>
            <a:ext cx="1349576" cy="171558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>
            <a:stCxn id="7" idx="6"/>
            <a:endCxn id="16" idx="2"/>
          </p:cNvCxnSpPr>
          <p:nvPr/>
        </p:nvCxnSpPr>
        <p:spPr>
          <a:xfrm flipV="1">
            <a:off x="4491520" y="2678995"/>
            <a:ext cx="1349576" cy="85779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>
            <a:stCxn id="7" idx="6"/>
            <a:endCxn id="9" idx="2"/>
          </p:cNvCxnSpPr>
          <p:nvPr/>
        </p:nvCxnSpPr>
        <p:spPr>
          <a:xfrm>
            <a:off x="4491520" y="3536788"/>
            <a:ext cx="1373084" cy="6571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42"/>
          <p:cNvCxnSpPr>
            <a:stCxn id="7" idx="6"/>
            <a:endCxn id="10" idx="2"/>
          </p:cNvCxnSpPr>
          <p:nvPr/>
        </p:nvCxnSpPr>
        <p:spPr>
          <a:xfrm>
            <a:off x="4491520" y="3536788"/>
            <a:ext cx="1373084" cy="92350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nyíllal 45"/>
          <p:cNvCxnSpPr>
            <a:stCxn id="7" idx="6"/>
            <a:endCxn id="11" idx="2"/>
          </p:cNvCxnSpPr>
          <p:nvPr/>
        </p:nvCxnSpPr>
        <p:spPr>
          <a:xfrm>
            <a:off x="4491520" y="3536788"/>
            <a:ext cx="1373084" cy="184344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nyíllal 48"/>
          <p:cNvCxnSpPr>
            <a:stCxn id="8" idx="6"/>
            <a:endCxn id="15" idx="2"/>
          </p:cNvCxnSpPr>
          <p:nvPr/>
        </p:nvCxnSpPr>
        <p:spPr>
          <a:xfrm flipV="1">
            <a:off x="4491520" y="1821202"/>
            <a:ext cx="1349576" cy="263552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nyíllal 51"/>
          <p:cNvCxnSpPr>
            <a:stCxn id="8" idx="6"/>
            <a:endCxn id="16" idx="2"/>
          </p:cNvCxnSpPr>
          <p:nvPr/>
        </p:nvCxnSpPr>
        <p:spPr>
          <a:xfrm flipV="1">
            <a:off x="4491520" y="2678995"/>
            <a:ext cx="1349576" cy="177773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nyíllal 54"/>
          <p:cNvCxnSpPr>
            <a:stCxn id="8" idx="6"/>
            <a:endCxn id="9" idx="2"/>
          </p:cNvCxnSpPr>
          <p:nvPr/>
        </p:nvCxnSpPr>
        <p:spPr>
          <a:xfrm flipV="1">
            <a:off x="4491520" y="3602500"/>
            <a:ext cx="1373084" cy="85422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gyenes összekötő nyíllal 57"/>
          <p:cNvCxnSpPr>
            <a:stCxn id="8" idx="6"/>
            <a:endCxn id="10" idx="2"/>
          </p:cNvCxnSpPr>
          <p:nvPr/>
        </p:nvCxnSpPr>
        <p:spPr>
          <a:xfrm>
            <a:off x="4491520" y="4456728"/>
            <a:ext cx="1373084" cy="356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nyíllal 60"/>
          <p:cNvCxnSpPr>
            <a:stCxn id="8" idx="6"/>
            <a:endCxn id="11" idx="2"/>
          </p:cNvCxnSpPr>
          <p:nvPr/>
        </p:nvCxnSpPr>
        <p:spPr>
          <a:xfrm>
            <a:off x="4491520" y="4456728"/>
            <a:ext cx="1373084" cy="92350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gyenes összekötő nyíllal 132"/>
          <p:cNvCxnSpPr>
            <a:stCxn id="10" idx="6"/>
            <a:endCxn id="19" idx="2"/>
          </p:cNvCxnSpPr>
          <p:nvPr/>
        </p:nvCxnSpPr>
        <p:spPr>
          <a:xfrm flipV="1">
            <a:off x="6362752" y="3605066"/>
            <a:ext cx="1619046" cy="85522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gyenes összekötő nyíllal 135"/>
          <p:cNvCxnSpPr>
            <a:stCxn id="9" idx="6"/>
            <a:endCxn id="19" idx="2"/>
          </p:cNvCxnSpPr>
          <p:nvPr/>
        </p:nvCxnSpPr>
        <p:spPr>
          <a:xfrm>
            <a:off x="6362752" y="3602500"/>
            <a:ext cx="1619046" cy="256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gyenes összekötő nyíllal 138"/>
          <p:cNvCxnSpPr>
            <a:stCxn id="16" idx="6"/>
            <a:endCxn id="19" idx="2"/>
          </p:cNvCxnSpPr>
          <p:nvPr/>
        </p:nvCxnSpPr>
        <p:spPr>
          <a:xfrm>
            <a:off x="6339244" y="2678995"/>
            <a:ext cx="1642554" cy="92607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gyenes összekötő nyíllal 141"/>
          <p:cNvCxnSpPr>
            <a:stCxn id="15" idx="6"/>
            <a:endCxn id="19" idx="2"/>
          </p:cNvCxnSpPr>
          <p:nvPr/>
        </p:nvCxnSpPr>
        <p:spPr>
          <a:xfrm>
            <a:off x="6339244" y="1821202"/>
            <a:ext cx="1642554" cy="178386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nyíllal 58"/>
          <p:cNvCxnSpPr>
            <a:stCxn id="11" idx="7"/>
            <a:endCxn id="19" idx="2"/>
          </p:cNvCxnSpPr>
          <p:nvPr/>
        </p:nvCxnSpPr>
        <p:spPr>
          <a:xfrm flipV="1">
            <a:off x="6289800" y="3605066"/>
            <a:ext cx="1691998" cy="159904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1054"/>
          </a:xfrm>
        </p:spPr>
        <p:txBody>
          <a:bodyPr/>
          <a:lstStyle/>
          <a:p>
            <a:r>
              <a:rPr lang="hu-HU" b="1" u="sng" dirty="0" smtClean="0"/>
              <a:t>Backpropagation</a:t>
            </a:r>
            <a:endParaRPr lang="hu-HU" b="1" u="sng" dirty="0"/>
          </a:p>
        </p:txBody>
      </p:sp>
    </p:spTree>
    <p:extLst>
      <p:ext uri="{BB962C8B-B14F-4D97-AF65-F5344CB8AC3E}">
        <p14:creationId xmlns:p14="http://schemas.microsoft.com/office/powerpoint/2010/main" xmlns="" val="4942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/>
          <p:nvPr/>
        </p:nvSpPr>
        <p:spPr>
          <a:xfrm>
            <a:off x="3993372" y="2429921"/>
            <a:ext cx="498148" cy="498148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Oval 4"/>
          <p:cNvSpPr/>
          <p:nvPr/>
        </p:nvSpPr>
        <p:spPr>
          <a:xfrm>
            <a:off x="3993372" y="3287714"/>
            <a:ext cx="498148" cy="498148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" name="Oval 4"/>
          <p:cNvSpPr/>
          <p:nvPr/>
        </p:nvSpPr>
        <p:spPr>
          <a:xfrm>
            <a:off x="3993372" y="4207654"/>
            <a:ext cx="498148" cy="498148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Oval 4"/>
          <p:cNvSpPr/>
          <p:nvPr/>
        </p:nvSpPr>
        <p:spPr>
          <a:xfrm>
            <a:off x="5864604" y="3353426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0" name="Oval 4"/>
          <p:cNvSpPr/>
          <p:nvPr/>
        </p:nvSpPr>
        <p:spPr>
          <a:xfrm>
            <a:off x="5864604" y="4211219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Oval 4"/>
          <p:cNvSpPr/>
          <p:nvPr/>
        </p:nvSpPr>
        <p:spPr>
          <a:xfrm>
            <a:off x="5864604" y="5131159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5" name="Oval 4"/>
          <p:cNvSpPr/>
          <p:nvPr/>
        </p:nvSpPr>
        <p:spPr>
          <a:xfrm>
            <a:off x="5841096" y="1572128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6" name="Oval 4"/>
          <p:cNvSpPr/>
          <p:nvPr/>
        </p:nvSpPr>
        <p:spPr>
          <a:xfrm>
            <a:off x="5841096" y="2429921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9" name="Oval 4"/>
          <p:cNvSpPr/>
          <p:nvPr/>
        </p:nvSpPr>
        <p:spPr>
          <a:xfrm>
            <a:off x="7981798" y="3355992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21" name="Egyenes összekötő nyíllal 20"/>
          <p:cNvCxnSpPr>
            <a:stCxn id="4" idx="6"/>
            <a:endCxn id="15" idx="2"/>
          </p:cNvCxnSpPr>
          <p:nvPr/>
        </p:nvCxnSpPr>
        <p:spPr>
          <a:xfrm flipV="1">
            <a:off x="4491520" y="1821202"/>
            <a:ext cx="1349576" cy="8577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>
            <a:stCxn id="4" idx="6"/>
            <a:endCxn id="16" idx="2"/>
          </p:cNvCxnSpPr>
          <p:nvPr/>
        </p:nvCxnSpPr>
        <p:spPr>
          <a:xfrm>
            <a:off x="4491520" y="2678995"/>
            <a:ext cx="134957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>
            <a:stCxn id="4" idx="6"/>
            <a:endCxn id="9" idx="2"/>
          </p:cNvCxnSpPr>
          <p:nvPr/>
        </p:nvCxnSpPr>
        <p:spPr>
          <a:xfrm>
            <a:off x="4491520" y="2678995"/>
            <a:ext cx="1373084" cy="9235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>
            <a:stCxn id="4" idx="6"/>
            <a:endCxn id="10" idx="2"/>
          </p:cNvCxnSpPr>
          <p:nvPr/>
        </p:nvCxnSpPr>
        <p:spPr>
          <a:xfrm>
            <a:off x="4491520" y="2678995"/>
            <a:ext cx="1373084" cy="178129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>
            <a:stCxn id="4" idx="6"/>
            <a:endCxn id="11" idx="2"/>
          </p:cNvCxnSpPr>
          <p:nvPr/>
        </p:nvCxnSpPr>
        <p:spPr>
          <a:xfrm>
            <a:off x="4491520" y="2678995"/>
            <a:ext cx="1373084" cy="27012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>
            <a:stCxn id="7" idx="6"/>
            <a:endCxn id="15" idx="2"/>
          </p:cNvCxnSpPr>
          <p:nvPr/>
        </p:nvCxnSpPr>
        <p:spPr>
          <a:xfrm flipV="1">
            <a:off x="4491520" y="1821202"/>
            <a:ext cx="1349576" cy="171558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>
            <a:stCxn id="7" idx="6"/>
            <a:endCxn id="16" idx="2"/>
          </p:cNvCxnSpPr>
          <p:nvPr/>
        </p:nvCxnSpPr>
        <p:spPr>
          <a:xfrm flipV="1">
            <a:off x="4491520" y="2678995"/>
            <a:ext cx="1349576" cy="8577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>
            <a:stCxn id="7" idx="6"/>
            <a:endCxn id="9" idx="2"/>
          </p:cNvCxnSpPr>
          <p:nvPr/>
        </p:nvCxnSpPr>
        <p:spPr>
          <a:xfrm>
            <a:off x="4491520" y="3536788"/>
            <a:ext cx="1373084" cy="6571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42"/>
          <p:cNvCxnSpPr>
            <a:stCxn id="7" idx="6"/>
            <a:endCxn id="10" idx="2"/>
          </p:cNvCxnSpPr>
          <p:nvPr/>
        </p:nvCxnSpPr>
        <p:spPr>
          <a:xfrm>
            <a:off x="4491520" y="3536788"/>
            <a:ext cx="1373084" cy="9235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nyíllal 45"/>
          <p:cNvCxnSpPr>
            <a:stCxn id="7" idx="6"/>
            <a:endCxn id="11" idx="2"/>
          </p:cNvCxnSpPr>
          <p:nvPr/>
        </p:nvCxnSpPr>
        <p:spPr>
          <a:xfrm>
            <a:off x="4491520" y="3536788"/>
            <a:ext cx="1373084" cy="184344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nyíllal 48"/>
          <p:cNvCxnSpPr>
            <a:stCxn id="8" idx="6"/>
            <a:endCxn id="15" idx="2"/>
          </p:cNvCxnSpPr>
          <p:nvPr/>
        </p:nvCxnSpPr>
        <p:spPr>
          <a:xfrm flipV="1">
            <a:off x="4491520" y="1821202"/>
            <a:ext cx="1349576" cy="263552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nyíllal 51"/>
          <p:cNvCxnSpPr>
            <a:stCxn id="8" idx="6"/>
            <a:endCxn id="16" idx="2"/>
          </p:cNvCxnSpPr>
          <p:nvPr/>
        </p:nvCxnSpPr>
        <p:spPr>
          <a:xfrm flipV="1">
            <a:off x="4491520" y="2678995"/>
            <a:ext cx="1349576" cy="177773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nyíllal 54"/>
          <p:cNvCxnSpPr>
            <a:stCxn id="8" idx="6"/>
            <a:endCxn id="9" idx="2"/>
          </p:cNvCxnSpPr>
          <p:nvPr/>
        </p:nvCxnSpPr>
        <p:spPr>
          <a:xfrm flipV="1">
            <a:off x="4491520" y="3602500"/>
            <a:ext cx="1373084" cy="85422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gyenes összekötő nyíllal 57"/>
          <p:cNvCxnSpPr>
            <a:stCxn id="8" idx="6"/>
            <a:endCxn id="10" idx="2"/>
          </p:cNvCxnSpPr>
          <p:nvPr/>
        </p:nvCxnSpPr>
        <p:spPr>
          <a:xfrm>
            <a:off x="4491520" y="4456728"/>
            <a:ext cx="1373084" cy="356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nyíllal 60"/>
          <p:cNvCxnSpPr>
            <a:stCxn id="8" idx="6"/>
            <a:endCxn id="11" idx="2"/>
          </p:cNvCxnSpPr>
          <p:nvPr/>
        </p:nvCxnSpPr>
        <p:spPr>
          <a:xfrm>
            <a:off x="4491520" y="4456728"/>
            <a:ext cx="1373084" cy="9235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gyenes összekötő nyíllal 132"/>
          <p:cNvCxnSpPr>
            <a:stCxn id="10" idx="6"/>
            <a:endCxn id="19" idx="2"/>
          </p:cNvCxnSpPr>
          <p:nvPr/>
        </p:nvCxnSpPr>
        <p:spPr>
          <a:xfrm flipV="1">
            <a:off x="6362752" y="3605066"/>
            <a:ext cx="1619046" cy="85522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gyenes összekötő nyíllal 135"/>
          <p:cNvCxnSpPr>
            <a:stCxn id="9" idx="6"/>
            <a:endCxn id="19" idx="2"/>
          </p:cNvCxnSpPr>
          <p:nvPr/>
        </p:nvCxnSpPr>
        <p:spPr>
          <a:xfrm>
            <a:off x="6362752" y="3602500"/>
            <a:ext cx="1619046" cy="256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gyenes összekötő nyíllal 138"/>
          <p:cNvCxnSpPr>
            <a:stCxn id="16" idx="6"/>
            <a:endCxn id="19" idx="2"/>
          </p:cNvCxnSpPr>
          <p:nvPr/>
        </p:nvCxnSpPr>
        <p:spPr>
          <a:xfrm>
            <a:off x="6339244" y="2678995"/>
            <a:ext cx="1642554" cy="92607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gyenes összekötő nyíllal 141"/>
          <p:cNvCxnSpPr>
            <a:stCxn id="15" idx="6"/>
            <a:endCxn id="19" idx="2"/>
          </p:cNvCxnSpPr>
          <p:nvPr/>
        </p:nvCxnSpPr>
        <p:spPr>
          <a:xfrm>
            <a:off x="6339244" y="1821202"/>
            <a:ext cx="1642554" cy="178386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nyíllal 58"/>
          <p:cNvCxnSpPr>
            <a:stCxn id="11" idx="7"/>
            <a:endCxn id="19" idx="2"/>
          </p:cNvCxnSpPr>
          <p:nvPr/>
        </p:nvCxnSpPr>
        <p:spPr>
          <a:xfrm flipV="1">
            <a:off x="6289800" y="3605066"/>
            <a:ext cx="1691998" cy="159904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1054"/>
          </a:xfrm>
        </p:spPr>
        <p:txBody>
          <a:bodyPr/>
          <a:lstStyle/>
          <a:p>
            <a:r>
              <a:rPr lang="hu-HU" b="1" u="sng" dirty="0" smtClean="0"/>
              <a:t>Backpropagation</a:t>
            </a:r>
            <a:endParaRPr lang="hu-HU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2404777" y="5732053"/>
            <a:ext cx="7915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ß"/>
            </a:pPr>
            <a:r>
              <a:rPr lang="hu-HU" dirty="0" smtClean="0">
                <a:sym typeface="Wingdings" panose="05000000000000000000" pitchFamily="2" charset="2"/>
              </a:rPr>
              <a:t>This is the backward process: we update the edge weights starting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f</a:t>
            </a:r>
            <a:r>
              <a:rPr lang="hu-HU" dirty="0" smtClean="0">
                <a:sym typeface="Wingdings" panose="05000000000000000000" pitchFamily="2" charset="2"/>
              </a:rPr>
              <a:t>rom the output layer !!!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91681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389" y="1846030"/>
            <a:ext cx="110673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smtClean="0"/>
              <a:t>Input layer</a:t>
            </a:r>
            <a:r>
              <a:rPr lang="hu-HU" dirty="0" smtClean="0"/>
              <a:t>: we keep feeding our network with data through the</a:t>
            </a:r>
          </a:p>
          <a:p>
            <a:r>
              <a:rPr lang="hu-HU" dirty="0"/>
              <a:t>	</a:t>
            </a:r>
            <a:r>
              <a:rPr lang="hu-HU" dirty="0" smtClean="0"/>
              <a:t>	input layer </a:t>
            </a:r>
          </a:p>
          <a:p>
            <a:r>
              <a:rPr lang="hu-HU" dirty="0"/>
              <a:t>	</a:t>
            </a:r>
            <a:r>
              <a:rPr lang="hu-HU" dirty="0" smtClean="0"/>
              <a:t>	       ~ for example we have an image of a digit: we convert it to</a:t>
            </a:r>
          </a:p>
          <a:p>
            <a:r>
              <a:rPr lang="hu-HU" dirty="0"/>
              <a:t>	</a:t>
            </a:r>
            <a:r>
              <a:rPr lang="hu-HU" dirty="0" smtClean="0"/>
              <a:t>		</a:t>
            </a:r>
            <a:r>
              <a:rPr lang="hu-HU" b="1" dirty="0" smtClean="0"/>
              <a:t>RGB</a:t>
            </a:r>
            <a:r>
              <a:rPr lang="hu-HU" dirty="0" smtClean="0"/>
              <a:t> </a:t>
            </a:r>
            <a:r>
              <a:rPr lang="hu-HU" dirty="0" err="1" smtClean="0"/>
              <a:t>values</a:t>
            </a:r>
            <a:r>
              <a:rPr lang="hu-HU" dirty="0" smtClean="0"/>
              <a:t> </a:t>
            </a:r>
            <a:r>
              <a:rPr lang="hu-HU" dirty="0" err="1" smtClean="0"/>
              <a:t>so</a:t>
            </a:r>
            <a:r>
              <a:rPr lang="hu-HU" dirty="0" smtClean="0"/>
              <a:t> </a:t>
            </a:r>
            <a:r>
              <a:rPr lang="hu-HU" dirty="0" err="1" smtClean="0"/>
              <a:t>every</a:t>
            </a:r>
            <a:r>
              <a:rPr lang="hu-HU" dirty="0" smtClean="0"/>
              <a:t> pixel </a:t>
            </a:r>
            <a:r>
              <a:rPr lang="hu-HU" dirty="0" err="1" smtClean="0"/>
              <a:t>will</a:t>
            </a:r>
            <a:r>
              <a:rPr lang="hu-HU" dirty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a </a:t>
            </a:r>
            <a:r>
              <a:rPr lang="hu-HU" dirty="0" err="1" smtClean="0"/>
              <a:t>numerical</a:t>
            </a:r>
            <a:r>
              <a:rPr lang="hu-HU" dirty="0" smtClean="0"/>
              <a:t> </a:t>
            </a:r>
            <a:r>
              <a:rPr lang="hu-HU" dirty="0" err="1" smtClean="0"/>
              <a:t>value</a:t>
            </a:r>
            <a:r>
              <a:rPr lang="hu-HU" dirty="0" smtClean="0"/>
              <a:t>.</a:t>
            </a:r>
          </a:p>
          <a:p>
            <a:r>
              <a:rPr lang="hu-HU" dirty="0"/>
              <a:t>	</a:t>
            </a:r>
            <a:r>
              <a:rPr lang="hu-HU" dirty="0" smtClean="0"/>
              <a:t>	</a:t>
            </a:r>
            <a:r>
              <a:rPr lang="hu-HU" dirty="0"/>
              <a:t>	</a:t>
            </a:r>
            <a:r>
              <a:rPr lang="hu-HU" dirty="0" smtClean="0"/>
              <a:t>   </a:t>
            </a:r>
            <a:r>
              <a:rPr lang="hu-HU" dirty="0" err="1" smtClean="0"/>
              <a:t>So</a:t>
            </a:r>
            <a:r>
              <a:rPr lang="hu-HU" dirty="0" smtClean="0"/>
              <a:t> we have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many</a:t>
            </a:r>
            <a:r>
              <a:rPr lang="hu-HU" dirty="0" smtClean="0"/>
              <a:t> input </a:t>
            </a:r>
            <a:r>
              <a:rPr lang="hu-HU" dirty="0" err="1" smtClean="0"/>
              <a:t>neurons</a:t>
            </a:r>
            <a:r>
              <a:rPr lang="hu-HU" dirty="0" smtClean="0"/>
              <a:t> as the number of pixels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image</a:t>
            </a:r>
          </a:p>
          <a:p>
            <a:endParaRPr lang="hu-HU" dirty="0"/>
          </a:p>
          <a:p>
            <a:r>
              <a:rPr lang="hu-HU" u="sng" dirty="0" smtClean="0"/>
              <a:t>Hidden layer</a:t>
            </a:r>
            <a:r>
              <a:rPr lang="hu-HU" dirty="0" smtClean="0"/>
              <a:t>: it is needed in order to make predictions when we</a:t>
            </a:r>
          </a:p>
          <a:p>
            <a:r>
              <a:rPr lang="hu-HU" dirty="0"/>
              <a:t>	</a:t>
            </a:r>
            <a:r>
              <a:rPr lang="hu-HU" dirty="0" smtClean="0"/>
              <a:t>	have non-linear problems</a:t>
            </a:r>
          </a:p>
          <a:p>
            <a:endParaRPr lang="hu-HU" dirty="0"/>
          </a:p>
          <a:p>
            <a:r>
              <a:rPr lang="hu-HU" u="sng" dirty="0" smtClean="0"/>
              <a:t>Output layer</a:t>
            </a:r>
            <a:r>
              <a:rPr lang="hu-HU" dirty="0" smtClean="0"/>
              <a:t>: we have the result here   ~ the predicted digit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82103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Resilient propagation</a:t>
            </a:r>
            <a:endParaRPr lang="hu-HU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7365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Resilient propagation</a:t>
            </a:r>
            <a:endParaRPr lang="hu-HU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It can be used to train neural networks as well</a:t>
            </a:r>
          </a:p>
          <a:p>
            <a:r>
              <a:rPr lang="hu-HU" dirty="0" smtClean="0"/>
              <a:t>It has some advantages over backpropagation: </a:t>
            </a:r>
          </a:p>
          <a:p>
            <a:pPr lvl="1"/>
            <a:r>
              <a:rPr lang="hu-HU" dirty="0" smtClean="0"/>
              <a:t>Usually faster than backpropagation</a:t>
            </a:r>
          </a:p>
          <a:p>
            <a:pPr lvl="1"/>
            <a:r>
              <a:rPr lang="hu-HU" dirty="0" smtClean="0"/>
              <a:t>We do not have to specify extra parameters such as learning rate and momentum</a:t>
            </a:r>
          </a:p>
          <a:p>
            <a:r>
              <a:rPr lang="hu-HU" dirty="0" smtClean="0"/>
              <a:t>Disadvantage: very hard to implement efficiently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71980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Resilient propagation</a:t>
            </a:r>
            <a:endParaRPr lang="hu-HU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It is an iterative approach as well: we have training epochs</a:t>
            </a:r>
          </a:p>
          <a:p>
            <a:r>
              <a:rPr lang="hu-HU" dirty="0" err="1" smtClean="0"/>
              <a:t>Resilient</a:t>
            </a:r>
            <a:r>
              <a:rPr lang="hu-HU" dirty="0" smtClean="0"/>
              <a:t> </a:t>
            </a:r>
            <a:r>
              <a:rPr lang="hu-HU" dirty="0" err="1" smtClean="0"/>
              <a:t>propagation</a:t>
            </a:r>
            <a:r>
              <a:rPr lang="hu-HU" dirty="0" smtClean="0"/>
              <a:t> relies heavily on the gradients as well</a:t>
            </a:r>
          </a:p>
          <a:p>
            <a:r>
              <a:rPr lang="en-US" dirty="0"/>
              <a:t>The idea </a:t>
            </a:r>
            <a:r>
              <a:rPr lang="en-US" dirty="0" smtClean="0"/>
              <a:t>is </a:t>
            </a:r>
            <a:r>
              <a:rPr lang="en-US" dirty="0"/>
              <a:t>that you must have some measure of error </a:t>
            </a:r>
            <a:r>
              <a:rPr lang="en-US" dirty="0" smtClean="0"/>
              <a:t>and </a:t>
            </a:r>
            <a:r>
              <a:rPr lang="en-US" dirty="0"/>
              <a:t>that the value of the error will change as the value of one weight </a:t>
            </a:r>
            <a:r>
              <a:rPr lang="en-US" dirty="0" smtClean="0"/>
              <a:t>changes</a:t>
            </a:r>
            <a:r>
              <a:rPr lang="hu-HU" dirty="0" smtClean="0"/>
              <a:t> 			//</a:t>
            </a:r>
            <a:r>
              <a:rPr lang="en-US" dirty="0" smtClean="0"/>
              <a:t>assuming </a:t>
            </a:r>
            <a:r>
              <a:rPr lang="hu-HU" dirty="0" smtClean="0"/>
              <a:t>we </a:t>
            </a:r>
            <a:r>
              <a:rPr lang="en-US" dirty="0" smtClean="0"/>
              <a:t>hold </a:t>
            </a:r>
            <a:r>
              <a:rPr lang="en-US" dirty="0"/>
              <a:t>the values of the other weights and biases </a:t>
            </a:r>
            <a:r>
              <a:rPr lang="hu-HU" dirty="0" smtClean="0"/>
              <a:t>				</a:t>
            </a:r>
            <a:r>
              <a:rPr lang="en-US" dirty="0" smtClean="0"/>
              <a:t>the </a:t>
            </a:r>
            <a:r>
              <a:rPr lang="en-US" dirty="0"/>
              <a:t>same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93140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/>
              <a:t>Resilient propagation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5623" y="2240924"/>
            <a:ext cx="7497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We have to calculate the gradient to know how much we </a:t>
            </a:r>
          </a:p>
          <a:p>
            <a:r>
              <a:rPr lang="hu-HU" sz="2000" dirty="0"/>
              <a:t>	</a:t>
            </a:r>
            <a:r>
              <a:rPr lang="hu-HU" sz="2000" dirty="0" smtClean="0"/>
              <a:t>should adjust the edge weights</a:t>
            </a:r>
            <a:endParaRPr lang="hu-HU" sz="20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37126" y="3193509"/>
            <a:ext cx="0" cy="264062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28033" y="5537916"/>
            <a:ext cx="6941713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056066" y="3644465"/>
            <a:ext cx="5525037" cy="1468448"/>
          </a:xfrm>
          <a:custGeom>
            <a:avLst/>
            <a:gdLst>
              <a:gd name="connsiteX0" fmla="*/ 0 w 3412902"/>
              <a:gd name="connsiteY0" fmla="*/ 1468448 h 1468448"/>
              <a:gd name="connsiteX1" fmla="*/ 618186 w 3412902"/>
              <a:gd name="connsiteY1" fmla="*/ 386623 h 1468448"/>
              <a:gd name="connsiteX2" fmla="*/ 953037 w 3412902"/>
              <a:gd name="connsiteY2" fmla="*/ 914657 h 1468448"/>
              <a:gd name="connsiteX3" fmla="*/ 1171978 w 3412902"/>
              <a:gd name="connsiteY3" fmla="*/ 721473 h 1468448"/>
              <a:gd name="connsiteX4" fmla="*/ 1712890 w 3412902"/>
              <a:gd name="connsiteY4" fmla="*/ 1249507 h 1468448"/>
              <a:gd name="connsiteX5" fmla="*/ 2150772 w 3412902"/>
              <a:gd name="connsiteY5" fmla="*/ 669958 h 1468448"/>
              <a:gd name="connsiteX6" fmla="*/ 2653048 w 3412902"/>
              <a:gd name="connsiteY6" fmla="*/ 257 h 1468448"/>
              <a:gd name="connsiteX7" fmla="*/ 3284113 w 3412902"/>
              <a:gd name="connsiteY7" fmla="*/ 747231 h 1468448"/>
              <a:gd name="connsiteX8" fmla="*/ 3412902 w 3412902"/>
              <a:gd name="connsiteY8" fmla="*/ 991930 h 146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2902" h="1468448">
                <a:moveTo>
                  <a:pt x="0" y="1468448"/>
                </a:moveTo>
                <a:cubicBezTo>
                  <a:pt x="229673" y="973684"/>
                  <a:pt x="459347" y="478921"/>
                  <a:pt x="618186" y="386623"/>
                </a:cubicBezTo>
                <a:cubicBezTo>
                  <a:pt x="777026" y="294324"/>
                  <a:pt x="860738" y="858849"/>
                  <a:pt x="953037" y="914657"/>
                </a:cubicBezTo>
                <a:cubicBezTo>
                  <a:pt x="1045336" y="970465"/>
                  <a:pt x="1045336" y="665665"/>
                  <a:pt x="1171978" y="721473"/>
                </a:cubicBezTo>
                <a:cubicBezTo>
                  <a:pt x="1298620" y="777281"/>
                  <a:pt x="1549758" y="1258093"/>
                  <a:pt x="1712890" y="1249507"/>
                </a:cubicBezTo>
                <a:cubicBezTo>
                  <a:pt x="1876022" y="1240921"/>
                  <a:pt x="2150772" y="669958"/>
                  <a:pt x="2150772" y="669958"/>
                </a:cubicBezTo>
                <a:cubicBezTo>
                  <a:pt x="2307465" y="461750"/>
                  <a:pt x="2464158" y="-12622"/>
                  <a:pt x="2653048" y="257"/>
                </a:cubicBezTo>
                <a:cubicBezTo>
                  <a:pt x="2841938" y="13136"/>
                  <a:pt x="3157471" y="581952"/>
                  <a:pt x="3284113" y="747231"/>
                </a:cubicBezTo>
                <a:cubicBezTo>
                  <a:pt x="3410755" y="912510"/>
                  <a:pt x="3411828" y="952220"/>
                  <a:pt x="3412902" y="991930"/>
                </a:cubicBezTo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extBox 14"/>
          <p:cNvSpPr txBox="1"/>
          <p:nvPr/>
        </p:nvSpPr>
        <p:spPr>
          <a:xfrm>
            <a:off x="7590326" y="535325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</a:t>
            </a:r>
            <a:endParaRPr lang="hu-HU" dirty="0"/>
          </a:p>
        </p:txBody>
      </p:sp>
      <p:sp>
        <p:nvSpPr>
          <p:cNvPr id="16" name="TextBox 15"/>
          <p:cNvSpPr txBox="1"/>
          <p:nvPr/>
        </p:nvSpPr>
        <p:spPr>
          <a:xfrm>
            <a:off x="515153" y="2742640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MSE</a:t>
            </a:r>
            <a:endParaRPr lang="hu-HU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880373" y="3819769"/>
            <a:ext cx="849948" cy="533095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49618" y="4740027"/>
            <a:ext cx="157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d</a:t>
            </a:r>
            <a:r>
              <a:rPr lang="hu-HU" dirty="0" smtClean="0"/>
              <a:t>irection of</a:t>
            </a:r>
          </a:p>
          <a:p>
            <a:r>
              <a:rPr lang="hu-HU" dirty="0"/>
              <a:t>t</a:t>
            </a:r>
            <a:r>
              <a:rPr lang="hu-HU" dirty="0" smtClean="0"/>
              <a:t>he gradient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8313234" y="3516090"/>
                <a:ext cx="697306" cy="5267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𝑴𝑺𝑬</m:t>
                          </m:r>
                        </m:num>
                        <m:den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234" y="3516090"/>
                <a:ext cx="697306" cy="52674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9188437" y="3336486"/>
            <a:ext cx="2715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e have to calculate</a:t>
            </a:r>
          </a:p>
          <a:p>
            <a:r>
              <a:rPr lang="hu-HU" dirty="0"/>
              <a:t>t</a:t>
            </a:r>
            <a:r>
              <a:rPr lang="hu-HU" dirty="0" smtClean="0"/>
              <a:t>he slope of the curve</a:t>
            </a:r>
          </a:p>
          <a:p>
            <a:r>
              <a:rPr lang="hu-HU" dirty="0"/>
              <a:t>w</a:t>
            </a:r>
            <a:r>
              <a:rPr lang="hu-HU" dirty="0" smtClean="0"/>
              <a:t>ith partial derivatives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45240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/>
              <a:t>Resilient propagation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5623" y="2240924"/>
            <a:ext cx="7497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We have to calculate the gradient to know how much we </a:t>
            </a:r>
          </a:p>
          <a:p>
            <a:r>
              <a:rPr lang="hu-HU" sz="2000" dirty="0"/>
              <a:t>	</a:t>
            </a:r>
            <a:r>
              <a:rPr lang="hu-HU" sz="2000" dirty="0" smtClean="0"/>
              <a:t>should adjust the edge weights</a:t>
            </a:r>
            <a:endParaRPr lang="hu-HU" sz="20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37126" y="3193509"/>
            <a:ext cx="0" cy="264062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28033" y="5537916"/>
            <a:ext cx="6941713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056066" y="3644465"/>
            <a:ext cx="5525037" cy="1468448"/>
          </a:xfrm>
          <a:custGeom>
            <a:avLst/>
            <a:gdLst>
              <a:gd name="connsiteX0" fmla="*/ 0 w 3412902"/>
              <a:gd name="connsiteY0" fmla="*/ 1468448 h 1468448"/>
              <a:gd name="connsiteX1" fmla="*/ 618186 w 3412902"/>
              <a:gd name="connsiteY1" fmla="*/ 386623 h 1468448"/>
              <a:gd name="connsiteX2" fmla="*/ 953037 w 3412902"/>
              <a:gd name="connsiteY2" fmla="*/ 914657 h 1468448"/>
              <a:gd name="connsiteX3" fmla="*/ 1171978 w 3412902"/>
              <a:gd name="connsiteY3" fmla="*/ 721473 h 1468448"/>
              <a:gd name="connsiteX4" fmla="*/ 1712890 w 3412902"/>
              <a:gd name="connsiteY4" fmla="*/ 1249507 h 1468448"/>
              <a:gd name="connsiteX5" fmla="*/ 2150772 w 3412902"/>
              <a:gd name="connsiteY5" fmla="*/ 669958 h 1468448"/>
              <a:gd name="connsiteX6" fmla="*/ 2653048 w 3412902"/>
              <a:gd name="connsiteY6" fmla="*/ 257 h 1468448"/>
              <a:gd name="connsiteX7" fmla="*/ 3284113 w 3412902"/>
              <a:gd name="connsiteY7" fmla="*/ 747231 h 1468448"/>
              <a:gd name="connsiteX8" fmla="*/ 3412902 w 3412902"/>
              <a:gd name="connsiteY8" fmla="*/ 991930 h 146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2902" h="1468448">
                <a:moveTo>
                  <a:pt x="0" y="1468448"/>
                </a:moveTo>
                <a:cubicBezTo>
                  <a:pt x="229673" y="973684"/>
                  <a:pt x="459347" y="478921"/>
                  <a:pt x="618186" y="386623"/>
                </a:cubicBezTo>
                <a:cubicBezTo>
                  <a:pt x="777026" y="294324"/>
                  <a:pt x="860738" y="858849"/>
                  <a:pt x="953037" y="914657"/>
                </a:cubicBezTo>
                <a:cubicBezTo>
                  <a:pt x="1045336" y="970465"/>
                  <a:pt x="1045336" y="665665"/>
                  <a:pt x="1171978" y="721473"/>
                </a:cubicBezTo>
                <a:cubicBezTo>
                  <a:pt x="1298620" y="777281"/>
                  <a:pt x="1549758" y="1258093"/>
                  <a:pt x="1712890" y="1249507"/>
                </a:cubicBezTo>
                <a:cubicBezTo>
                  <a:pt x="1876022" y="1240921"/>
                  <a:pt x="2150772" y="669958"/>
                  <a:pt x="2150772" y="669958"/>
                </a:cubicBezTo>
                <a:cubicBezTo>
                  <a:pt x="2307465" y="461750"/>
                  <a:pt x="2464158" y="-12622"/>
                  <a:pt x="2653048" y="257"/>
                </a:cubicBezTo>
                <a:cubicBezTo>
                  <a:pt x="2841938" y="13136"/>
                  <a:pt x="3157471" y="581952"/>
                  <a:pt x="3284113" y="747231"/>
                </a:cubicBezTo>
                <a:cubicBezTo>
                  <a:pt x="3410755" y="912510"/>
                  <a:pt x="3411828" y="952220"/>
                  <a:pt x="3412902" y="991930"/>
                </a:cubicBezTo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extBox 14"/>
          <p:cNvSpPr txBox="1"/>
          <p:nvPr/>
        </p:nvSpPr>
        <p:spPr>
          <a:xfrm>
            <a:off x="7590326" y="535325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</a:t>
            </a:r>
            <a:endParaRPr lang="hu-HU" dirty="0"/>
          </a:p>
        </p:txBody>
      </p:sp>
      <p:sp>
        <p:nvSpPr>
          <p:cNvPr id="16" name="TextBox 15"/>
          <p:cNvSpPr txBox="1"/>
          <p:nvPr/>
        </p:nvSpPr>
        <p:spPr>
          <a:xfrm>
            <a:off x="515153" y="2742640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MSE</a:t>
            </a:r>
            <a:endParaRPr lang="hu-HU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18555" y="3798151"/>
            <a:ext cx="450703" cy="76511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81222" y="4789747"/>
            <a:ext cx="157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d</a:t>
            </a:r>
            <a:r>
              <a:rPr lang="hu-HU" dirty="0" smtClean="0"/>
              <a:t>irection of</a:t>
            </a:r>
          </a:p>
          <a:p>
            <a:r>
              <a:rPr lang="hu-HU" dirty="0"/>
              <a:t>t</a:t>
            </a:r>
            <a:r>
              <a:rPr lang="hu-HU" dirty="0" smtClean="0"/>
              <a:t>he gradient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8313234" y="3516090"/>
                <a:ext cx="697306" cy="5267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𝑴𝑺𝑬</m:t>
                          </m:r>
                        </m:num>
                        <m:den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234" y="3516090"/>
                <a:ext cx="697306" cy="52674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9188437" y="3336486"/>
            <a:ext cx="2715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e have to calculate</a:t>
            </a:r>
          </a:p>
          <a:p>
            <a:r>
              <a:rPr lang="hu-HU" dirty="0"/>
              <a:t>t</a:t>
            </a:r>
            <a:r>
              <a:rPr lang="hu-HU" dirty="0" smtClean="0"/>
              <a:t>he slope of the curve</a:t>
            </a:r>
          </a:p>
          <a:p>
            <a:r>
              <a:rPr lang="hu-HU" dirty="0"/>
              <a:t>w</a:t>
            </a:r>
            <a:r>
              <a:rPr lang="hu-HU" dirty="0" smtClean="0"/>
              <a:t>ith partial derivatives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45996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/>
              <a:t>Resilient propagation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6682" y="1541379"/>
            <a:ext cx="842410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Negative slope: go in the positive weight direction</a:t>
            </a:r>
          </a:p>
          <a:p>
            <a:r>
              <a:rPr lang="hu-HU" sz="2000" dirty="0" smtClean="0"/>
              <a:t>Positive slope: go in the negative weight direction</a:t>
            </a:r>
          </a:p>
          <a:p>
            <a:endParaRPr lang="hu-HU" sz="2000" dirty="0"/>
          </a:p>
          <a:p>
            <a:r>
              <a:rPr lang="hu-HU" sz="2000" dirty="0" smtClean="0"/>
              <a:t>The steepness / magnitude of the slope: good hint how rapidly the</a:t>
            </a:r>
          </a:p>
          <a:p>
            <a:r>
              <a:rPr lang="hu-HU" sz="2000" dirty="0"/>
              <a:t>e</a:t>
            </a:r>
            <a:r>
              <a:rPr lang="hu-HU" sz="2000" dirty="0" smtClean="0"/>
              <a:t>rror is changing and how far to move to get a smaller MSE</a:t>
            </a:r>
            <a:endParaRPr lang="hu-HU" sz="20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37126" y="3193509"/>
            <a:ext cx="0" cy="264062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28033" y="5537916"/>
            <a:ext cx="6941713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056066" y="3644465"/>
            <a:ext cx="5525037" cy="1468448"/>
          </a:xfrm>
          <a:custGeom>
            <a:avLst/>
            <a:gdLst>
              <a:gd name="connsiteX0" fmla="*/ 0 w 3412902"/>
              <a:gd name="connsiteY0" fmla="*/ 1468448 h 1468448"/>
              <a:gd name="connsiteX1" fmla="*/ 618186 w 3412902"/>
              <a:gd name="connsiteY1" fmla="*/ 386623 h 1468448"/>
              <a:gd name="connsiteX2" fmla="*/ 953037 w 3412902"/>
              <a:gd name="connsiteY2" fmla="*/ 914657 h 1468448"/>
              <a:gd name="connsiteX3" fmla="*/ 1171978 w 3412902"/>
              <a:gd name="connsiteY3" fmla="*/ 721473 h 1468448"/>
              <a:gd name="connsiteX4" fmla="*/ 1712890 w 3412902"/>
              <a:gd name="connsiteY4" fmla="*/ 1249507 h 1468448"/>
              <a:gd name="connsiteX5" fmla="*/ 2150772 w 3412902"/>
              <a:gd name="connsiteY5" fmla="*/ 669958 h 1468448"/>
              <a:gd name="connsiteX6" fmla="*/ 2653048 w 3412902"/>
              <a:gd name="connsiteY6" fmla="*/ 257 h 1468448"/>
              <a:gd name="connsiteX7" fmla="*/ 3284113 w 3412902"/>
              <a:gd name="connsiteY7" fmla="*/ 747231 h 1468448"/>
              <a:gd name="connsiteX8" fmla="*/ 3412902 w 3412902"/>
              <a:gd name="connsiteY8" fmla="*/ 991930 h 146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2902" h="1468448">
                <a:moveTo>
                  <a:pt x="0" y="1468448"/>
                </a:moveTo>
                <a:cubicBezTo>
                  <a:pt x="229673" y="973684"/>
                  <a:pt x="459347" y="478921"/>
                  <a:pt x="618186" y="386623"/>
                </a:cubicBezTo>
                <a:cubicBezTo>
                  <a:pt x="777026" y="294324"/>
                  <a:pt x="860738" y="858849"/>
                  <a:pt x="953037" y="914657"/>
                </a:cubicBezTo>
                <a:cubicBezTo>
                  <a:pt x="1045336" y="970465"/>
                  <a:pt x="1045336" y="665665"/>
                  <a:pt x="1171978" y="721473"/>
                </a:cubicBezTo>
                <a:cubicBezTo>
                  <a:pt x="1298620" y="777281"/>
                  <a:pt x="1549758" y="1258093"/>
                  <a:pt x="1712890" y="1249507"/>
                </a:cubicBezTo>
                <a:cubicBezTo>
                  <a:pt x="1876022" y="1240921"/>
                  <a:pt x="2150772" y="669958"/>
                  <a:pt x="2150772" y="669958"/>
                </a:cubicBezTo>
                <a:cubicBezTo>
                  <a:pt x="2307465" y="461750"/>
                  <a:pt x="2464158" y="-12622"/>
                  <a:pt x="2653048" y="257"/>
                </a:cubicBezTo>
                <a:cubicBezTo>
                  <a:pt x="2841938" y="13136"/>
                  <a:pt x="3157471" y="581952"/>
                  <a:pt x="3284113" y="747231"/>
                </a:cubicBezTo>
                <a:cubicBezTo>
                  <a:pt x="3410755" y="912510"/>
                  <a:pt x="3411828" y="952220"/>
                  <a:pt x="3412902" y="991930"/>
                </a:cubicBezTo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extBox 14"/>
          <p:cNvSpPr txBox="1"/>
          <p:nvPr/>
        </p:nvSpPr>
        <p:spPr>
          <a:xfrm>
            <a:off x="7590326" y="535325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</a:t>
            </a:r>
            <a:endParaRPr lang="hu-HU" dirty="0"/>
          </a:p>
        </p:txBody>
      </p:sp>
      <p:sp>
        <p:nvSpPr>
          <p:cNvPr id="16" name="TextBox 15"/>
          <p:cNvSpPr txBox="1"/>
          <p:nvPr/>
        </p:nvSpPr>
        <p:spPr>
          <a:xfrm>
            <a:off x="515153" y="2742640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MSE</a:t>
            </a:r>
            <a:endParaRPr lang="hu-HU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892627" y="3616464"/>
            <a:ext cx="911690" cy="2800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62153" y="4169325"/>
            <a:ext cx="157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d</a:t>
            </a:r>
            <a:r>
              <a:rPr lang="hu-HU" dirty="0" smtClean="0"/>
              <a:t>irection of</a:t>
            </a:r>
          </a:p>
          <a:p>
            <a:r>
              <a:rPr lang="hu-HU" dirty="0"/>
              <a:t>t</a:t>
            </a:r>
            <a:r>
              <a:rPr lang="hu-HU" dirty="0" smtClean="0"/>
              <a:t>he gradient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8313234" y="3516090"/>
                <a:ext cx="697306" cy="5267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𝑴𝑺𝑬</m:t>
                          </m:r>
                        </m:num>
                        <m:den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234" y="3516090"/>
                <a:ext cx="697306" cy="52674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9188437" y="3336486"/>
            <a:ext cx="2715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e have to calculate</a:t>
            </a:r>
          </a:p>
          <a:p>
            <a:r>
              <a:rPr lang="hu-HU" dirty="0"/>
              <a:t>t</a:t>
            </a:r>
            <a:r>
              <a:rPr lang="hu-HU" dirty="0" smtClean="0"/>
              <a:t>he slope of the curve</a:t>
            </a:r>
          </a:p>
          <a:p>
            <a:r>
              <a:rPr lang="hu-HU" dirty="0"/>
              <a:t>w</a:t>
            </a:r>
            <a:r>
              <a:rPr lang="hu-HU" dirty="0" smtClean="0"/>
              <a:t>ith partial derivatives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23181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/>
              <a:t>Resilient propagation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6682" y="1541379"/>
            <a:ext cx="91759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Backprop: uses the magnitude to determine how to change the weights</a:t>
            </a:r>
          </a:p>
          <a:p>
            <a:r>
              <a:rPr lang="hu-HU" sz="2000" dirty="0"/>
              <a:t>	</a:t>
            </a:r>
            <a:r>
              <a:rPr lang="hu-HU" sz="2000" dirty="0" smtClean="0"/>
              <a:t>Problem: the algorithm can overshoot the minimum</a:t>
            </a:r>
          </a:p>
          <a:p>
            <a:r>
              <a:rPr lang="hu-HU" sz="2000" dirty="0"/>
              <a:t>	</a:t>
            </a:r>
            <a:r>
              <a:rPr lang="hu-HU" sz="2000" dirty="0" smtClean="0"/>
              <a:t>	Oscillations occur !!! ~ missing the local optimum</a:t>
            </a:r>
          </a:p>
          <a:p>
            <a:endParaRPr lang="hu-HU" sz="2000" dirty="0"/>
          </a:p>
          <a:p>
            <a:r>
              <a:rPr lang="hu-HU" sz="2000" dirty="0" smtClean="0"/>
              <a:t>	OK we could use a smaller learning rate but the algorithms will</a:t>
            </a:r>
          </a:p>
          <a:p>
            <a:r>
              <a:rPr lang="hu-HU" sz="2000" dirty="0" smtClean="0"/>
              <a:t>		be </a:t>
            </a:r>
            <a:r>
              <a:rPr lang="hu-HU" sz="2000" dirty="0" err="1" smtClean="0"/>
              <a:t>slower</a:t>
            </a:r>
            <a:r>
              <a:rPr lang="hu-HU" sz="2000" dirty="0" smtClean="0"/>
              <a:t> !!!</a:t>
            </a:r>
            <a:endParaRPr lang="hu-HU" sz="20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37126" y="3193509"/>
            <a:ext cx="0" cy="264062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28033" y="5537916"/>
            <a:ext cx="6941713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056066" y="3644465"/>
            <a:ext cx="5525037" cy="1468448"/>
          </a:xfrm>
          <a:custGeom>
            <a:avLst/>
            <a:gdLst>
              <a:gd name="connsiteX0" fmla="*/ 0 w 3412902"/>
              <a:gd name="connsiteY0" fmla="*/ 1468448 h 1468448"/>
              <a:gd name="connsiteX1" fmla="*/ 618186 w 3412902"/>
              <a:gd name="connsiteY1" fmla="*/ 386623 h 1468448"/>
              <a:gd name="connsiteX2" fmla="*/ 953037 w 3412902"/>
              <a:gd name="connsiteY2" fmla="*/ 914657 h 1468448"/>
              <a:gd name="connsiteX3" fmla="*/ 1171978 w 3412902"/>
              <a:gd name="connsiteY3" fmla="*/ 721473 h 1468448"/>
              <a:gd name="connsiteX4" fmla="*/ 1712890 w 3412902"/>
              <a:gd name="connsiteY4" fmla="*/ 1249507 h 1468448"/>
              <a:gd name="connsiteX5" fmla="*/ 2150772 w 3412902"/>
              <a:gd name="connsiteY5" fmla="*/ 669958 h 1468448"/>
              <a:gd name="connsiteX6" fmla="*/ 2653048 w 3412902"/>
              <a:gd name="connsiteY6" fmla="*/ 257 h 1468448"/>
              <a:gd name="connsiteX7" fmla="*/ 3284113 w 3412902"/>
              <a:gd name="connsiteY7" fmla="*/ 747231 h 1468448"/>
              <a:gd name="connsiteX8" fmla="*/ 3412902 w 3412902"/>
              <a:gd name="connsiteY8" fmla="*/ 991930 h 146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2902" h="1468448">
                <a:moveTo>
                  <a:pt x="0" y="1468448"/>
                </a:moveTo>
                <a:cubicBezTo>
                  <a:pt x="229673" y="973684"/>
                  <a:pt x="459347" y="478921"/>
                  <a:pt x="618186" y="386623"/>
                </a:cubicBezTo>
                <a:cubicBezTo>
                  <a:pt x="777026" y="294324"/>
                  <a:pt x="860738" y="858849"/>
                  <a:pt x="953037" y="914657"/>
                </a:cubicBezTo>
                <a:cubicBezTo>
                  <a:pt x="1045336" y="970465"/>
                  <a:pt x="1045336" y="665665"/>
                  <a:pt x="1171978" y="721473"/>
                </a:cubicBezTo>
                <a:cubicBezTo>
                  <a:pt x="1298620" y="777281"/>
                  <a:pt x="1549758" y="1258093"/>
                  <a:pt x="1712890" y="1249507"/>
                </a:cubicBezTo>
                <a:cubicBezTo>
                  <a:pt x="1876022" y="1240921"/>
                  <a:pt x="2150772" y="669958"/>
                  <a:pt x="2150772" y="669958"/>
                </a:cubicBezTo>
                <a:cubicBezTo>
                  <a:pt x="2307465" y="461750"/>
                  <a:pt x="2464158" y="-12622"/>
                  <a:pt x="2653048" y="257"/>
                </a:cubicBezTo>
                <a:cubicBezTo>
                  <a:pt x="2841938" y="13136"/>
                  <a:pt x="3157471" y="581952"/>
                  <a:pt x="3284113" y="747231"/>
                </a:cubicBezTo>
                <a:cubicBezTo>
                  <a:pt x="3410755" y="912510"/>
                  <a:pt x="3411828" y="952220"/>
                  <a:pt x="3412902" y="991930"/>
                </a:cubicBezTo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extBox 14"/>
          <p:cNvSpPr txBox="1"/>
          <p:nvPr/>
        </p:nvSpPr>
        <p:spPr>
          <a:xfrm>
            <a:off x="7590326" y="535325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</a:t>
            </a:r>
            <a:endParaRPr lang="hu-HU" dirty="0"/>
          </a:p>
        </p:txBody>
      </p:sp>
      <p:sp>
        <p:nvSpPr>
          <p:cNvPr id="16" name="TextBox 15"/>
          <p:cNvSpPr txBox="1"/>
          <p:nvPr/>
        </p:nvSpPr>
        <p:spPr>
          <a:xfrm>
            <a:off x="515153" y="2742640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MSE</a:t>
            </a:r>
            <a:endParaRPr lang="hu-HU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892627" y="3616464"/>
            <a:ext cx="911690" cy="28001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62153" y="4169325"/>
            <a:ext cx="157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d</a:t>
            </a:r>
            <a:r>
              <a:rPr lang="hu-HU" dirty="0" smtClean="0"/>
              <a:t>irection of</a:t>
            </a:r>
          </a:p>
          <a:p>
            <a:r>
              <a:rPr lang="hu-HU" dirty="0"/>
              <a:t>t</a:t>
            </a:r>
            <a:r>
              <a:rPr lang="hu-HU" dirty="0" smtClean="0"/>
              <a:t>he gradient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8313234" y="3516090"/>
                <a:ext cx="697306" cy="5267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𝑴𝑺𝑬</m:t>
                          </m:r>
                        </m:num>
                        <m:den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234" y="3516090"/>
                <a:ext cx="697306" cy="52674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9188437" y="3336486"/>
            <a:ext cx="2715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e have to calculate</a:t>
            </a:r>
          </a:p>
          <a:p>
            <a:r>
              <a:rPr lang="hu-HU" dirty="0"/>
              <a:t>t</a:t>
            </a:r>
            <a:r>
              <a:rPr lang="hu-HU" dirty="0" smtClean="0"/>
              <a:t>he slope of the curve</a:t>
            </a:r>
          </a:p>
          <a:p>
            <a:r>
              <a:rPr lang="hu-HU" dirty="0"/>
              <a:t>w</a:t>
            </a:r>
            <a:r>
              <a:rPr lang="hu-HU" dirty="0" smtClean="0"/>
              <a:t>ith partial derivatives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69461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/>
              <a:t>Resilient propagation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Resilient</a:t>
            </a:r>
            <a:r>
              <a:rPr lang="hu-HU" dirty="0" smtClean="0"/>
              <a:t> </a:t>
            </a:r>
            <a:r>
              <a:rPr lang="hu-HU" dirty="0" err="1" smtClean="0"/>
              <a:t>propagation</a:t>
            </a:r>
            <a:r>
              <a:rPr lang="hu-HU" dirty="0" smtClean="0"/>
              <a:t> does not </a:t>
            </a:r>
            <a:r>
              <a:rPr lang="en-US" dirty="0"/>
              <a:t>use the magnitude of the gradient to determine a weight </a:t>
            </a:r>
            <a:r>
              <a:rPr lang="en-US" dirty="0" smtClean="0"/>
              <a:t>delta</a:t>
            </a:r>
            <a:endParaRPr lang="hu-HU" dirty="0" smtClean="0"/>
          </a:p>
          <a:p>
            <a:r>
              <a:rPr lang="hu-HU" dirty="0" smtClean="0"/>
              <a:t>Instead it relies on the sign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gradient</a:t>
            </a:r>
            <a:r>
              <a:rPr lang="hu-HU" dirty="0" smtClean="0"/>
              <a:t> ( </a:t>
            </a:r>
            <a:r>
              <a:rPr lang="hu-HU" b="1" dirty="0" smtClean="0"/>
              <a:t>+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b="1" dirty="0" smtClean="0"/>
              <a:t>-</a:t>
            </a:r>
            <a:r>
              <a:rPr lang="hu-HU" dirty="0" smtClean="0"/>
              <a:t> ) !!!</a:t>
            </a:r>
          </a:p>
          <a:p>
            <a:r>
              <a:rPr lang="hu-HU" dirty="0" smtClean="0"/>
              <a:t>I</a:t>
            </a:r>
            <a:r>
              <a:rPr lang="en-US" dirty="0" err="1" smtClean="0"/>
              <a:t>nstead</a:t>
            </a:r>
            <a:r>
              <a:rPr lang="en-US" dirty="0" smtClean="0"/>
              <a:t> </a:t>
            </a:r>
            <a:r>
              <a:rPr lang="en-US" dirty="0"/>
              <a:t>of using a single learning rate for all weights and biases, </a:t>
            </a:r>
            <a:r>
              <a:rPr lang="hu-HU" dirty="0" err="1" smtClean="0"/>
              <a:t>resilient</a:t>
            </a:r>
            <a:r>
              <a:rPr lang="hu-HU" dirty="0" smtClean="0"/>
              <a:t> </a:t>
            </a:r>
            <a:r>
              <a:rPr lang="hu-HU" dirty="0" err="1" smtClean="0"/>
              <a:t>propagation</a:t>
            </a:r>
            <a:r>
              <a:rPr lang="hu-HU" dirty="0" smtClean="0"/>
              <a:t> </a:t>
            </a:r>
            <a:r>
              <a:rPr lang="hu-HU" dirty="0" err="1" smtClean="0"/>
              <a:t>uses</a:t>
            </a:r>
            <a:r>
              <a:rPr lang="hu-HU" dirty="0" smtClean="0"/>
              <a:t> </a:t>
            </a:r>
            <a:r>
              <a:rPr lang="en-US" dirty="0" smtClean="0"/>
              <a:t>separate </a:t>
            </a:r>
            <a:r>
              <a:rPr lang="en-US" dirty="0"/>
              <a:t>weight deltas for each weight and </a:t>
            </a:r>
            <a:r>
              <a:rPr lang="en-US" dirty="0" smtClean="0"/>
              <a:t>bias </a:t>
            </a:r>
            <a:r>
              <a:rPr lang="en-US" dirty="0"/>
              <a:t>and adapts these deltas during training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99785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Applications of neural networks</a:t>
            </a:r>
            <a:endParaRPr lang="hu-HU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77638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Optical character recognition</a:t>
            </a:r>
            <a:endParaRPr lang="hu-HU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We have an image and want to find out what character it is</a:t>
            </a:r>
          </a:p>
          <a:p>
            <a:r>
              <a:rPr lang="hu-HU" dirty="0" smtClean="0"/>
              <a:t>Input layer:</a:t>
            </a:r>
          </a:p>
          <a:p>
            <a:pPr lvl="1"/>
            <a:r>
              <a:rPr lang="hu-HU" dirty="0" smtClean="0"/>
              <a:t>For example we have a </a:t>
            </a:r>
            <a:r>
              <a:rPr lang="hu-HU" b="1" dirty="0" smtClean="0"/>
              <a:t>8x8</a:t>
            </a:r>
            <a:r>
              <a:rPr lang="hu-HU" dirty="0" smtClean="0"/>
              <a:t> pixel image ( </a:t>
            </a:r>
            <a:r>
              <a:rPr lang="hu-HU" b="1" dirty="0" smtClean="0"/>
              <a:t>64</a:t>
            </a:r>
            <a:r>
              <a:rPr lang="hu-HU" dirty="0" smtClean="0"/>
              <a:t> pixels )</a:t>
            </a:r>
          </a:p>
          <a:p>
            <a:pPr lvl="1"/>
            <a:r>
              <a:rPr lang="hu-HU" dirty="0" smtClean="0"/>
              <a:t>In this situation we have </a:t>
            </a:r>
            <a:r>
              <a:rPr lang="hu-HU" b="1" dirty="0" smtClean="0"/>
              <a:t>64</a:t>
            </a:r>
            <a:r>
              <a:rPr lang="hu-HU" dirty="0" smtClean="0"/>
              <a:t> input neuron</a:t>
            </a:r>
          </a:p>
          <a:p>
            <a:r>
              <a:rPr lang="hu-HU" dirty="0" smtClean="0"/>
              <a:t>Output layer</a:t>
            </a:r>
          </a:p>
          <a:p>
            <a:pPr lvl="1"/>
            <a:r>
              <a:rPr lang="hu-HU" dirty="0" smtClean="0"/>
              <a:t>We have </a:t>
            </a:r>
            <a:r>
              <a:rPr lang="hu-HU" b="1" dirty="0" smtClean="0"/>
              <a:t>26</a:t>
            </a:r>
            <a:r>
              <a:rPr lang="hu-HU" dirty="0" smtClean="0"/>
              <a:t> output neurons because in the english alphabet there are </a:t>
            </a:r>
            <a:r>
              <a:rPr lang="hu-HU" b="1" dirty="0" smtClean="0"/>
              <a:t>26</a:t>
            </a:r>
            <a:r>
              <a:rPr lang="hu-HU" dirty="0" smtClean="0"/>
              <a:t> characters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6379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9701" y="450760"/>
            <a:ext cx="3948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What is the input and the output?</a:t>
            </a:r>
            <a:endParaRPr lang="hu-HU" dirty="0"/>
          </a:p>
        </p:txBody>
      </p:sp>
      <p:sp>
        <p:nvSpPr>
          <p:cNvPr id="5" name="Rectangle 4"/>
          <p:cNvSpPr/>
          <p:nvPr/>
        </p:nvSpPr>
        <p:spPr>
          <a:xfrm>
            <a:off x="3915177" y="2550017"/>
            <a:ext cx="3000778" cy="2021983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dirty="0" smtClean="0">
                <a:solidFill>
                  <a:srgbClr val="FF0000"/>
                </a:solidFill>
              </a:rPr>
              <a:t>?</a:t>
            </a:r>
            <a:endParaRPr lang="hu-HU" sz="4400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72743" y="3528812"/>
            <a:ext cx="1197735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132748" y="3528812"/>
            <a:ext cx="1197735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98437" y="3344146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INPUT</a:t>
            </a:r>
            <a:endParaRPr lang="hu-H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555472" y="334414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OUTPUT</a:t>
            </a:r>
            <a:endParaRPr lang="hu-H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094704" y="4934172"/>
            <a:ext cx="102948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For humans: we see a handwritten character </a:t>
            </a:r>
            <a:r>
              <a:rPr lang="hu-HU" dirty="0" smtClean="0">
                <a:sym typeface="Wingdings" panose="05000000000000000000" pitchFamily="2" charset="2"/>
              </a:rPr>
              <a:t> this is the input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Then we can recognize that character  that’s the output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For computers: of course we have to transform the image into numerical data, we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have to make a prediction what character it might be !!!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11308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20780" y="1021490"/>
            <a:ext cx="659027" cy="659027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/>
          <p:cNvSpPr/>
          <p:nvPr/>
        </p:nvSpPr>
        <p:spPr>
          <a:xfrm>
            <a:off x="5079807" y="1021490"/>
            <a:ext cx="659027" cy="659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Rectangle 5"/>
          <p:cNvSpPr/>
          <p:nvPr/>
        </p:nvSpPr>
        <p:spPr>
          <a:xfrm>
            <a:off x="5738834" y="1021490"/>
            <a:ext cx="659027" cy="659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Rectangle 6"/>
          <p:cNvSpPr/>
          <p:nvPr/>
        </p:nvSpPr>
        <p:spPr>
          <a:xfrm>
            <a:off x="6397861" y="1021490"/>
            <a:ext cx="659027" cy="659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7056888" y="1021490"/>
            <a:ext cx="659027" cy="659027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Rectangle 11"/>
          <p:cNvSpPr/>
          <p:nvPr/>
        </p:nvSpPr>
        <p:spPr>
          <a:xfrm>
            <a:off x="4420780" y="1680517"/>
            <a:ext cx="659027" cy="659027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Rectangle 12"/>
          <p:cNvSpPr/>
          <p:nvPr/>
        </p:nvSpPr>
        <p:spPr>
          <a:xfrm>
            <a:off x="5079807" y="1680517"/>
            <a:ext cx="659027" cy="659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Rectangle 13"/>
          <p:cNvSpPr/>
          <p:nvPr/>
        </p:nvSpPr>
        <p:spPr>
          <a:xfrm>
            <a:off x="5738834" y="1680517"/>
            <a:ext cx="659027" cy="659027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Rectangle 14"/>
          <p:cNvSpPr/>
          <p:nvPr/>
        </p:nvSpPr>
        <p:spPr>
          <a:xfrm>
            <a:off x="6397861" y="1680517"/>
            <a:ext cx="659027" cy="659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Rectangle 15"/>
          <p:cNvSpPr/>
          <p:nvPr/>
        </p:nvSpPr>
        <p:spPr>
          <a:xfrm>
            <a:off x="7056888" y="1680517"/>
            <a:ext cx="659027" cy="659027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Rectangle 19"/>
          <p:cNvSpPr/>
          <p:nvPr/>
        </p:nvSpPr>
        <p:spPr>
          <a:xfrm>
            <a:off x="4420780" y="2339544"/>
            <a:ext cx="659027" cy="659027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Rectangle 20"/>
          <p:cNvSpPr/>
          <p:nvPr/>
        </p:nvSpPr>
        <p:spPr>
          <a:xfrm>
            <a:off x="5079807" y="2339544"/>
            <a:ext cx="659027" cy="659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Rectangle 21"/>
          <p:cNvSpPr/>
          <p:nvPr/>
        </p:nvSpPr>
        <p:spPr>
          <a:xfrm>
            <a:off x="5738834" y="2339544"/>
            <a:ext cx="659027" cy="659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Rectangle 22"/>
          <p:cNvSpPr/>
          <p:nvPr/>
        </p:nvSpPr>
        <p:spPr>
          <a:xfrm>
            <a:off x="6397861" y="2339544"/>
            <a:ext cx="659027" cy="659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Rectangle 23"/>
          <p:cNvSpPr/>
          <p:nvPr/>
        </p:nvSpPr>
        <p:spPr>
          <a:xfrm>
            <a:off x="7056888" y="2339544"/>
            <a:ext cx="659027" cy="659027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Rectangle 27"/>
          <p:cNvSpPr/>
          <p:nvPr/>
        </p:nvSpPr>
        <p:spPr>
          <a:xfrm>
            <a:off x="4420780" y="2998571"/>
            <a:ext cx="659027" cy="659027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Rectangle 28"/>
          <p:cNvSpPr/>
          <p:nvPr/>
        </p:nvSpPr>
        <p:spPr>
          <a:xfrm>
            <a:off x="5079807" y="2998571"/>
            <a:ext cx="659027" cy="659027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Rectangle 29"/>
          <p:cNvSpPr/>
          <p:nvPr/>
        </p:nvSpPr>
        <p:spPr>
          <a:xfrm>
            <a:off x="5738834" y="2998571"/>
            <a:ext cx="659027" cy="659027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Rectangle 30"/>
          <p:cNvSpPr/>
          <p:nvPr/>
        </p:nvSpPr>
        <p:spPr>
          <a:xfrm>
            <a:off x="6397861" y="2998571"/>
            <a:ext cx="659027" cy="659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Rectangle 31"/>
          <p:cNvSpPr/>
          <p:nvPr/>
        </p:nvSpPr>
        <p:spPr>
          <a:xfrm>
            <a:off x="7056888" y="2998571"/>
            <a:ext cx="659027" cy="659027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Rectangle 35"/>
          <p:cNvSpPr/>
          <p:nvPr/>
        </p:nvSpPr>
        <p:spPr>
          <a:xfrm>
            <a:off x="4420780" y="3657598"/>
            <a:ext cx="659027" cy="659027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Rectangle 36"/>
          <p:cNvSpPr/>
          <p:nvPr/>
        </p:nvSpPr>
        <p:spPr>
          <a:xfrm>
            <a:off x="5079807" y="3657598"/>
            <a:ext cx="659027" cy="659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Rectangle 37"/>
          <p:cNvSpPr/>
          <p:nvPr/>
        </p:nvSpPr>
        <p:spPr>
          <a:xfrm>
            <a:off x="5738834" y="3657598"/>
            <a:ext cx="659027" cy="659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Rectangle 38"/>
          <p:cNvSpPr/>
          <p:nvPr/>
        </p:nvSpPr>
        <p:spPr>
          <a:xfrm>
            <a:off x="6397861" y="3657598"/>
            <a:ext cx="659027" cy="659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Rectangle 39"/>
          <p:cNvSpPr/>
          <p:nvPr/>
        </p:nvSpPr>
        <p:spPr>
          <a:xfrm>
            <a:off x="7056888" y="3657598"/>
            <a:ext cx="659027" cy="659027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695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20780" y="1021490"/>
            <a:ext cx="659027" cy="659027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Rectangle 4"/>
          <p:cNvSpPr/>
          <p:nvPr/>
        </p:nvSpPr>
        <p:spPr>
          <a:xfrm>
            <a:off x="5079807" y="1021490"/>
            <a:ext cx="659027" cy="659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Rectangle 5"/>
          <p:cNvSpPr/>
          <p:nvPr/>
        </p:nvSpPr>
        <p:spPr>
          <a:xfrm>
            <a:off x="5738834" y="1021490"/>
            <a:ext cx="659027" cy="659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Rectangle 6"/>
          <p:cNvSpPr/>
          <p:nvPr/>
        </p:nvSpPr>
        <p:spPr>
          <a:xfrm>
            <a:off x="6397861" y="1021490"/>
            <a:ext cx="659027" cy="659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7056888" y="1021490"/>
            <a:ext cx="659027" cy="659027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Rectangle 11"/>
          <p:cNvSpPr/>
          <p:nvPr/>
        </p:nvSpPr>
        <p:spPr>
          <a:xfrm>
            <a:off x="4420780" y="1680517"/>
            <a:ext cx="659027" cy="659027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Rectangle 12"/>
          <p:cNvSpPr/>
          <p:nvPr/>
        </p:nvSpPr>
        <p:spPr>
          <a:xfrm>
            <a:off x="5079807" y="1680517"/>
            <a:ext cx="659027" cy="659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Rectangle 13"/>
          <p:cNvSpPr/>
          <p:nvPr/>
        </p:nvSpPr>
        <p:spPr>
          <a:xfrm>
            <a:off x="5738834" y="1680517"/>
            <a:ext cx="659027" cy="659027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Rectangle 14"/>
          <p:cNvSpPr/>
          <p:nvPr/>
        </p:nvSpPr>
        <p:spPr>
          <a:xfrm>
            <a:off x="6397861" y="1680517"/>
            <a:ext cx="659027" cy="659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Rectangle 15"/>
          <p:cNvSpPr/>
          <p:nvPr/>
        </p:nvSpPr>
        <p:spPr>
          <a:xfrm>
            <a:off x="7056888" y="1680517"/>
            <a:ext cx="659027" cy="659027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Rectangle 19"/>
          <p:cNvSpPr/>
          <p:nvPr/>
        </p:nvSpPr>
        <p:spPr>
          <a:xfrm>
            <a:off x="4420780" y="2339544"/>
            <a:ext cx="659027" cy="659027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Rectangle 20"/>
          <p:cNvSpPr/>
          <p:nvPr/>
        </p:nvSpPr>
        <p:spPr>
          <a:xfrm>
            <a:off x="5079807" y="2339544"/>
            <a:ext cx="659027" cy="659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Rectangle 21"/>
          <p:cNvSpPr/>
          <p:nvPr/>
        </p:nvSpPr>
        <p:spPr>
          <a:xfrm>
            <a:off x="5738834" y="2339544"/>
            <a:ext cx="659027" cy="659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Rectangle 22"/>
          <p:cNvSpPr/>
          <p:nvPr/>
        </p:nvSpPr>
        <p:spPr>
          <a:xfrm>
            <a:off x="6397861" y="2339544"/>
            <a:ext cx="659027" cy="659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Rectangle 23"/>
          <p:cNvSpPr/>
          <p:nvPr/>
        </p:nvSpPr>
        <p:spPr>
          <a:xfrm>
            <a:off x="7056888" y="2339544"/>
            <a:ext cx="659027" cy="659027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Rectangle 27"/>
          <p:cNvSpPr/>
          <p:nvPr/>
        </p:nvSpPr>
        <p:spPr>
          <a:xfrm>
            <a:off x="4420780" y="2998571"/>
            <a:ext cx="659027" cy="659027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Rectangle 28"/>
          <p:cNvSpPr/>
          <p:nvPr/>
        </p:nvSpPr>
        <p:spPr>
          <a:xfrm>
            <a:off x="5079807" y="2998571"/>
            <a:ext cx="659027" cy="659027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Rectangle 29"/>
          <p:cNvSpPr/>
          <p:nvPr/>
        </p:nvSpPr>
        <p:spPr>
          <a:xfrm>
            <a:off x="5738834" y="2998571"/>
            <a:ext cx="659027" cy="659027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Rectangle 30"/>
          <p:cNvSpPr/>
          <p:nvPr/>
        </p:nvSpPr>
        <p:spPr>
          <a:xfrm>
            <a:off x="6397861" y="2998571"/>
            <a:ext cx="659027" cy="659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Rectangle 31"/>
          <p:cNvSpPr/>
          <p:nvPr/>
        </p:nvSpPr>
        <p:spPr>
          <a:xfrm>
            <a:off x="7056888" y="2998571"/>
            <a:ext cx="659027" cy="659027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Rectangle 35"/>
          <p:cNvSpPr/>
          <p:nvPr/>
        </p:nvSpPr>
        <p:spPr>
          <a:xfrm>
            <a:off x="4420780" y="3657598"/>
            <a:ext cx="659027" cy="659027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Rectangle 36"/>
          <p:cNvSpPr/>
          <p:nvPr/>
        </p:nvSpPr>
        <p:spPr>
          <a:xfrm>
            <a:off x="5079807" y="3657598"/>
            <a:ext cx="659027" cy="659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Rectangle 37"/>
          <p:cNvSpPr/>
          <p:nvPr/>
        </p:nvSpPr>
        <p:spPr>
          <a:xfrm>
            <a:off x="5738834" y="3657598"/>
            <a:ext cx="659027" cy="659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Rectangle 38"/>
          <p:cNvSpPr/>
          <p:nvPr/>
        </p:nvSpPr>
        <p:spPr>
          <a:xfrm>
            <a:off x="6397861" y="3657598"/>
            <a:ext cx="659027" cy="659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Rectangle 39"/>
          <p:cNvSpPr/>
          <p:nvPr/>
        </p:nvSpPr>
        <p:spPr>
          <a:xfrm>
            <a:off x="7056888" y="3657598"/>
            <a:ext cx="659027" cy="659027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extBox 1"/>
          <p:cNvSpPr txBox="1"/>
          <p:nvPr/>
        </p:nvSpPr>
        <p:spPr>
          <a:xfrm>
            <a:off x="2652583" y="4975652"/>
            <a:ext cx="6468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n</a:t>
            </a:r>
            <a:r>
              <a:rPr lang="hu-HU" b="1" dirty="0" smtClean="0">
                <a:solidFill>
                  <a:srgbClr val="FFFF00"/>
                </a:solidFill>
              </a:rPr>
              <a:t>ew float[] {0,1,1,1,0,0,1,0,1,0,0,1,1,1,0,0,0,0,1,0,0,1,1,1,0};</a:t>
            </a:r>
            <a:endParaRPr lang="hu-H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34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6249" y="601362"/>
            <a:ext cx="458651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 usually encode the output in binary</a:t>
            </a:r>
          </a:p>
          <a:p>
            <a:endParaRPr lang="hu-HU" dirty="0"/>
          </a:p>
          <a:p>
            <a:r>
              <a:rPr lang="hu-HU" dirty="0" smtClean="0"/>
              <a:t>	</a:t>
            </a:r>
            <a:r>
              <a:rPr lang="hu-HU" b="1" dirty="0" smtClean="0"/>
              <a:t>zero 	</a:t>
            </a:r>
            <a:r>
              <a:rPr lang="hu-HU" b="1" dirty="0" smtClean="0">
                <a:sym typeface="Wingdings" panose="05000000000000000000" pitchFamily="2" charset="2"/>
              </a:rPr>
              <a:t> 1 0 0 0 0 0 0 0 0 0</a:t>
            </a:r>
          </a:p>
          <a:p>
            <a:r>
              <a:rPr lang="hu-HU" b="1" dirty="0">
                <a:sym typeface="Wingdings" panose="05000000000000000000" pitchFamily="2" charset="2"/>
              </a:rPr>
              <a:t>	</a:t>
            </a:r>
            <a:endParaRPr lang="hu-HU" b="1" dirty="0" smtClean="0">
              <a:sym typeface="Wingdings" panose="05000000000000000000" pitchFamily="2" charset="2"/>
            </a:endParaRPr>
          </a:p>
          <a:p>
            <a:r>
              <a:rPr lang="hu-HU" b="1" dirty="0">
                <a:sym typeface="Wingdings" panose="05000000000000000000" pitchFamily="2" charset="2"/>
              </a:rPr>
              <a:t>	</a:t>
            </a:r>
            <a:r>
              <a:rPr lang="hu-HU" b="1" dirty="0"/>
              <a:t> </a:t>
            </a:r>
            <a:r>
              <a:rPr lang="hu-HU" b="1" dirty="0" smtClean="0"/>
              <a:t>one 	</a:t>
            </a:r>
            <a:r>
              <a:rPr lang="hu-HU" b="1" dirty="0" smtClean="0">
                <a:sym typeface="Wingdings" panose="05000000000000000000" pitchFamily="2" charset="2"/>
              </a:rPr>
              <a:t> 0 1 </a:t>
            </a:r>
            <a:r>
              <a:rPr lang="hu-HU" b="1" dirty="0">
                <a:sym typeface="Wingdings" panose="05000000000000000000" pitchFamily="2" charset="2"/>
              </a:rPr>
              <a:t>0 0 0 0 0 0 0 </a:t>
            </a:r>
            <a:r>
              <a:rPr lang="hu-HU" b="1" dirty="0" smtClean="0">
                <a:sym typeface="Wingdings" panose="05000000000000000000" pitchFamily="2" charset="2"/>
              </a:rPr>
              <a:t>0</a:t>
            </a:r>
          </a:p>
          <a:p>
            <a:endParaRPr lang="hu-HU" b="1" dirty="0">
              <a:sym typeface="Wingdings" panose="05000000000000000000" pitchFamily="2" charset="2"/>
            </a:endParaRPr>
          </a:p>
          <a:p>
            <a:r>
              <a:rPr lang="hu-HU" b="1" dirty="0" smtClean="0">
                <a:sym typeface="Wingdings" panose="05000000000000000000" pitchFamily="2" charset="2"/>
              </a:rPr>
              <a:t>	</a:t>
            </a:r>
            <a:r>
              <a:rPr lang="hu-HU" b="1" dirty="0"/>
              <a:t> </a:t>
            </a:r>
            <a:r>
              <a:rPr lang="hu-HU" b="1" dirty="0" smtClean="0"/>
              <a:t>two 	</a:t>
            </a:r>
            <a:r>
              <a:rPr lang="hu-HU" b="1" dirty="0" smtClean="0">
                <a:sym typeface="Wingdings" panose="05000000000000000000" pitchFamily="2" charset="2"/>
              </a:rPr>
              <a:t> 0 </a:t>
            </a:r>
            <a:r>
              <a:rPr lang="hu-HU" b="1" dirty="0">
                <a:sym typeface="Wingdings" panose="05000000000000000000" pitchFamily="2" charset="2"/>
              </a:rPr>
              <a:t>0 </a:t>
            </a:r>
            <a:r>
              <a:rPr lang="hu-HU" b="1" dirty="0" smtClean="0">
                <a:sym typeface="Wingdings" panose="05000000000000000000" pitchFamily="2" charset="2"/>
              </a:rPr>
              <a:t>1 </a:t>
            </a:r>
            <a:r>
              <a:rPr lang="hu-HU" b="1" dirty="0">
                <a:sym typeface="Wingdings" panose="05000000000000000000" pitchFamily="2" charset="2"/>
              </a:rPr>
              <a:t>0 0 0 0 0 0 </a:t>
            </a:r>
            <a:r>
              <a:rPr lang="hu-HU" b="1" dirty="0" smtClean="0">
                <a:sym typeface="Wingdings" panose="05000000000000000000" pitchFamily="2" charset="2"/>
              </a:rPr>
              <a:t>0</a:t>
            </a:r>
          </a:p>
          <a:p>
            <a:endParaRPr lang="hu-HU" b="1" dirty="0">
              <a:sym typeface="Wingdings" panose="05000000000000000000" pitchFamily="2" charset="2"/>
            </a:endParaRPr>
          </a:p>
          <a:p>
            <a:r>
              <a:rPr lang="hu-HU" b="1" dirty="0" smtClean="0">
                <a:sym typeface="Wingdings" panose="05000000000000000000" pitchFamily="2" charset="2"/>
              </a:rPr>
              <a:t>	</a:t>
            </a:r>
            <a:r>
              <a:rPr lang="hu-HU" b="1" dirty="0"/>
              <a:t> </a:t>
            </a:r>
            <a:r>
              <a:rPr lang="hu-HU" b="1" dirty="0" smtClean="0"/>
              <a:t>three 	</a:t>
            </a:r>
            <a:r>
              <a:rPr lang="hu-HU" b="1" dirty="0" smtClean="0">
                <a:sym typeface="Wingdings" panose="05000000000000000000" pitchFamily="2" charset="2"/>
              </a:rPr>
              <a:t> 0 </a:t>
            </a:r>
            <a:r>
              <a:rPr lang="hu-HU" b="1" dirty="0">
                <a:sym typeface="Wingdings" panose="05000000000000000000" pitchFamily="2" charset="2"/>
              </a:rPr>
              <a:t>0 0 </a:t>
            </a:r>
            <a:r>
              <a:rPr lang="hu-HU" b="1" dirty="0" smtClean="0">
                <a:sym typeface="Wingdings" panose="05000000000000000000" pitchFamily="2" charset="2"/>
              </a:rPr>
              <a:t>1 </a:t>
            </a:r>
            <a:r>
              <a:rPr lang="hu-HU" b="1" dirty="0">
                <a:sym typeface="Wingdings" panose="05000000000000000000" pitchFamily="2" charset="2"/>
              </a:rPr>
              <a:t>0 0 0 0 0 </a:t>
            </a:r>
            <a:r>
              <a:rPr lang="hu-HU" b="1" dirty="0" smtClean="0">
                <a:sym typeface="Wingdings" panose="05000000000000000000" pitchFamily="2" charset="2"/>
              </a:rPr>
              <a:t>0</a:t>
            </a:r>
          </a:p>
          <a:p>
            <a:endParaRPr lang="hu-HU" b="1" dirty="0">
              <a:sym typeface="Wingdings" panose="05000000000000000000" pitchFamily="2" charset="2"/>
            </a:endParaRPr>
          </a:p>
          <a:p>
            <a:r>
              <a:rPr lang="hu-HU" b="1" dirty="0" smtClean="0">
                <a:sym typeface="Wingdings" panose="05000000000000000000" pitchFamily="2" charset="2"/>
              </a:rPr>
              <a:t>	</a:t>
            </a:r>
            <a:r>
              <a:rPr lang="hu-HU" b="1" dirty="0"/>
              <a:t> </a:t>
            </a:r>
            <a:r>
              <a:rPr lang="hu-HU" b="1" dirty="0" smtClean="0"/>
              <a:t>four 	</a:t>
            </a:r>
            <a:r>
              <a:rPr lang="hu-HU" b="1" dirty="0" smtClean="0">
                <a:sym typeface="Wingdings" panose="05000000000000000000" pitchFamily="2" charset="2"/>
              </a:rPr>
              <a:t> 0 </a:t>
            </a:r>
            <a:r>
              <a:rPr lang="hu-HU" b="1" dirty="0">
                <a:sym typeface="Wingdings" panose="05000000000000000000" pitchFamily="2" charset="2"/>
              </a:rPr>
              <a:t>0 0 0 </a:t>
            </a:r>
            <a:r>
              <a:rPr lang="hu-HU" b="1" dirty="0" smtClean="0">
                <a:sym typeface="Wingdings" panose="05000000000000000000" pitchFamily="2" charset="2"/>
              </a:rPr>
              <a:t>1 </a:t>
            </a:r>
            <a:r>
              <a:rPr lang="hu-HU" b="1" dirty="0">
                <a:sym typeface="Wingdings" panose="05000000000000000000" pitchFamily="2" charset="2"/>
              </a:rPr>
              <a:t>0 0 0 0 </a:t>
            </a:r>
            <a:r>
              <a:rPr lang="hu-HU" b="1" dirty="0" smtClean="0">
                <a:sym typeface="Wingdings" panose="05000000000000000000" pitchFamily="2" charset="2"/>
              </a:rPr>
              <a:t>0</a:t>
            </a:r>
          </a:p>
          <a:p>
            <a:endParaRPr lang="hu-HU" b="1" dirty="0">
              <a:sym typeface="Wingdings" panose="05000000000000000000" pitchFamily="2" charset="2"/>
            </a:endParaRPr>
          </a:p>
          <a:p>
            <a:r>
              <a:rPr lang="hu-HU" b="1" dirty="0" smtClean="0">
                <a:sym typeface="Wingdings" panose="05000000000000000000" pitchFamily="2" charset="2"/>
              </a:rPr>
              <a:t>		.</a:t>
            </a:r>
          </a:p>
          <a:p>
            <a:r>
              <a:rPr lang="hu-HU" b="1" dirty="0">
                <a:sym typeface="Wingdings" panose="05000000000000000000" pitchFamily="2" charset="2"/>
              </a:rPr>
              <a:t>	</a:t>
            </a:r>
            <a:r>
              <a:rPr lang="hu-HU" b="1" dirty="0" smtClean="0">
                <a:sym typeface="Wingdings" panose="05000000000000000000" pitchFamily="2" charset="2"/>
              </a:rPr>
              <a:t>	.</a:t>
            </a:r>
          </a:p>
          <a:p>
            <a:r>
              <a:rPr lang="hu-HU" b="1" dirty="0">
                <a:sym typeface="Wingdings" panose="05000000000000000000" pitchFamily="2" charset="2"/>
              </a:rPr>
              <a:t>	</a:t>
            </a:r>
            <a:r>
              <a:rPr lang="hu-HU" b="1" dirty="0" smtClean="0">
                <a:sym typeface="Wingdings" panose="05000000000000000000" pitchFamily="2" charset="2"/>
              </a:rPr>
              <a:t>	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28184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When to use </a:t>
            </a:r>
            <a:r>
              <a:rPr lang="hu-HU" dirty="0" smtClean="0"/>
              <a:t>neural networks? </a:t>
            </a:r>
          </a:p>
          <a:p>
            <a:r>
              <a:rPr lang="hu-HU" dirty="0" smtClean="0"/>
              <a:t>Several problems can be solved with well defined algorithms: sorting numbers, multiplication, addition ...</a:t>
            </a:r>
          </a:p>
          <a:p>
            <a:r>
              <a:rPr lang="hu-HU" dirty="0" smtClean="0"/>
              <a:t>Some problems can not be easily defined with an exact algorithm: facial recognition or </a:t>
            </a:r>
            <a:r>
              <a:rPr lang="hu-HU" b="1" dirty="0" smtClean="0"/>
              <a:t>OCR</a:t>
            </a:r>
            <a:r>
              <a:rPr lang="hu-HU" dirty="0" smtClean="0"/>
              <a:t> !!!</a:t>
            </a:r>
          </a:p>
          <a:p>
            <a:r>
              <a:rPr lang="hu-HU" dirty="0" smtClean="0"/>
              <a:t>Most of the problems we try to solve with neural networks are quite trivial to humans</a:t>
            </a: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xmlns="" val="85792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Learning paradigms</a:t>
            </a:r>
            <a:endParaRPr lang="hu-HU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2329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Neural networks</a:t>
            </a:r>
            <a:endParaRPr lang="hu-HU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Why do we need </a:t>
            </a:r>
            <a:r>
              <a:rPr lang="hu-HU" b="1" dirty="0" smtClean="0"/>
              <a:t>AI</a:t>
            </a:r>
            <a:r>
              <a:rPr lang="hu-HU" dirty="0" smtClean="0"/>
              <a:t> or artifical neural networks?</a:t>
            </a:r>
          </a:p>
          <a:p>
            <a:r>
              <a:rPr lang="hu-HU" dirty="0" smtClean="0"/>
              <a:t>Computers can solve several poblems: graph-related problems (shortest path algorithms, spanning trees), </a:t>
            </a:r>
            <a:r>
              <a:rPr lang="hu-HU" dirty="0" err="1" smtClean="0"/>
              <a:t>sorting</a:t>
            </a:r>
            <a:r>
              <a:rPr lang="hu-HU" dirty="0" smtClean="0"/>
              <a:t> </a:t>
            </a:r>
            <a:r>
              <a:rPr lang="hu-HU" dirty="0" err="1" smtClean="0"/>
              <a:t>arrays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any kind of </a:t>
            </a:r>
            <a:r>
              <a:rPr lang="hu-HU" dirty="0" err="1" smtClean="0"/>
              <a:t>optimization</a:t>
            </a:r>
            <a:r>
              <a:rPr lang="hu-HU" dirty="0" smtClean="0"/>
              <a:t> </a:t>
            </a:r>
            <a:r>
              <a:rPr lang="hu-HU" dirty="0" err="1" smtClean="0"/>
              <a:t>problems</a:t>
            </a:r>
            <a:r>
              <a:rPr lang="hu-HU" dirty="0" smtClean="0"/>
              <a:t>  // numerical methods</a:t>
            </a:r>
          </a:p>
          <a:p>
            <a:r>
              <a:rPr lang="hu-HU" b="1" dirty="0" smtClean="0"/>
              <a:t>BUT</a:t>
            </a:r>
            <a:r>
              <a:rPr lang="hu-HU" dirty="0" smtClean="0"/>
              <a:t> there are other problems </a:t>
            </a:r>
            <a:r>
              <a:rPr lang="hu-HU" dirty="0" smtClean="0">
                <a:sym typeface="Wingdings" panose="05000000000000000000" pitchFamily="2" charset="2"/>
              </a:rPr>
              <a:t> that can not be defined with an exact mathematical algorithm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For example: facial recognition, language processsing ...</a:t>
            </a:r>
          </a:p>
          <a:p>
            <a:r>
              <a:rPr lang="hu-HU" b="1" dirty="0" smtClean="0">
                <a:sym typeface="Wingdings" panose="05000000000000000000" pitchFamily="2" charset="2"/>
              </a:rPr>
              <a:t>OK</a:t>
            </a:r>
            <a:r>
              <a:rPr lang="hu-HU" dirty="0" smtClean="0">
                <a:sym typeface="Wingdings" panose="05000000000000000000" pitchFamily="2" charset="2"/>
              </a:rPr>
              <a:t> but for humans these problems seems much more easier than graph algorithms or solving differential equations with </a:t>
            </a:r>
            <a:r>
              <a:rPr lang="hu-HU" dirty="0" err="1" smtClean="0">
                <a:sym typeface="Wingdings" panose="05000000000000000000" pitchFamily="2" charset="2"/>
              </a:rPr>
              <a:t>Runge-Kutta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methods</a:t>
            </a:r>
            <a:r>
              <a:rPr lang="hu-HU" dirty="0" smtClean="0">
                <a:sym typeface="Wingdings" panose="05000000000000000000" pitchFamily="2" charset="2"/>
              </a:rPr>
              <a:t> …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44549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smtClean="0"/>
              <a:t>Supervised learning</a:t>
            </a:r>
            <a:endParaRPr lang="hu-HU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The dataset we have has labels</a:t>
            </a:r>
          </a:p>
          <a:p>
            <a:r>
              <a:rPr lang="hu-HU" dirty="0" smtClean="0"/>
              <a:t>So we know what results we are looking for</a:t>
            </a:r>
          </a:p>
          <a:p>
            <a:r>
              <a:rPr lang="hu-HU" dirty="0" smtClean="0"/>
              <a:t>We train the network until we get the good results</a:t>
            </a:r>
          </a:p>
          <a:p>
            <a:r>
              <a:rPr lang="hu-HU" dirty="0" smtClean="0"/>
              <a:t>For example: face recognition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77915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AND</a:t>
            </a:r>
            <a:r>
              <a:rPr lang="hu-HU" dirty="0" smtClean="0"/>
              <a:t> logical relation</a:t>
            </a:r>
            <a:endParaRPr lang="hu-HU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781837" y="2678806"/>
            <a:ext cx="637504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49273" y="2112135"/>
            <a:ext cx="0" cy="364472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83413" y="2112134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x</a:t>
            </a:r>
            <a:endParaRPr lang="hu-H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582991" y="2112135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y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748530" y="2112134"/>
            <a:ext cx="0" cy="364472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56197" y="2113121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x</a:t>
            </a:r>
            <a:r>
              <a:rPr lang="hu-HU" sz="2400" dirty="0" smtClean="0"/>
              <a:t> </a:t>
            </a:r>
            <a:r>
              <a:rPr lang="hu-HU" sz="2400" b="1" dirty="0" smtClean="0"/>
              <a:t>AND</a:t>
            </a:r>
            <a:r>
              <a:rPr lang="hu-HU" sz="2400" dirty="0" smtClean="0"/>
              <a:t> y</a:t>
            </a:r>
            <a:endParaRPr lang="hu-H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383413" y="310380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510775" y="307804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854731" y="307804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383413" y="359123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510775" y="356547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54731" y="356547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383413" y="410671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10775" y="408095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7854731" y="408095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383413" y="46221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10775" y="459643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54731" y="459643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46480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smtClean="0"/>
              <a:t>Unsupervised learning</a:t>
            </a:r>
            <a:endParaRPr lang="hu-HU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The dataset we have is not labeled</a:t>
            </a:r>
          </a:p>
          <a:p>
            <a:r>
              <a:rPr lang="hu-HU" dirty="0" smtClean="0"/>
              <a:t>So we do </a:t>
            </a:r>
            <a:r>
              <a:rPr lang="hu-HU" b="1" dirty="0" smtClean="0"/>
              <a:t>NOT</a:t>
            </a:r>
            <a:r>
              <a:rPr lang="hu-HU" dirty="0" smtClean="0"/>
              <a:t> know what results we are looking for</a:t>
            </a:r>
          </a:p>
          <a:p>
            <a:r>
              <a:rPr lang="hu-HU" dirty="0" smtClean="0"/>
              <a:t>The algorithm will figure out the pattern for us</a:t>
            </a:r>
          </a:p>
          <a:p>
            <a:r>
              <a:rPr lang="hu-HU" dirty="0" smtClean="0"/>
              <a:t>For example: clustering algorithms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97482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2697717" y="930411"/>
            <a:ext cx="0" cy="511291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440139" y="5798625"/>
            <a:ext cx="7418231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44865" y="2886876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x</a:t>
            </a:r>
            <a:endParaRPr lang="hu-HU" b="1" dirty="0"/>
          </a:p>
        </p:txBody>
      </p:sp>
      <p:sp>
        <p:nvSpPr>
          <p:cNvPr id="8" name="Oval 7"/>
          <p:cNvSpPr/>
          <p:nvPr/>
        </p:nvSpPr>
        <p:spPr>
          <a:xfrm>
            <a:off x="3573480" y="3686490"/>
            <a:ext cx="321972" cy="32197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Oval 8"/>
          <p:cNvSpPr/>
          <p:nvPr/>
        </p:nvSpPr>
        <p:spPr>
          <a:xfrm>
            <a:off x="3734466" y="4856321"/>
            <a:ext cx="321972" cy="32197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Oval 9"/>
          <p:cNvSpPr/>
          <p:nvPr/>
        </p:nvSpPr>
        <p:spPr>
          <a:xfrm>
            <a:off x="4088635" y="4248868"/>
            <a:ext cx="321972" cy="32197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Oval 10"/>
          <p:cNvSpPr/>
          <p:nvPr/>
        </p:nvSpPr>
        <p:spPr>
          <a:xfrm>
            <a:off x="5258466" y="4581572"/>
            <a:ext cx="321972" cy="32197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Oval 11"/>
          <p:cNvSpPr/>
          <p:nvPr/>
        </p:nvSpPr>
        <p:spPr>
          <a:xfrm>
            <a:off x="5338544" y="1785784"/>
            <a:ext cx="321972" cy="32197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Oval 12"/>
          <p:cNvSpPr/>
          <p:nvPr/>
        </p:nvSpPr>
        <p:spPr>
          <a:xfrm>
            <a:off x="5499530" y="2955615"/>
            <a:ext cx="321972" cy="32197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Oval 13"/>
          <p:cNvSpPr/>
          <p:nvPr/>
        </p:nvSpPr>
        <p:spPr>
          <a:xfrm>
            <a:off x="6529096" y="3302201"/>
            <a:ext cx="321972" cy="32197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Oval 14"/>
          <p:cNvSpPr/>
          <p:nvPr/>
        </p:nvSpPr>
        <p:spPr>
          <a:xfrm>
            <a:off x="6600016" y="2462931"/>
            <a:ext cx="321972" cy="32197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Oval 15"/>
          <p:cNvSpPr/>
          <p:nvPr/>
        </p:nvSpPr>
        <p:spPr>
          <a:xfrm>
            <a:off x="6946915" y="1306048"/>
            <a:ext cx="321972" cy="32197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Oval 16"/>
          <p:cNvSpPr/>
          <p:nvPr/>
        </p:nvSpPr>
        <p:spPr>
          <a:xfrm>
            <a:off x="4487881" y="2470442"/>
            <a:ext cx="321972" cy="32197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Oval 17"/>
          <p:cNvSpPr/>
          <p:nvPr/>
        </p:nvSpPr>
        <p:spPr>
          <a:xfrm>
            <a:off x="6509692" y="4462476"/>
            <a:ext cx="321972" cy="32197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Oval 18"/>
          <p:cNvSpPr/>
          <p:nvPr/>
        </p:nvSpPr>
        <p:spPr>
          <a:xfrm>
            <a:off x="7539258" y="4809062"/>
            <a:ext cx="321972" cy="32197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Oval 19"/>
          <p:cNvSpPr/>
          <p:nvPr/>
        </p:nvSpPr>
        <p:spPr>
          <a:xfrm>
            <a:off x="7610178" y="3969792"/>
            <a:ext cx="321972" cy="32197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Oval 20"/>
          <p:cNvSpPr/>
          <p:nvPr/>
        </p:nvSpPr>
        <p:spPr>
          <a:xfrm>
            <a:off x="6701558" y="5253350"/>
            <a:ext cx="321972" cy="32197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Oval 21"/>
          <p:cNvSpPr/>
          <p:nvPr/>
        </p:nvSpPr>
        <p:spPr>
          <a:xfrm>
            <a:off x="7190040" y="4529986"/>
            <a:ext cx="321972" cy="32197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extBox 1"/>
          <p:cNvSpPr txBox="1"/>
          <p:nvPr/>
        </p:nvSpPr>
        <p:spPr>
          <a:xfrm>
            <a:off x="2283686" y="30241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1</a:t>
            </a:r>
            <a:endParaRPr lang="hu-H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470261" y="5873581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x</a:t>
            </a:r>
            <a:endParaRPr lang="hu-H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609082" y="601088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183816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2697717" y="930411"/>
            <a:ext cx="0" cy="511291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440139" y="5798625"/>
            <a:ext cx="7418231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44865" y="2886876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x</a:t>
            </a:r>
            <a:endParaRPr lang="hu-HU" b="1" dirty="0"/>
          </a:p>
        </p:txBody>
      </p:sp>
      <p:sp>
        <p:nvSpPr>
          <p:cNvPr id="8" name="Oval 7"/>
          <p:cNvSpPr/>
          <p:nvPr/>
        </p:nvSpPr>
        <p:spPr>
          <a:xfrm>
            <a:off x="3573480" y="3686490"/>
            <a:ext cx="321972" cy="321972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Oval 8"/>
          <p:cNvSpPr/>
          <p:nvPr/>
        </p:nvSpPr>
        <p:spPr>
          <a:xfrm>
            <a:off x="3734466" y="4856321"/>
            <a:ext cx="321972" cy="321972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Oval 9"/>
          <p:cNvSpPr/>
          <p:nvPr/>
        </p:nvSpPr>
        <p:spPr>
          <a:xfrm>
            <a:off x="4088635" y="4248868"/>
            <a:ext cx="321972" cy="321972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Oval 10"/>
          <p:cNvSpPr/>
          <p:nvPr/>
        </p:nvSpPr>
        <p:spPr>
          <a:xfrm>
            <a:off x="5258466" y="4581572"/>
            <a:ext cx="321972" cy="321972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Oval 11"/>
          <p:cNvSpPr/>
          <p:nvPr/>
        </p:nvSpPr>
        <p:spPr>
          <a:xfrm>
            <a:off x="5338544" y="1785784"/>
            <a:ext cx="321972" cy="321972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Oval 12"/>
          <p:cNvSpPr/>
          <p:nvPr/>
        </p:nvSpPr>
        <p:spPr>
          <a:xfrm>
            <a:off x="5499530" y="2955615"/>
            <a:ext cx="321972" cy="321972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Oval 13"/>
          <p:cNvSpPr/>
          <p:nvPr/>
        </p:nvSpPr>
        <p:spPr>
          <a:xfrm>
            <a:off x="6529096" y="3302201"/>
            <a:ext cx="321972" cy="321972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Oval 14"/>
          <p:cNvSpPr/>
          <p:nvPr/>
        </p:nvSpPr>
        <p:spPr>
          <a:xfrm>
            <a:off x="6600016" y="2462931"/>
            <a:ext cx="321972" cy="321972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Oval 15"/>
          <p:cNvSpPr/>
          <p:nvPr/>
        </p:nvSpPr>
        <p:spPr>
          <a:xfrm>
            <a:off x="6946915" y="1306048"/>
            <a:ext cx="321972" cy="321972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Oval 16"/>
          <p:cNvSpPr/>
          <p:nvPr/>
        </p:nvSpPr>
        <p:spPr>
          <a:xfrm>
            <a:off x="4487881" y="2470442"/>
            <a:ext cx="321972" cy="321972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Oval 17"/>
          <p:cNvSpPr/>
          <p:nvPr/>
        </p:nvSpPr>
        <p:spPr>
          <a:xfrm>
            <a:off x="6509692" y="4462476"/>
            <a:ext cx="321972" cy="32197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Oval 18"/>
          <p:cNvSpPr/>
          <p:nvPr/>
        </p:nvSpPr>
        <p:spPr>
          <a:xfrm>
            <a:off x="7539258" y="4809062"/>
            <a:ext cx="321972" cy="32197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Oval 19"/>
          <p:cNvSpPr/>
          <p:nvPr/>
        </p:nvSpPr>
        <p:spPr>
          <a:xfrm>
            <a:off x="7610178" y="3969792"/>
            <a:ext cx="321972" cy="32197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Oval 20"/>
          <p:cNvSpPr/>
          <p:nvPr/>
        </p:nvSpPr>
        <p:spPr>
          <a:xfrm>
            <a:off x="6701558" y="5253350"/>
            <a:ext cx="321972" cy="32197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Oval 21"/>
          <p:cNvSpPr/>
          <p:nvPr/>
        </p:nvSpPr>
        <p:spPr>
          <a:xfrm>
            <a:off x="7190040" y="4529986"/>
            <a:ext cx="321972" cy="321972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extBox 1"/>
          <p:cNvSpPr txBox="1"/>
          <p:nvPr/>
        </p:nvSpPr>
        <p:spPr>
          <a:xfrm>
            <a:off x="2283686" y="30241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1</a:t>
            </a:r>
            <a:endParaRPr lang="hu-H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470261" y="5873581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x</a:t>
            </a:r>
            <a:endParaRPr lang="hu-H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609082" y="6010887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246636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Model</a:t>
            </a:r>
            <a:endParaRPr lang="hu-HU" b="1" u="sng" dirty="0"/>
          </a:p>
        </p:txBody>
      </p:sp>
      <p:sp>
        <p:nvSpPr>
          <p:cNvPr id="4" name="Oval 3"/>
          <p:cNvSpPr/>
          <p:nvPr/>
        </p:nvSpPr>
        <p:spPr>
          <a:xfrm>
            <a:off x="2202288" y="1687133"/>
            <a:ext cx="772732" cy="77273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x1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02288" y="2701297"/>
            <a:ext cx="772732" cy="77273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x2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02288" y="3715461"/>
            <a:ext cx="772732" cy="77273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x3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02288" y="5687050"/>
            <a:ext cx="772732" cy="77273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xn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4261" y="4625956"/>
            <a:ext cx="2487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.</a:t>
            </a:r>
          </a:p>
          <a:p>
            <a:r>
              <a:rPr lang="hu-HU" dirty="0" smtClean="0"/>
              <a:t>.</a:t>
            </a:r>
          </a:p>
          <a:p>
            <a:r>
              <a:rPr lang="hu-HU" dirty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8"/>
              <p:cNvSpPr/>
              <p:nvPr/>
            </p:nvSpPr>
            <p:spPr>
              <a:xfrm>
                <a:off x="6104586" y="3577698"/>
                <a:ext cx="1068946" cy="813998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𝞢</m:t>
                      </m:r>
                    </m:oMath>
                  </m:oMathPara>
                </a14:m>
                <a:endParaRPr lang="hu-HU" sz="4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586" y="3577698"/>
                <a:ext cx="1068946" cy="8139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Rectangle 9"/>
              <p:cNvSpPr/>
              <p:nvPr/>
            </p:nvSpPr>
            <p:spPr>
              <a:xfrm>
                <a:off x="7173532" y="3577698"/>
                <a:ext cx="1068946" cy="813998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hu-HU" sz="4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532" y="3577698"/>
                <a:ext cx="1068946" cy="813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4" idx="6"/>
            <a:endCxn id="9" idx="1"/>
          </p:cNvCxnSpPr>
          <p:nvPr/>
        </p:nvCxnSpPr>
        <p:spPr>
          <a:xfrm>
            <a:off x="2975020" y="2073499"/>
            <a:ext cx="3129566" cy="191119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9" idx="1"/>
          </p:cNvCxnSpPr>
          <p:nvPr/>
        </p:nvCxnSpPr>
        <p:spPr>
          <a:xfrm>
            <a:off x="2975020" y="3087663"/>
            <a:ext cx="3129566" cy="8970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9" idx="1"/>
          </p:cNvCxnSpPr>
          <p:nvPr/>
        </p:nvCxnSpPr>
        <p:spPr>
          <a:xfrm flipV="1">
            <a:off x="2975020" y="3984697"/>
            <a:ext cx="3129566" cy="11713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6"/>
            <a:endCxn id="9" idx="1"/>
          </p:cNvCxnSpPr>
          <p:nvPr/>
        </p:nvCxnSpPr>
        <p:spPr>
          <a:xfrm flipV="1">
            <a:off x="2975020" y="3984697"/>
            <a:ext cx="3129566" cy="208871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7292" y="2136699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n</a:t>
            </a:r>
            <a:r>
              <a:rPr lang="hu-HU" dirty="0" smtClean="0"/>
              <a:t>eurons</a:t>
            </a:r>
          </a:p>
          <a:p>
            <a:r>
              <a:rPr lang="hu-HU" dirty="0" smtClean="0"/>
              <a:t>„perceptrons”</a:t>
            </a:r>
            <a:endParaRPr lang="hu-HU" dirty="0"/>
          </a:p>
        </p:txBody>
      </p:sp>
      <p:sp>
        <p:nvSpPr>
          <p:cNvPr id="20" name="TextBox 19"/>
          <p:cNvSpPr txBox="1"/>
          <p:nvPr/>
        </p:nvSpPr>
        <p:spPr>
          <a:xfrm>
            <a:off x="6035148" y="4407994"/>
            <a:ext cx="1104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sum</a:t>
            </a:r>
          </a:p>
          <a:p>
            <a:r>
              <a:rPr lang="hu-HU" dirty="0" smtClean="0"/>
              <a:t>function</a:t>
            </a:r>
            <a:endParaRPr lang="hu-HU" dirty="0"/>
          </a:p>
        </p:txBody>
      </p:sp>
      <p:sp>
        <p:nvSpPr>
          <p:cNvPr id="21" name="TextBox 20"/>
          <p:cNvSpPr txBox="1"/>
          <p:nvPr/>
        </p:nvSpPr>
        <p:spPr>
          <a:xfrm>
            <a:off x="7583483" y="2889849"/>
            <a:ext cx="1317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</a:t>
            </a:r>
            <a:r>
              <a:rPr lang="hu-HU" dirty="0" smtClean="0"/>
              <a:t>ctivation</a:t>
            </a:r>
          </a:p>
          <a:p>
            <a:r>
              <a:rPr lang="hu-HU" dirty="0" smtClean="0"/>
              <a:t>function</a:t>
            </a:r>
            <a:endParaRPr lang="hu-HU" dirty="0"/>
          </a:p>
        </p:txBody>
      </p:sp>
      <p:sp>
        <p:nvSpPr>
          <p:cNvPr id="22" name="TextBox 21"/>
          <p:cNvSpPr txBox="1"/>
          <p:nvPr/>
        </p:nvSpPr>
        <p:spPr>
          <a:xfrm>
            <a:off x="3781443" y="225209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w1</a:t>
            </a:r>
            <a:endParaRPr lang="hu-HU" dirty="0"/>
          </a:p>
        </p:txBody>
      </p:sp>
      <p:sp>
        <p:nvSpPr>
          <p:cNvPr id="23" name="TextBox 22"/>
          <p:cNvSpPr txBox="1"/>
          <p:nvPr/>
        </p:nvSpPr>
        <p:spPr>
          <a:xfrm>
            <a:off x="3781443" y="297547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w2</a:t>
            </a:r>
            <a:endParaRPr lang="hu-HU" dirty="0"/>
          </a:p>
        </p:txBody>
      </p:sp>
      <p:sp>
        <p:nvSpPr>
          <p:cNvPr id="24" name="TextBox 23"/>
          <p:cNvSpPr txBox="1"/>
          <p:nvPr/>
        </p:nvSpPr>
        <p:spPr>
          <a:xfrm>
            <a:off x="3781852" y="364592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w3</a:t>
            </a:r>
            <a:endParaRPr lang="hu-HU" dirty="0"/>
          </a:p>
        </p:txBody>
      </p:sp>
      <p:sp>
        <p:nvSpPr>
          <p:cNvPr id="25" name="TextBox 24"/>
          <p:cNvSpPr txBox="1"/>
          <p:nvPr/>
        </p:nvSpPr>
        <p:spPr>
          <a:xfrm>
            <a:off x="3804235" y="484439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wn</a:t>
            </a:r>
            <a:endParaRPr lang="hu-HU" dirty="0"/>
          </a:p>
        </p:txBody>
      </p:sp>
      <p:sp>
        <p:nvSpPr>
          <p:cNvPr id="3" name="TextBox 2"/>
          <p:cNvSpPr txBox="1"/>
          <p:nvPr/>
        </p:nvSpPr>
        <p:spPr>
          <a:xfrm>
            <a:off x="2169308" y="130362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 smtClean="0"/>
              <a:t>inputs</a:t>
            </a:r>
            <a:endParaRPr lang="hu-HU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72755" y="1853248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 smtClean="0"/>
              <a:t>weights</a:t>
            </a:r>
            <a:endParaRPr lang="hu-HU" b="1" i="1" dirty="0"/>
          </a:p>
        </p:txBody>
      </p:sp>
    </p:spTree>
    <p:extLst>
      <p:ext uri="{BB962C8B-B14F-4D97-AF65-F5344CB8AC3E}">
        <p14:creationId xmlns:p14="http://schemas.microsoft.com/office/powerpoint/2010/main" xmlns="" val="328182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Model</a:t>
            </a:r>
            <a:endParaRPr lang="hu-HU" b="1" u="sng" dirty="0"/>
          </a:p>
        </p:txBody>
      </p:sp>
      <p:sp>
        <p:nvSpPr>
          <p:cNvPr id="4" name="Oval 3"/>
          <p:cNvSpPr/>
          <p:nvPr/>
        </p:nvSpPr>
        <p:spPr>
          <a:xfrm>
            <a:off x="2202288" y="1687133"/>
            <a:ext cx="772732" cy="77273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x1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02288" y="2701297"/>
            <a:ext cx="772732" cy="77273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x2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02288" y="3715461"/>
            <a:ext cx="772732" cy="77273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x3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02288" y="5687050"/>
            <a:ext cx="772732" cy="77273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xn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4261" y="4625956"/>
            <a:ext cx="2487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.</a:t>
            </a:r>
          </a:p>
          <a:p>
            <a:r>
              <a:rPr lang="hu-HU" dirty="0" smtClean="0"/>
              <a:t>.</a:t>
            </a:r>
          </a:p>
          <a:p>
            <a:r>
              <a:rPr lang="hu-HU" dirty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8"/>
              <p:cNvSpPr/>
              <p:nvPr/>
            </p:nvSpPr>
            <p:spPr>
              <a:xfrm>
                <a:off x="6104586" y="3577698"/>
                <a:ext cx="1068946" cy="813998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𝞢</m:t>
                      </m:r>
                    </m:oMath>
                  </m:oMathPara>
                </a14:m>
                <a:endParaRPr lang="hu-HU" sz="4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586" y="3577698"/>
                <a:ext cx="1068946" cy="8139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Rectangle 9"/>
              <p:cNvSpPr/>
              <p:nvPr/>
            </p:nvSpPr>
            <p:spPr>
              <a:xfrm>
                <a:off x="7173532" y="3577698"/>
                <a:ext cx="1068946" cy="813998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hu-HU" sz="4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532" y="3577698"/>
                <a:ext cx="1068946" cy="813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4" idx="6"/>
            <a:endCxn id="9" idx="1"/>
          </p:cNvCxnSpPr>
          <p:nvPr/>
        </p:nvCxnSpPr>
        <p:spPr>
          <a:xfrm>
            <a:off x="2975020" y="2073499"/>
            <a:ext cx="3129566" cy="191119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9" idx="1"/>
          </p:cNvCxnSpPr>
          <p:nvPr/>
        </p:nvCxnSpPr>
        <p:spPr>
          <a:xfrm>
            <a:off x="2975020" y="3087663"/>
            <a:ext cx="3129566" cy="8970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9" idx="1"/>
          </p:cNvCxnSpPr>
          <p:nvPr/>
        </p:nvCxnSpPr>
        <p:spPr>
          <a:xfrm flipV="1">
            <a:off x="2975020" y="3984697"/>
            <a:ext cx="3129566" cy="11713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6"/>
            <a:endCxn id="9" idx="1"/>
          </p:cNvCxnSpPr>
          <p:nvPr/>
        </p:nvCxnSpPr>
        <p:spPr>
          <a:xfrm flipV="1">
            <a:off x="2975020" y="3984697"/>
            <a:ext cx="3129566" cy="208871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7292" y="2136699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n</a:t>
            </a:r>
            <a:r>
              <a:rPr lang="hu-HU" dirty="0" smtClean="0"/>
              <a:t>eurons</a:t>
            </a:r>
          </a:p>
          <a:p>
            <a:r>
              <a:rPr lang="hu-HU" dirty="0" smtClean="0"/>
              <a:t>„perceptrons”</a:t>
            </a:r>
            <a:endParaRPr lang="hu-HU" dirty="0"/>
          </a:p>
        </p:txBody>
      </p:sp>
      <p:sp>
        <p:nvSpPr>
          <p:cNvPr id="20" name="TextBox 19"/>
          <p:cNvSpPr txBox="1"/>
          <p:nvPr/>
        </p:nvSpPr>
        <p:spPr>
          <a:xfrm>
            <a:off x="6035148" y="4407994"/>
            <a:ext cx="1104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sum</a:t>
            </a:r>
          </a:p>
          <a:p>
            <a:r>
              <a:rPr lang="hu-HU" dirty="0" smtClean="0"/>
              <a:t>function</a:t>
            </a:r>
            <a:endParaRPr lang="hu-HU" dirty="0"/>
          </a:p>
        </p:txBody>
      </p:sp>
      <p:sp>
        <p:nvSpPr>
          <p:cNvPr id="21" name="TextBox 20"/>
          <p:cNvSpPr txBox="1"/>
          <p:nvPr/>
        </p:nvSpPr>
        <p:spPr>
          <a:xfrm>
            <a:off x="7583483" y="2889849"/>
            <a:ext cx="1317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</a:t>
            </a:r>
            <a:r>
              <a:rPr lang="hu-HU" dirty="0" smtClean="0"/>
              <a:t>ctivation</a:t>
            </a:r>
          </a:p>
          <a:p>
            <a:r>
              <a:rPr lang="hu-HU" dirty="0" smtClean="0"/>
              <a:t>function</a:t>
            </a:r>
            <a:endParaRPr lang="hu-HU" dirty="0"/>
          </a:p>
        </p:txBody>
      </p:sp>
      <p:sp>
        <p:nvSpPr>
          <p:cNvPr id="22" name="TextBox 21"/>
          <p:cNvSpPr txBox="1"/>
          <p:nvPr/>
        </p:nvSpPr>
        <p:spPr>
          <a:xfrm>
            <a:off x="3781443" y="225209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w1</a:t>
            </a:r>
            <a:endParaRPr lang="hu-HU" dirty="0"/>
          </a:p>
        </p:txBody>
      </p:sp>
      <p:sp>
        <p:nvSpPr>
          <p:cNvPr id="23" name="TextBox 22"/>
          <p:cNvSpPr txBox="1"/>
          <p:nvPr/>
        </p:nvSpPr>
        <p:spPr>
          <a:xfrm>
            <a:off x="3781443" y="297547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w2</a:t>
            </a:r>
            <a:endParaRPr lang="hu-HU" dirty="0"/>
          </a:p>
        </p:txBody>
      </p:sp>
      <p:sp>
        <p:nvSpPr>
          <p:cNvPr id="24" name="TextBox 23"/>
          <p:cNvSpPr txBox="1"/>
          <p:nvPr/>
        </p:nvSpPr>
        <p:spPr>
          <a:xfrm>
            <a:off x="3781852" y="364592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w3</a:t>
            </a:r>
            <a:endParaRPr lang="hu-HU" dirty="0"/>
          </a:p>
        </p:txBody>
      </p:sp>
      <p:sp>
        <p:nvSpPr>
          <p:cNvPr id="25" name="TextBox 24"/>
          <p:cNvSpPr txBox="1"/>
          <p:nvPr/>
        </p:nvSpPr>
        <p:spPr>
          <a:xfrm>
            <a:off x="3804235" y="484439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wn</a:t>
            </a:r>
            <a:endParaRPr lang="hu-HU" dirty="0"/>
          </a:p>
        </p:txBody>
      </p:sp>
      <p:sp>
        <p:nvSpPr>
          <p:cNvPr id="3" name="TextBox 2"/>
          <p:cNvSpPr txBox="1"/>
          <p:nvPr/>
        </p:nvSpPr>
        <p:spPr>
          <a:xfrm>
            <a:off x="2169308" y="130362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 smtClean="0"/>
              <a:t>inputs</a:t>
            </a:r>
            <a:endParaRPr lang="hu-HU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72755" y="1853248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 smtClean="0"/>
              <a:t>weights</a:t>
            </a:r>
            <a:endParaRPr lang="hu-HU" b="1" i="1" dirty="0"/>
          </a:p>
        </p:txBody>
      </p:sp>
      <p:sp>
        <p:nvSpPr>
          <p:cNvPr id="13" name="Ellipszis 12"/>
          <p:cNvSpPr/>
          <p:nvPr/>
        </p:nvSpPr>
        <p:spPr>
          <a:xfrm>
            <a:off x="5331017" y="1891542"/>
            <a:ext cx="3942607" cy="394260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7753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Model</a:t>
            </a:r>
            <a:endParaRPr lang="hu-HU" b="1" u="sng" dirty="0"/>
          </a:p>
        </p:txBody>
      </p:sp>
      <p:sp>
        <p:nvSpPr>
          <p:cNvPr id="13" name="Ellipszis 12"/>
          <p:cNvSpPr/>
          <p:nvPr/>
        </p:nvSpPr>
        <p:spPr>
          <a:xfrm>
            <a:off x="3644720" y="1306983"/>
            <a:ext cx="4668007" cy="466800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7" name="Egyenes összekötő 16"/>
          <p:cNvCxnSpPr/>
          <p:nvPr/>
        </p:nvCxnSpPr>
        <p:spPr>
          <a:xfrm>
            <a:off x="4809506" y="992788"/>
            <a:ext cx="0" cy="529639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>
            <a:off x="7123215" y="999924"/>
            <a:ext cx="0" cy="529639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zövegdoboz 26"/>
          <p:cNvSpPr txBox="1"/>
          <p:nvPr/>
        </p:nvSpPr>
        <p:spPr>
          <a:xfrm>
            <a:off x="1543576" y="5456896"/>
            <a:ext cx="3055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1.)</a:t>
            </a:r>
            <a:r>
              <a:rPr lang="hu-HU" dirty="0" smtClean="0"/>
              <a:t> </a:t>
            </a:r>
            <a:r>
              <a:rPr lang="hu-HU" dirty="0" err="1"/>
              <a:t>w</a:t>
            </a:r>
            <a:r>
              <a:rPr lang="hu-HU" dirty="0" err="1" smtClean="0"/>
              <a:t>e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incoming</a:t>
            </a:r>
            <a:endParaRPr lang="hu-HU" dirty="0" smtClean="0"/>
          </a:p>
          <a:p>
            <a:pPr lvl="1"/>
            <a:r>
              <a:rPr lang="hu-HU" dirty="0" err="1"/>
              <a:t>w</a:t>
            </a:r>
            <a:r>
              <a:rPr lang="hu-HU" dirty="0" err="1" smtClean="0"/>
              <a:t>eights</a:t>
            </a:r>
            <a:r>
              <a:rPr lang="hu-HU" dirty="0" smtClean="0"/>
              <a:t> </a:t>
            </a:r>
            <a:endParaRPr lang="hu-HU" dirty="0"/>
          </a:p>
        </p:txBody>
      </p:sp>
      <p:cxnSp>
        <p:nvCxnSpPr>
          <p:cNvPr id="29" name="Egyenes összekötő nyíllal 28"/>
          <p:cNvCxnSpPr/>
          <p:nvPr/>
        </p:nvCxnSpPr>
        <p:spPr>
          <a:xfrm>
            <a:off x="2107999" y="1853248"/>
            <a:ext cx="1335845" cy="66432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/>
          <p:nvPr/>
        </p:nvCxnSpPr>
        <p:spPr>
          <a:xfrm>
            <a:off x="1391963" y="2756054"/>
            <a:ext cx="1933128" cy="49772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31"/>
          <p:cNvCxnSpPr/>
          <p:nvPr/>
        </p:nvCxnSpPr>
        <p:spPr>
          <a:xfrm flipV="1">
            <a:off x="1187704" y="4156584"/>
            <a:ext cx="2081697" cy="33838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zövegdoboz 35"/>
          <p:cNvSpPr txBox="1"/>
          <p:nvPr/>
        </p:nvSpPr>
        <p:spPr>
          <a:xfrm>
            <a:off x="5010383" y="3383717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2.)</a:t>
            </a:r>
            <a:r>
              <a:rPr lang="hu-HU" dirty="0" smtClean="0"/>
              <a:t> sum </a:t>
            </a:r>
            <a:r>
              <a:rPr lang="hu-HU" dirty="0" err="1" smtClean="0"/>
              <a:t>up</a:t>
            </a:r>
            <a:r>
              <a:rPr lang="hu-HU" dirty="0" smtClean="0"/>
              <a:t> </a:t>
            </a:r>
          </a:p>
          <a:p>
            <a:r>
              <a:rPr lang="hu-HU" dirty="0"/>
              <a:t> </a:t>
            </a:r>
            <a:r>
              <a:rPr lang="hu-HU" dirty="0" smtClean="0"/>
              <a:t>     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weights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8312727" y="4547074"/>
            <a:ext cx="3283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3</a:t>
            </a:r>
            <a:r>
              <a:rPr lang="hu-HU" b="1" dirty="0" smtClean="0"/>
              <a:t>.)</a:t>
            </a:r>
            <a:r>
              <a:rPr lang="hu-HU" dirty="0" smtClean="0"/>
              <a:t> </a:t>
            </a:r>
            <a:r>
              <a:rPr lang="hu-HU" dirty="0" err="1" smtClean="0"/>
              <a:t>activation</a:t>
            </a:r>
            <a:r>
              <a:rPr lang="hu-HU" dirty="0" smtClean="0"/>
              <a:t> </a:t>
            </a:r>
            <a:r>
              <a:rPr lang="hu-HU" dirty="0" err="1" smtClean="0"/>
              <a:t>function</a:t>
            </a:r>
            <a:r>
              <a:rPr lang="hu-HU" dirty="0" smtClean="0"/>
              <a:t> </a:t>
            </a:r>
            <a:r>
              <a:rPr lang="hu-HU" dirty="0" err="1" smtClean="0"/>
              <a:t>gives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err="1" smtClean="0"/>
              <a:t>the</a:t>
            </a:r>
            <a:r>
              <a:rPr lang="hu-HU" dirty="0" smtClean="0"/>
              <a:t> output !!!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41264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Model</a:t>
            </a:r>
            <a:endParaRPr lang="hu-HU" b="1" u="sng" dirty="0"/>
          </a:p>
        </p:txBody>
      </p:sp>
      <p:sp>
        <p:nvSpPr>
          <p:cNvPr id="4" name="Oval 3"/>
          <p:cNvSpPr/>
          <p:nvPr/>
        </p:nvSpPr>
        <p:spPr>
          <a:xfrm>
            <a:off x="2202288" y="1687133"/>
            <a:ext cx="772732" cy="77273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x1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02288" y="2701297"/>
            <a:ext cx="772732" cy="77273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x2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02288" y="3715461"/>
            <a:ext cx="772732" cy="77273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x3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02288" y="5687050"/>
            <a:ext cx="772732" cy="77273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xn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4261" y="4625956"/>
            <a:ext cx="2487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.</a:t>
            </a:r>
          </a:p>
          <a:p>
            <a:r>
              <a:rPr lang="hu-HU" dirty="0" smtClean="0"/>
              <a:t>.</a:t>
            </a:r>
          </a:p>
          <a:p>
            <a:r>
              <a:rPr lang="hu-HU" dirty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8"/>
              <p:cNvSpPr/>
              <p:nvPr/>
            </p:nvSpPr>
            <p:spPr>
              <a:xfrm>
                <a:off x="6104586" y="3577698"/>
                <a:ext cx="1068946" cy="813998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𝞢</m:t>
                      </m:r>
                    </m:oMath>
                  </m:oMathPara>
                </a14:m>
                <a:endParaRPr lang="hu-HU" sz="4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586" y="3577698"/>
                <a:ext cx="1068946" cy="8139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Rectangle 9"/>
              <p:cNvSpPr/>
              <p:nvPr/>
            </p:nvSpPr>
            <p:spPr>
              <a:xfrm>
                <a:off x="7173532" y="3577698"/>
                <a:ext cx="1068946" cy="813998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hu-HU" sz="4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532" y="3577698"/>
                <a:ext cx="1068946" cy="813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4" idx="6"/>
            <a:endCxn id="9" idx="1"/>
          </p:cNvCxnSpPr>
          <p:nvPr/>
        </p:nvCxnSpPr>
        <p:spPr>
          <a:xfrm>
            <a:off x="2975020" y="2073499"/>
            <a:ext cx="3129566" cy="191119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9" idx="1"/>
          </p:cNvCxnSpPr>
          <p:nvPr/>
        </p:nvCxnSpPr>
        <p:spPr>
          <a:xfrm>
            <a:off x="2975020" y="3087663"/>
            <a:ext cx="3129566" cy="8970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9" idx="1"/>
          </p:cNvCxnSpPr>
          <p:nvPr/>
        </p:nvCxnSpPr>
        <p:spPr>
          <a:xfrm flipV="1">
            <a:off x="2975020" y="3984697"/>
            <a:ext cx="3129566" cy="11713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6"/>
            <a:endCxn id="9" idx="1"/>
          </p:cNvCxnSpPr>
          <p:nvPr/>
        </p:nvCxnSpPr>
        <p:spPr>
          <a:xfrm flipV="1">
            <a:off x="2975020" y="3984697"/>
            <a:ext cx="3129566" cy="208871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7292" y="2136699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n</a:t>
            </a:r>
            <a:r>
              <a:rPr lang="hu-HU" dirty="0" smtClean="0"/>
              <a:t>eurons</a:t>
            </a:r>
          </a:p>
          <a:p>
            <a:r>
              <a:rPr lang="hu-HU" dirty="0" smtClean="0"/>
              <a:t>„perceptrons”</a:t>
            </a:r>
            <a:endParaRPr lang="hu-HU" dirty="0"/>
          </a:p>
        </p:txBody>
      </p:sp>
      <p:sp>
        <p:nvSpPr>
          <p:cNvPr id="20" name="TextBox 19"/>
          <p:cNvSpPr txBox="1"/>
          <p:nvPr/>
        </p:nvSpPr>
        <p:spPr>
          <a:xfrm>
            <a:off x="6035148" y="4407994"/>
            <a:ext cx="1104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sum</a:t>
            </a:r>
          </a:p>
          <a:p>
            <a:r>
              <a:rPr lang="hu-HU" dirty="0" smtClean="0"/>
              <a:t>function</a:t>
            </a:r>
            <a:endParaRPr lang="hu-HU" dirty="0"/>
          </a:p>
        </p:txBody>
      </p:sp>
      <p:sp>
        <p:nvSpPr>
          <p:cNvPr id="21" name="TextBox 20"/>
          <p:cNvSpPr txBox="1"/>
          <p:nvPr/>
        </p:nvSpPr>
        <p:spPr>
          <a:xfrm>
            <a:off x="7583483" y="2889849"/>
            <a:ext cx="1317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</a:t>
            </a:r>
            <a:r>
              <a:rPr lang="hu-HU" dirty="0" smtClean="0"/>
              <a:t>ctivation</a:t>
            </a:r>
          </a:p>
          <a:p>
            <a:r>
              <a:rPr lang="hu-HU" dirty="0" smtClean="0"/>
              <a:t>function</a:t>
            </a:r>
            <a:endParaRPr lang="hu-HU" dirty="0"/>
          </a:p>
        </p:txBody>
      </p:sp>
      <p:sp>
        <p:nvSpPr>
          <p:cNvPr id="22" name="TextBox 21"/>
          <p:cNvSpPr txBox="1"/>
          <p:nvPr/>
        </p:nvSpPr>
        <p:spPr>
          <a:xfrm>
            <a:off x="3781443" y="225209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w1</a:t>
            </a:r>
            <a:endParaRPr lang="hu-HU" dirty="0"/>
          </a:p>
        </p:txBody>
      </p:sp>
      <p:sp>
        <p:nvSpPr>
          <p:cNvPr id="23" name="TextBox 22"/>
          <p:cNvSpPr txBox="1"/>
          <p:nvPr/>
        </p:nvSpPr>
        <p:spPr>
          <a:xfrm>
            <a:off x="3781443" y="297547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w2</a:t>
            </a:r>
            <a:endParaRPr lang="hu-HU" dirty="0"/>
          </a:p>
        </p:txBody>
      </p:sp>
      <p:sp>
        <p:nvSpPr>
          <p:cNvPr id="24" name="TextBox 23"/>
          <p:cNvSpPr txBox="1"/>
          <p:nvPr/>
        </p:nvSpPr>
        <p:spPr>
          <a:xfrm>
            <a:off x="3781852" y="364592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w3</a:t>
            </a:r>
            <a:endParaRPr lang="hu-HU" dirty="0"/>
          </a:p>
        </p:txBody>
      </p:sp>
      <p:sp>
        <p:nvSpPr>
          <p:cNvPr id="25" name="TextBox 24"/>
          <p:cNvSpPr txBox="1"/>
          <p:nvPr/>
        </p:nvSpPr>
        <p:spPr>
          <a:xfrm>
            <a:off x="3804235" y="484439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wn</a:t>
            </a:r>
            <a:endParaRPr lang="hu-HU" dirty="0"/>
          </a:p>
        </p:txBody>
      </p:sp>
      <p:sp>
        <p:nvSpPr>
          <p:cNvPr id="3" name="TextBox 2"/>
          <p:cNvSpPr txBox="1"/>
          <p:nvPr/>
        </p:nvSpPr>
        <p:spPr>
          <a:xfrm>
            <a:off x="2169308" y="130362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 smtClean="0"/>
              <a:t>inputs</a:t>
            </a:r>
            <a:endParaRPr lang="hu-HU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72755" y="1853248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 smtClean="0"/>
              <a:t>weights</a:t>
            </a:r>
            <a:endParaRPr lang="hu-HU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09076" y="486046"/>
            <a:ext cx="53319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What are the edge weights good for?</a:t>
            </a:r>
          </a:p>
          <a:p>
            <a:r>
              <a:rPr lang="hu-HU" dirty="0" smtClean="0"/>
              <a:t>They can amplify or deamplify the input signal</a:t>
            </a:r>
          </a:p>
          <a:p>
            <a:r>
              <a:rPr lang="hu-HU" dirty="0" smtClean="0"/>
              <a:t>	</a:t>
            </a:r>
          </a:p>
          <a:p>
            <a:r>
              <a:rPr lang="hu-HU" dirty="0"/>
              <a:t>	</a:t>
            </a:r>
            <a:r>
              <a:rPr lang="hu-HU" dirty="0" smtClean="0"/>
              <a:t>	</a:t>
            </a:r>
            <a:r>
              <a:rPr lang="hu-HU" b="1" dirty="0" smtClean="0"/>
              <a:t>&gt; 1  amplify</a:t>
            </a:r>
          </a:p>
          <a:p>
            <a:r>
              <a:rPr lang="hu-HU" b="1" dirty="0"/>
              <a:t>	</a:t>
            </a:r>
            <a:r>
              <a:rPr lang="hu-HU" b="1" dirty="0" smtClean="0"/>
              <a:t>	&lt; 1  deamplify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xmlns="" val="284401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292" y="453492"/>
            <a:ext cx="9404723" cy="1400530"/>
          </a:xfrm>
        </p:spPr>
        <p:txBody>
          <a:bodyPr/>
          <a:lstStyle/>
          <a:p>
            <a:r>
              <a:rPr lang="hu-HU" b="1" u="sng" dirty="0" smtClean="0"/>
              <a:t>Model</a:t>
            </a:r>
            <a:endParaRPr lang="hu-HU" b="1" u="sng" dirty="0"/>
          </a:p>
        </p:txBody>
      </p:sp>
      <p:sp>
        <p:nvSpPr>
          <p:cNvPr id="4" name="Oval 3"/>
          <p:cNvSpPr/>
          <p:nvPr/>
        </p:nvSpPr>
        <p:spPr>
          <a:xfrm>
            <a:off x="2202288" y="1687133"/>
            <a:ext cx="772732" cy="77273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x1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02288" y="2701297"/>
            <a:ext cx="772732" cy="77273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x2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02288" y="3715461"/>
            <a:ext cx="772732" cy="77273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x3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02288" y="5687050"/>
            <a:ext cx="772732" cy="77273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xn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4261" y="4625956"/>
            <a:ext cx="2487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.</a:t>
            </a:r>
          </a:p>
          <a:p>
            <a:r>
              <a:rPr lang="hu-HU" dirty="0" smtClean="0"/>
              <a:t>.</a:t>
            </a:r>
          </a:p>
          <a:p>
            <a:r>
              <a:rPr lang="hu-HU" dirty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8"/>
              <p:cNvSpPr/>
              <p:nvPr/>
            </p:nvSpPr>
            <p:spPr>
              <a:xfrm>
                <a:off x="6104586" y="3577698"/>
                <a:ext cx="1068946" cy="813998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𝞢</m:t>
                      </m:r>
                    </m:oMath>
                  </m:oMathPara>
                </a14:m>
                <a:endParaRPr lang="hu-HU" sz="4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586" y="3577698"/>
                <a:ext cx="1068946" cy="8139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Rectangle 9"/>
              <p:cNvSpPr/>
              <p:nvPr/>
            </p:nvSpPr>
            <p:spPr>
              <a:xfrm>
                <a:off x="7173532" y="3577698"/>
                <a:ext cx="1068946" cy="813998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hu-HU" sz="4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532" y="3577698"/>
                <a:ext cx="1068946" cy="813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4" idx="6"/>
            <a:endCxn id="9" idx="1"/>
          </p:cNvCxnSpPr>
          <p:nvPr/>
        </p:nvCxnSpPr>
        <p:spPr>
          <a:xfrm>
            <a:off x="2975020" y="2073499"/>
            <a:ext cx="3129566" cy="191119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9" idx="1"/>
          </p:cNvCxnSpPr>
          <p:nvPr/>
        </p:nvCxnSpPr>
        <p:spPr>
          <a:xfrm>
            <a:off x="2975020" y="3087663"/>
            <a:ext cx="3129566" cy="8970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9" idx="1"/>
          </p:cNvCxnSpPr>
          <p:nvPr/>
        </p:nvCxnSpPr>
        <p:spPr>
          <a:xfrm flipV="1">
            <a:off x="2975020" y="3984697"/>
            <a:ext cx="3129566" cy="11713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6"/>
            <a:endCxn id="9" idx="1"/>
          </p:cNvCxnSpPr>
          <p:nvPr/>
        </p:nvCxnSpPr>
        <p:spPr>
          <a:xfrm flipV="1">
            <a:off x="2975020" y="3984697"/>
            <a:ext cx="3129566" cy="208871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7292" y="2136699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n</a:t>
            </a:r>
            <a:r>
              <a:rPr lang="hu-HU" dirty="0" smtClean="0"/>
              <a:t>eurons</a:t>
            </a:r>
          </a:p>
          <a:p>
            <a:r>
              <a:rPr lang="hu-HU" dirty="0" smtClean="0"/>
              <a:t>„perceptrons”</a:t>
            </a:r>
            <a:endParaRPr lang="hu-HU" dirty="0"/>
          </a:p>
        </p:txBody>
      </p:sp>
      <p:sp>
        <p:nvSpPr>
          <p:cNvPr id="20" name="TextBox 19"/>
          <p:cNvSpPr txBox="1"/>
          <p:nvPr/>
        </p:nvSpPr>
        <p:spPr>
          <a:xfrm>
            <a:off x="6035148" y="4407994"/>
            <a:ext cx="1104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sum</a:t>
            </a:r>
          </a:p>
          <a:p>
            <a:r>
              <a:rPr lang="hu-HU" dirty="0" smtClean="0"/>
              <a:t>function</a:t>
            </a:r>
            <a:endParaRPr lang="hu-HU" dirty="0"/>
          </a:p>
        </p:txBody>
      </p:sp>
      <p:sp>
        <p:nvSpPr>
          <p:cNvPr id="21" name="TextBox 20"/>
          <p:cNvSpPr txBox="1"/>
          <p:nvPr/>
        </p:nvSpPr>
        <p:spPr>
          <a:xfrm>
            <a:off x="7583483" y="2889849"/>
            <a:ext cx="1317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</a:t>
            </a:r>
            <a:r>
              <a:rPr lang="hu-HU" dirty="0" smtClean="0"/>
              <a:t>ctivation</a:t>
            </a:r>
          </a:p>
          <a:p>
            <a:r>
              <a:rPr lang="hu-HU" dirty="0" smtClean="0"/>
              <a:t>function</a:t>
            </a:r>
            <a:endParaRPr lang="hu-HU" dirty="0"/>
          </a:p>
        </p:txBody>
      </p:sp>
      <p:sp>
        <p:nvSpPr>
          <p:cNvPr id="22" name="TextBox 21"/>
          <p:cNvSpPr txBox="1"/>
          <p:nvPr/>
        </p:nvSpPr>
        <p:spPr>
          <a:xfrm>
            <a:off x="3781443" y="225209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w1</a:t>
            </a:r>
            <a:endParaRPr lang="hu-HU" dirty="0"/>
          </a:p>
        </p:txBody>
      </p:sp>
      <p:sp>
        <p:nvSpPr>
          <p:cNvPr id="23" name="TextBox 22"/>
          <p:cNvSpPr txBox="1"/>
          <p:nvPr/>
        </p:nvSpPr>
        <p:spPr>
          <a:xfrm>
            <a:off x="3781443" y="297547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w2</a:t>
            </a:r>
            <a:endParaRPr lang="hu-HU" dirty="0"/>
          </a:p>
        </p:txBody>
      </p:sp>
      <p:sp>
        <p:nvSpPr>
          <p:cNvPr id="24" name="TextBox 23"/>
          <p:cNvSpPr txBox="1"/>
          <p:nvPr/>
        </p:nvSpPr>
        <p:spPr>
          <a:xfrm>
            <a:off x="3781852" y="364592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w3</a:t>
            </a:r>
            <a:endParaRPr lang="hu-HU" dirty="0"/>
          </a:p>
        </p:txBody>
      </p:sp>
      <p:sp>
        <p:nvSpPr>
          <p:cNvPr id="25" name="TextBox 24"/>
          <p:cNvSpPr txBox="1"/>
          <p:nvPr/>
        </p:nvSpPr>
        <p:spPr>
          <a:xfrm>
            <a:off x="3804235" y="484439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wn</a:t>
            </a:r>
            <a:endParaRPr lang="hu-HU" dirty="0"/>
          </a:p>
        </p:txBody>
      </p:sp>
      <p:sp>
        <p:nvSpPr>
          <p:cNvPr id="3" name="TextBox 2"/>
          <p:cNvSpPr txBox="1"/>
          <p:nvPr/>
        </p:nvSpPr>
        <p:spPr>
          <a:xfrm>
            <a:off x="2169308" y="130362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 smtClean="0"/>
              <a:t>inputs</a:t>
            </a:r>
            <a:endParaRPr lang="hu-HU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72755" y="1853248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 smtClean="0"/>
              <a:t>weights</a:t>
            </a:r>
            <a:endParaRPr lang="hu-HU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322326" y="485057"/>
            <a:ext cx="60596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Sum function: we have to multiply each input</a:t>
            </a:r>
          </a:p>
          <a:p>
            <a:r>
              <a:rPr lang="hu-HU" dirty="0"/>
              <a:t>w</a:t>
            </a:r>
            <a:r>
              <a:rPr lang="hu-HU" dirty="0" smtClean="0"/>
              <a:t>ith the given edge weight and have to add these</a:t>
            </a:r>
          </a:p>
          <a:p>
            <a:r>
              <a:rPr lang="hu-HU" dirty="0" err="1" smtClean="0"/>
              <a:t>values</a:t>
            </a:r>
            <a:r>
              <a:rPr lang="hu-HU" dirty="0" smtClean="0"/>
              <a:t> together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Box 16"/>
              <p:cNvSpPr txBox="1"/>
              <p:nvPr/>
            </p:nvSpPr>
            <p:spPr>
              <a:xfrm>
                <a:off x="8818106" y="1772667"/>
                <a:ext cx="1314784" cy="848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𝑥𝑖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 ∗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𝑤𝑖</m:t>
                          </m:r>
                        </m:e>
                      </m:nary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8106" y="1772667"/>
                <a:ext cx="1314784" cy="84875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8001868" y="2047205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</a:t>
            </a:r>
            <a:r>
              <a:rPr lang="hu-HU" dirty="0" smtClean="0"/>
              <a:t>um =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25448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Neural networks</a:t>
            </a:r>
            <a:endParaRPr lang="hu-HU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INTUITION</a:t>
            </a:r>
            <a:r>
              <a:rPr lang="hu-HU" dirty="0" smtClean="0"/>
              <a:t>: if we try to mimic how nervous system of a human works or how a human learns things </a:t>
            </a:r>
            <a:r>
              <a:rPr lang="hu-HU" dirty="0" smtClean="0">
                <a:sym typeface="Wingdings" panose="05000000000000000000" pitchFamily="2" charset="2"/>
              </a:rPr>
              <a:t> maybe we are able to achive these problems with computers as well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Basically this is why </a:t>
            </a:r>
            <a:r>
              <a:rPr lang="hu-HU" b="1" dirty="0" smtClean="0">
                <a:sym typeface="Wingdings" panose="05000000000000000000" pitchFamily="2" charset="2"/>
              </a:rPr>
              <a:t>AI</a:t>
            </a:r>
            <a:r>
              <a:rPr lang="hu-HU" dirty="0" smtClean="0">
                <a:sym typeface="Wingdings" panose="05000000000000000000" pitchFamily="2" charset="2"/>
              </a:rPr>
              <a:t> has </a:t>
            </a:r>
            <a:r>
              <a:rPr lang="hu-HU" dirty="0" err="1" smtClean="0">
                <a:sym typeface="Wingdings" panose="05000000000000000000" pitchFamily="2" charset="2"/>
              </a:rPr>
              <a:t>came</a:t>
            </a:r>
            <a:r>
              <a:rPr lang="hu-HU" dirty="0" smtClean="0">
                <a:sym typeface="Wingdings" panose="05000000000000000000" pitchFamily="2" charset="2"/>
              </a:rPr>
              <a:t> to be  we came to the conclusion that for several problems the orthodox approach is not feasible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This is how </a:t>
            </a:r>
            <a:r>
              <a:rPr lang="hu-HU" dirty="0" err="1" smtClean="0">
                <a:sym typeface="Wingdings" panose="05000000000000000000" pitchFamily="2" charset="2"/>
              </a:rPr>
              <a:t>big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data</a:t>
            </a:r>
            <a:r>
              <a:rPr lang="hu-HU" dirty="0" smtClean="0">
                <a:sym typeface="Wingdings" panose="05000000000000000000" pitchFamily="2" charset="2"/>
              </a:rPr>
              <a:t> has came to be as well  we have huge datasets and the way we handled datasets in the past (relational databases) is not going to work this time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60680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02288" y="1687133"/>
            <a:ext cx="772732" cy="77273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x1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02288" y="2701297"/>
            <a:ext cx="772732" cy="77273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x2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02288" y="3715461"/>
            <a:ext cx="772732" cy="77273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x3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02288" y="5687050"/>
            <a:ext cx="772732" cy="77273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xn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4261" y="4625956"/>
            <a:ext cx="2487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.</a:t>
            </a:r>
          </a:p>
          <a:p>
            <a:r>
              <a:rPr lang="hu-HU" dirty="0" smtClean="0"/>
              <a:t>.</a:t>
            </a:r>
          </a:p>
          <a:p>
            <a:r>
              <a:rPr lang="hu-HU" dirty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8"/>
              <p:cNvSpPr/>
              <p:nvPr/>
            </p:nvSpPr>
            <p:spPr>
              <a:xfrm>
                <a:off x="6104586" y="3577698"/>
                <a:ext cx="1068946" cy="813998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𝞢</m:t>
                      </m:r>
                    </m:oMath>
                  </m:oMathPara>
                </a14:m>
                <a:endParaRPr lang="hu-HU" sz="4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586" y="3577698"/>
                <a:ext cx="1068946" cy="8139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Rectangle 9"/>
              <p:cNvSpPr/>
              <p:nvPr/>
            </p:nvSpPr>
            <p:spPr>
              <a:xfrm>
                <a:off x="7173532" y="3577698"/>
                <a:ext cx="1068946" cy="813998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hu-HU" sz="4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532" y="3577698"/>
                <a:ext cx="1068946" cy="813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4" idx="6"/>
            <a:endCxn id="9" idx="1"/>
          </p:cNvCxnSpPr>
          <p:nvPr/>
        </p:nvCxnSpPr>
        <p:spPr>
          <a:xfrm>
            <a:off x="2975020" y="2073499"/>
            <a:ext cx="3129566" cy="191119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9" idx="1"/>
          </p:cNvCxnSpPr>
          <p:nvPr/>
        </p:nvCxnSpPr>
        <p:spPr>
          <a:xfrm>
            <a:off x="2975020" y="3087663"/>
            <a:ext cx="3129566" cy="8970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9" idx="1"/>
          </p:cNvCxnSpPr>
          <p:nvPr/>
        </p:nvCxnSpPr>
        <p:spPr>
          <a:xfrm flipV="1">
            <a:off x="2975020" y="3984697"/>
            <a:ext cx="3129566" cy="11713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6"/>
            <a:endCxn id="9" idx="1"/>
          </p:cNvCxnSpPr>
          <p:nvPr/>
        </p:nvCxnSpPr>
        <p:spPr>
          <a:xfrm flipV="1">
            <a:off x="2975020" y="3984697"/>
            <a:ext cx="3129566" cy="208871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7292" y="2136699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n</a:t>
            </a:r>
            <a:r>
              <a:rPr lang="hu-HU" dirty="0" smtClean="0"/>
              <a:t>eurons</a:t>
            </a:r>
          </a:p>
          <a:p>
            <a:r>
              <a:rPr lang="hu-HU" dirty="0" smtClean="0"/>
              <a:t>„perceptrons”</a:t>
            </a:r>
            <a:endParaRPr lang="hu-HU" dirty="0"/>
          </a:p>
        </p:txBody>
      </p:sp>
      <p:sp>
        <p:nvSpPr>
          <p:cNvPr id="20" name="TextBox 19"/>
          <p:cNvSpPr txBox="1"/>
          <p:nvPr/>
        </p:nvSpPr>
        <p:spPr>
          <a:xfrm>
            <a:off x="6035148" y="4407994"/>
            <a:ext cx="1104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sum</a:t>
            </a:r>
          </a:p>
          <a:p>
            <a:r>
              <a:rPr lang="hu-HU" dirty="0" smtClean="0"/>
              <a:t>function</a:t>
            </a:r>
            <a:endParaRPr lang="hu-HU" dirty="0"/>
          </a:p>
        </p:txBody>
      </p:sp>
      <p:sp>
        <p:nvSpPr>
          <p:cNvPr id="21" name="TextBox 20"/>
          <p:cNvSpPr txBox="1"/>
          <p:nvPr/>
        </p:nvSpPr>
        <p:spPr>
          <a:xfrm>
            <a:off x="7583483" y="2889849"/>
            <a:ext cx="1317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</a:t>
            </a:r>
            <a:r>
              <a:rPr lang="hu-HU" dirty="0" smtClean="0"/>
              <a:t>ctivation</a:t>
            </a:r>
          </a:p>
          <a:p>
            <a:r>
              <a:rPr lang="hu-HU" dirty="0" smtClean="0"/>
              <a:t>function</a:t>
            </a:r>
            <a:endParaRPr lang="hu-HU" dirty="0"/>
          </a:p>
        </p:txBody>
      </p:sp>
      <p:sp>
        <p:nvSpPr>
          <p:cNvPr id="22" name="TextBox 21"/>
          <p:cNvSpPr txBox="1"/>
          <p:nvPr/>
        </p:nvSpPr>
        <p:spPr>
          <a:xfrm>
            <a:off x="3781443" y="225209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w1</a:t>
            </a:r>
            <a:endParaRPr lang="hu-HU" dirty="0"/>
          </a:p>
        </p:txBody>
      </p:sp>
      <p:sp>
        <p:nvSpPr>
          <p:cNvPr id="23" name="TextBox 22"/>
          <p:cNvSpPr txBox="1"/>
          <p:nvPr/>
        </p:nvSpPr>
        <p:spPr>
          <a:xfrm>
            <a:off x="3781443" y="297547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w2</a:t>
            </a:r>
            <a:endParaRPr lang="hu-HU" dirty="0"/>
          </a:p>
        </p:txBody>
      </p:sp>
      <p:sp>
        <p:nvSpPr>
          <p:cNvPr id="24" name="TextBox 23"/>
          <p:cNvSpPr txBox="1"/>
          <p:nvPr/>
        </p:nvSpPr>
        <p:spPr>
          <a:xfrm>
            <a:off x="3781852" y="364592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w3</a:t>
            </a:r>
            <a:endParaRPr lang="hu-HU" dirty="0"/>
          </a:p>
        </p:txBody>
      </p:sp>
      <p:sp>
        <p:nvSpPr>
          <p:cNvPr id="25" name="TextBox 24"/>
          <p:cNvSpPr txBox="1"/>
          <p:nvPr/>
        </p:nvSpPr>
        <p:spPr>
          <a:xfrm>
            <a:off x="3804235" y="484439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wn</a:t>
            </a:r>
            <a:endParaRPr lang="hu-HU" dirty="0"/>
          </a:p>
        </p:txBody>
      </p:sp>
      <p:sp>
        <p:nvSpPr>
          <p:cNvPr id="3" name="TextBox 2"/>
          <p:cNvSpPr txBox="1"/>
          <p:nvPr/>
        </p:nvSpPr>
        <p:spPr>
          <a:xfrm>
            <a:off x="2169308" y="130362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 smtClean="0"/>
              <a:t>inputs</a:t>
            </a:r>
            <a:endParaRPr lang="hu-HU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72755" y="1853248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 smtClean="0"/>
              <a:t>weights</a:t>
            </a:r>
            <a:endParaRPr lang="hu-HU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69575" y="548928"/>
            <a:ext cx="49792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smtClean="0"/>
              <a:t>Activation function: going to convert the </a:t>
            </a:r>
          </a:p>
          <a:p>
            <a:r>
              <a:rPr lang="hu-HU" i="1" dirty="0" smtClean="0"/>
              <a:t>output (sum</a:t>
            </a:r>
            <a:r>
              <a:rPr lang="hu-HU" dirty="0" smtClean="0"/>
              <a:t>). A step function activation </a:t>
            </a:r>
          </a:p>
          <a:p>
            <a:r>
              <a:rPr lang="hu-HU" dirty="0"/>
              <a:t>f</a:t>
            </a:r>
            <a:r>
              <a:rPr lang="hu-HU" dirty="0" smtClean="0"/>
              <a:t>unction will </a:t>
            </a:r>
            <a:r>
              <a:rPr lang="en-US" dirty="0" smtClean="0"/>
              <a:t>output </a:t>
            </a:r>
            <a:r>
              <a:rPr lang="en-US" b="1" dirty="0"/>
              <a:t>1</a:t>
            </a:r>
            <a:r>
              <a:rPr lang="en-US" dirty="0"/>
              <a:t> if the input is </a:t>
            </a:r>
            <a:r>
              <a:rPr lang="en-US" dirty="0" smtClean="0"/>
              <a:t>higher</a:t>
            </a:r>
            <a:endParaRPr lang="hu-HU" dirty="0" smtClean="0"/>
          </a:p>
          <a:p>
            <a:r>
              <a:rPr lang="en-US" dirty="0" smtClean="0"/>
              <a:t>than </a:t>
            </a:r>
            <a:r>
              <a:rPr lang="en-US" dirty="0"/>
              <a:t>a certain </a:t>
            </a:r>
            <a:r>
              <a:rPr lang="en-US" dirty="0" smtClean="0"/>
              <a:t>threshold</a:t>
            </a:r>
            <a:r>
              <a:rPr lang="hu-HU" dirty="0" smtClean="0"/>
              <a:t> ... </a:t>
            </a:r>
            <a:r>
              <a:rPr lang="hu-HU" b="1" dirty="0" smtClean="0"/>
              <a:t>0</a:t>
            </a:r>
            <a:r>
              <a:rPr lang="hu-HU" dirty="0" smtClean="0"/>
              <a:t> otherwise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337292" y="453492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b="1" u="sng" smtClean="0"/>
              <a:t>Model</a:t>
            </a:r>
            <a:endParaRPr lang="hu-HU" b="1" u="sng" dirty="0"/>
          </a:p>
        </p:txBody>
      </p:sp>
    </p:spTree>
    <p:extLst>
      <p:ext uri="{BB962C8B-B14F-4D97-AF65-F5344CB8AC3E}">
        <p14:creationId xmlns:p14="http://schemas.microsoft.com/office/powerpoint/2010/main" xmlns="" val="196176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659027" y="947351"/>
            <a:ext cx="9999853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Percepton</a:t>
            </a:r>
            <a:r>
              <a:rPr lang="hu-HU" b="1" u="sng" dirty="0" smtClean="0"/>
              <a:t>: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is a neuron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neural</a:t>
            </a:r>
            <a:r>
              <a:rPr lang="hu-HU" dirty="0" smtClean="0"/>
              <a:t> </a:t>
            </a:r>
            <a:r>
              <a:rPr lang="hu-HU" dirty="0" err="1" smtClean="0"/>
              <a:t>network</a:t>
            </a:r>
            <a:r>
              <a:rPr lang="hu-HU" dirty="0" smtClean="0"/>
              <a:t> </a:t>
            </a:r>
          </a:p>
          <a:p>
            <a:r>
              <a:rPr lang="hu-HU" dirty="0"/>
              <a:t>	</a:t>
            </a:r>
            <a:r>
              <a:rPr lang="hu-HU" dirty="0" err="1"/>
              <a:t>W</a:t>
            </a:r>
            <a:r>
              <a:rPr lang="hu-HU" dirty="0" err="1" smtClean="0"/>
              <a:t>e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sum </a:t>
            </a:r>
            <a:r>
              <a:rPr lang="hu-HU" dirty="0" err="1" smtClean="0"/>
              <a:t>up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weighted</a:t>
            </a:r>
            <a:r>
              <a:rPr lang="hu-HU" dirty="0" smtClean="0"/>
              <a:t> </a:t>
            </a:r>
            <a:r>
              <a:rPr lang="hu-HU" dirty="0" err="1" smtClean="0"/>
              <a:t>inputs</a:t>
            </a:r>
            <a:endParaRPr lang="hu-HU" dirty="0" smtClean="0"/>
          </a:p>
          <a:p>
            <a:r>
              <a:rPr lang="hu-HU" dirty="0" smtClean="0"/>
              <a:t>		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perceptrons</a:t>
            </a:r>
            <a:r>
              <a:rPr lang="hu-HU" dirty="0" smtClean="0"/>
              <a:t>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step</a:t>
            </a:r>
            <a:r>
              <a:rPr lang="hu-HU" dirty="0" smtClean="0"/>
              <a:t> </a:t>
            </a:r>
            <a:r>
              <a:rPr lang="hu-HU" dirty="0" err="1" smtClean="0"/>
              <a:t>function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a </a:t>
            </a:r>
          </a:p>
          <a:p>
            <a:r>
              <a:rPr lang="hu-HU" dirty="0"/>
              <a:t>	</a:t>
            </a:r>
            <a:r>
              <a:rPr lang="hu-HU" dirty="0" smtClean="0"/>
              <a:t>		</a:t>
            </a:r>
            <a:r>
              <a:rPr lang="hu-HU" dirty="0" err="1" smtClean="0"/>
              <a:t>given</a:t>
            </a:r>
            <a:r>
              <a:rPr lang="hu-HU" dirty="0" smtClean="0"/>
              <a:t> </a:t>
            </a:r>
            <a:r>
              <a:rPr lang="hu-HU" dirty="0" err="1" smtClean="0"/>
              <a:t>threshold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		~ </a:t>
            </a:r>
            <a:r>
              <a:rPr lang="hu-HU" dirty="0" err="1" smtClean="0"/>
              <a:t>it</a:t>
            </a:r>
            <a:r>
              <a:rPr lang="hu-HU" dirty="0" smtClean="0"/>
              <a:t> is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working</a:t>
            </a:r>
            <a:r>
              <a:rPr lang="hu-HU" dirty="0" smtClean="0"/>
              <a:t> </a:t>
            </a:r>
            <a:r>
              <a:rPr lang="hu-HU" dirty="0" err="1" smtClean="0"/>
              <a:t>fine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neural</a:t>
            </a:r>
            <a:r>
              <a:rPr lang="hu-HU" dirty="0" smtClean="0"/>
              <a:t> </a:t>
            </a:r>
            <a:r>
              <a:rPr lang="hu-HU" dirty="0" err="1" smtClean="0"/>
              <a:t>network</a:t>
            </a:r>
            <a:r>
              <a:rPr lang="hu-HU" dirty="0" smtClean="0"/>
              <a:t> </a:t>
            </a:r>
            <a:r>
              <a:rPr lang="hu-HU" dirty="0" err="1" smtClean="0"/>
              <a:t>training</a:t>
            </a:r>
            <a:r>
              <a:rPr lang="hu-HU" dirty="0" smtClean="0"/>
              <a:t> </a:t>
            </a:r>
            <a:r>
              <a:rPr lang="hu-HU" dirty="0" err="1" smtClean="0"/>
              <a:t>because</a:t>
            </a:r>
            <a:r>
              <a:rPr lang="hu-HU" dirty="0" smtClean="0"/>
              <a:t> </a:t>
            </a:r>
          </a:p>
          <a:p>
            <a:r>
              <a:rPr lang="hu-HU" dirty="0"/>
              <a:t>	</a:t>
            </a:r>
            <a:r>
              <a:rPr lang="hu-HU" dirty="0" smtClean="0"/>
              <a:t>		the output can be </a:t>
            </a:r>
            <a:r>
              <a:rPr lang="hu-HU" b="1" dirty="0" smtClean="0"/>
              <a:t>0</a:t>
            </a:r>
            <a:r>
              <a:rPr lang="hu-HU" dirty="0" smtClean="0"/>
              <a:t> or </a:t>
            </a:r>
            <a:r>
              <a:rPr lang="hu-HU" b="1" dirty="0" smtClean="0"/>
              <a:t>1</a:t>
            </a:r>
            <a:r>
              <a:rPr lang="hu-HU" dirty="0" smtClean="0"/>
              <a:t> for perceptrons </a:t>
            </a:r>
          </a:p>
          <a:p>
            <a:endParaRPr lang="hu-HU" dirty="0"/>
          </a:p>
          <a:p>
            <a:r>
              <a:rPr lang="hu-HU" dirty="0" smtClean="0"/>
              <a:t>	A</a:t>
            </a:r>
            <a:r>
              <a:rPr lang="en-US" dirty="0" smtClean="0"/>
              <a:t> </a:t>
            </a:r>
            <a:r>
              <a:rPr lang="en-US" dirty="0"/>
              <a:t>small change in the weights or bias of any single perceptron in the network 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 </a:t>
            </a:r>
            <a:r>
              <a:rPr lang="en-US" dirty="0" smtClean="0"/>
              <a:t>can sometimes</a:t>
            </a:r>
            <a:r>
              <a:rPr lang="hu-HU" dirty="0" smtClean="0"/>
              <a:t> </a:t>
            </a:r>
            <a:r>
              <a:rPr lang="en-US" dirty="0"/>
              <a:t>cause the output of that perceptron to completely </a:t>
            </a:r>
            <a:r>
              <a:rPr lang="en-US" dirty="0" smtClean="0"/>
              <a:t>flip</a:t>
            </a:r>
            <a:r>
              <a:rPr lang="hu-HU" dirty="0" smtClean="0"/>
              <a:t> ( 0 </a:t>
            </a:r>
            <a:r>
              <a:rPr lang="hu-HU" dirty="0" smtClean="0">
                <a:sym typeface="Wingdings" panose="05000000000000000000" pitchFamily="2" charset="2"/>
              </a:rPr>
              <a:t> 1 )</a:t>
            </a:r>
          </a:p>
          <a:p>
            <a:r>
              <a:rPr lang="hu-HU" dirty="0">
                <a:sym typeface="Wingdings" panose="05000000000000000000" pitchFamily="2" charset="2"/>
              </a:rPr>
              <a:t>	 </a:t>
            </a:r>
            <a:r>
              <a:rPr lang="hu-HU" dirty="0" smtClean="0">
                <a:sym typeface="Wingdings" panose="05000000000000000000" pitchFamily="2" charset="2"/>
              </a:rPr>
              <a:t>  </a:t>
            </a:r>
            <a:r>
              <a:rPr lang="en-US" dirty="0" smtClean="0"/>
              <a:t>That </a:t>
            </a:r>
            <a:r>
              <a:rPr lang="en-US" dirty="0"/>
              <a:t>flip may </a:t>
            </a:r>
            <a:r>
              <a:rPr lang="en-US" dirty="0" smtClean="0"/>
              <a:t>then </a:t>
            </a:r>
            <a:r>
              <a:rPr lang="en-US" dirty="0"/>
              <a:t>cause the </a:t>
            </a:r>
            <a:r>
              <a:rPr lang="en-US" dirty="0" err="1"/>
              <a:t>behaviour</a:t>
            </a:r>
            <a:r>
              <a:rPr lang="en-US" dirty="0"/>
              <a:t> of the rest of the 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     </a:t>
            </a:r>
            <a:r>
              <a:rPr lang="en-US" dirty="0" smtClean="0"/>
              <a:t>network </a:t>
            </a:r>
            <a:r>
              <a:rPr lang="en-US" dirty="0"/>
              <a:t>to completely change in some very complicated </a:t>
            </a:r>
            <a:r>
              <a:rPr lang="en-US" dirty="0" smtClean="0"/>
              <a:t>way</a:t>
            </a:r>
            <a:endParaRPr lang="hu-HU" dirty="0" smtClean="0"/>
          </a:p>
          <a:p>
            <a:endParaRPr lang="hu-HU" dirty="0"/>
          </a:p>
          <a:p>
            <a:r>
              <a:rPr lang="hu-HU" b="1" u="sng" dirty="0" err="1" smtClean="0"/>
              <a:t>Sigmoid</a:t>
            </a:r>
            <a:r>
              <a:rPr lang="hu-HU" b="1" u="sng" dirty="0" smtClean="0"/>
              <a:t> neuron:</a:t>
            </a:r>
            <a:r>
              <a:rPr lang="hu-HU" dirty="0" smtClean="0"/>
              <a:t> </a:t>
            </a:r>
            <a:r>
              <a:rPr lang="hu-HU" dirty="0" err="1" smtClean="0"/>
              <a:t>very</a:t>
            </a:r>
            <a:r>
              <a:rPr lang="hu-HU" dirty="0" smtClean="0"/>
              <a:t> </a:t>
            </a:r>
            <a:r>
              <a:rPr lang="hu-HU" dirty="0" err="1" smtClean="0"/>
              <a:t>similar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perceptrons</a:t>
            </a:r>
            <a:endParaRPr lang="hu-HU" dirty="0" smtClean="0"/>
          </a:p>
          <a:p>
            <a:pPr lvl="2"/>
            <a:r>
              <a:rPr lang="hu-HU" dirty="0" smtClean="0"/>
              <a:t>		</a:t>
            </a:r>
            <a:r>
              <a:rPr lang="hu-HU" dirty="0" err="1" smtClean="0"/>
              <a:t>But</a:t>
            </a:r>
            <a:r>
              <a:rPr lang="hu-HU" dirty="0" smtClean="0"/>
              <a:t> </a:t>
            </a:r>
            <a:r>
              <a:rPr lang="hu-HU" dirty="0" err="1" smtClean="0"/>
              <a:t>small</a:t>
            </a:r>
            <a:r>
              <a:rPr lang="hu-HU" dirty="0" smtClean="0"/>
              <a:t> </a:t>
            </a:r>
            <a:r>
              <a:rPr lang="hu-HU" dirty="0" err="1" smtClean="0"/>
              <a:t>changes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edge</a:t>
            </a:r>
            <a:r>
              <a:rPr lang="hu-HU" dirty="0" smtClean="0"/>
              <a:t> </a:t>
            </a:r>
            <a:r>
              <a:rPr lang="hu-HU" dirty="0" err="1" smtClean="0"/>
              <a:t>weights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dirty="0" err="1" smtClean="0">
                <a:sym typeface="Wingdings" panose="05000000000000000000" pitchFamily="2" charset="2"/>
              </a:rPr>
              <a:t>cause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small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change</a:t>
            </a:r>
            <a:endParaRPr lang="hu-HU" dirty="0" smtClean="0">
              <a:sym typeface="Wingdings" panose="05000000000000000000" pitchFamily="2" charset="2"/>
            </a:endParaRPr>
          </a:p>
          <a:p>
            <a:pPr lvl="2"/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	</a:t>
            </a:r>
            <a:r>
              <a:rPr lang="hu-HU" dirty="0" err="1" smtClean="0">
                <a:sym typeface="Wingdings" panose="05000000000000000000" pitchFamily="2" charset="2"/>
              </a:rPr>
              <a:t>in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the</a:t>
            </a:r>
            <a:r>
              <a:rPr lang="hu-HU" dirty="0" smtClean="0">
                <a:sym typeface="Wingdings" panose="05000000000000000000" pitchFamily="2" charset="2"/>
              </a:rPr>
              <a:t> output // no </a:t>
            </a:r>
            <a:r>
              <a:rPr lang="hu-HU" dirty="0" err="1" smtClean="0">
                <a:sym typeface="Wingdings" panose="05000000000000000000" pitchFamily="2" charset="2"/>
              </a:rPr>
              <a:t>flips</a:t>
            </a:r>
            <a:r>
              <a:rPr lang="hu-HU" dirty="0" smtClean="0">
                <a:sym typeface="Wingdings" panose="05000000000000000000" pitchFamily="2" charset="2"/>
              </a:rPr>
              <a:t> here !!!</a:t>
            </a:r>
          </a:p>
          <a:p>
            <a:pPr lvl="2"/>
            <a:endParaRPr lang="hu-HU" dirty="0">
              <a:sym typeface="Wingdings" panose="05000000000000000000" pitchFamily="2" charset="2"/>
            </a:endParaRPr>
          </a:p>
          <a:p>
            <a:pPr lvl="2"/>
            <a:r>
              <a:rPr lang="hu-HU" dirty="0" smtClean="0">
                <a:sym typeface="Wingdings" panose="05000000000000000000" pitchFamily="2" charset="2"/>
              </a:rPr>
              <a:t>	~ </a:t>
            </a:r>
            <a:r>
              <a:rPr lang="hu-HU" dirty="0" err="1" smtClean="0">
                <a:sym typeface="Wingdings" panose="05000000000000000000" pitchFamily="2" charset="2"/>
              </a:rPr>
              <a:t>the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inputs</a:t>
            </a:r>
            <a:r>
              <a:rPr lang="hu-HU" dirty="0" smtClean="0">
                <a:sym typeface="Wingdings" panose="05000000000000000000" pitchFamily="2" charset="2"/>
              </a:rPr>
              <a:t> / </a:t>
            </a:r>
            <a:r>
              <a:rPr lang="hu-HU" dirty="0" err="1" smtClean="0">
                <a:sym typeface="Wingdings" panose="05000000000000000000" pitchFamily="2" charset="2"/>
              </a:rPr>
              <a:t>outputs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can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take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any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values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between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b="1" dirty="0" smtClean="0">
                <a:sym typeface="Wingdings" panose="05000000000000000000" pitchFamily="2" charset="2"/>
              </a:rPr>
              <a:t>0</a:t>
            </a:r>
            <a:r>
              <a:rPr lang="hu-HU" dirty="0" smtClean="0">
                <a:sym typeface="Wingdings" panose="05000000000000000000" pitchFamily="2" charset="2"/>
              </a:rPr>
              <a:t> and </a:t>
            </a:r>
            <a:r>
              <a:rPr lang="hu-HU" b="1" dirty="0" smtClean="0">
                <a:sym typeface="Wingdings" panose="05000000000000000000" pitchFamily="2" charset="2"/>
              </a:rPr>
              <a:t>1</a:t>
            </a:r>
            <a:r>
              <a:rPr lang="hu-HU" dirty="0" smtClean="0">
                <a:sym typeface="Wingdings" panose="05000000000000000000" pitchFamily="2" charset="2"/>
              </a:rPr>
              <a:t> !!!</a:t>
            </a:r>
            <a:r>
              <a:rPr lang="hu-HU" dirty="0" smtClean="0"/>
              <a:t>	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3371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 flipV="1">
            <a:off x="5035640" y="1506828"/>
            <a:ext cx="0" cy="443033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249251" y="3863662"/>
            <a:ext cx="941445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56068" y="51515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y</a:t>
            </a:r>
            <a:r>
              <a:rPr lang="hu-HU" b="1" dirty="0" smtClean="0"/>
              <a:t> = sign(x)</a:t>
            </a:r>
            <a:endParaRPr lang="hu-H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727542" y="132216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y</a:t>
            </a:r>
            <a:endParaRPr lang="hu-H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663707" y="379075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x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017432" y="4885920"/>
            <a:ext cx="4018208" cy="966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035642" y="2812421"/>
            <a:ext cx="4018208" cy="966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29223" y="2656739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+1</a:t>
            </a:r>
            <a:endParaRPr lang="hu-HU" dirty="0"/>
          </a:p>
        </p:txBody>
      </p:sp>
      <p:sp>
        <p:nvSpPr>
          <p:cNvPr id="27" name="TextBox 26"/>
          <p:cNvSpPr txBox="1"/>
          <p:nvPr/>
        </p:nvSpPr>
        <p:spPr>
          <a:xfrm>
            <a:off x="5189689" y="468354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-</a:t>
            </a:r>
            <a:r>
              <a:rPr lang="hu-HU" dirty="0" smtClean="0"/>
              <a:t>1</a:t>
            </a:r>
            <a:endParaRPr lang="hu-HU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5035640" y="2812422"/>
            <a:ext cx="0" cy="207349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293218" y="353337"/>
            <a:ext cx="47420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 have to apply one of these</a:t>
            </a:r>
          </a:p>
          <a:p>
            <a:r>
              <a:rPr lang="hu-HU" dirty="0"/>
              <a:t>a</a:t>
            </a:r>
            <a:r>
              <a:rPr lang="hu-HU" dirty="0" smtClean="0"/>
              <a:t>ctivation functions on the sum we have</a:t>
            </a:r>
          </a:p>
          <a:p>
            <a:r>
              <a:rPr lang="hu-HU" dirty="0"/>
              <a:t>c</a:t>
            </a:r>
            <a:r>
              <a:rPr lang="hu-HU" dirty="0" smtClean="0"/>
              <a:t>alculated previously !!!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7291449" y="4895581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FF00"/>
                </a:solidFill>
              </a:rPr>
              <a:t>„STEP FUNCTION”</a:t>
            </a:r>
            <a:endParaRPr lang="hu-H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651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 flipV="1">
            <a:off x="5035640" y="1506828"/>
            <a:ext cx="0" cy="443033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249251" y="3863662"/>
            <a:ext cx="941445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56068" y="515155"/>
            <a:ext cx="15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y</a:t>
            </a:r>
            <a:r>
              <a:rPr lang="hu-HU" b="1" dirty="0" smtClean="0"/>
              <a:t> = sign(x-a)</a:t>
            </a:r>
            <a:endParaRPr lang="hu-H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727542" y="132216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y</a:t>
            </a:r>
            <a:endParaRPr lang="hu-H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663707" y="379075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x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691685" y="4885920"/>
            <a:ext cx="4018208" cy="966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709895" y="2812421"/>
            <a:ext cx="4018208" cy="966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29223" y="2656739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+1</a:t>
            </a:r>
            <a:endParaRPr lang="hu-HU" dirty="0"/>
          </a:p>
        </p:txBody>
      </p:sp>
      <p:sp>
        <p:nvSpPr>
          <p:cNvPr id="27" name="TextBox 26"/>
          <p:cNvSpPr txBox="1"/>
          <p:nvPr/>
        </p:nvSpPr>
        <p:spPr>
          <a:xfrm>
            <a:off x="5099071" y="455997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-</a:t>
            </a:r>
            <a:r>
              <a:rPr lang="hu-HU" dirty="0" smtClean="0"/>
              <a:t>1</a:t>
            </a:r>
            <a:endParaRPr lang="hu-HU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6709893" y="2812422"/>
            <a:ext cx="0" cy="207349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709892" y="3881368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</a:t>
            </a:r>
            <a:endParaRPr lang="hu-HU" dirty="0"/>
          </a:p>
        </p:txBody>
      </p:sp>
      <p:sp>
        <p:nvSpPr>
          <p:cNvPr id="15" name="TextBox 14"/>
          <p:cNvSpPr txBox="1"/>
          <p:nvPr/>
        </p:nvSpPr>
        <p:spPr>
          <a:xfrm>
            <a:off x="5293218" y="353337"/>
            <a:ext cx="47420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 have to apply one of these</a:t>
            </a:r>
          </a:p>
          <a:p>
            <a:r>
              <a:rPr lang="hu-HU" dirty="0"/>
              <a:t>a</a:t>
            </a:r>
            <a:r>
              <a:rPr lang="hu-HU" dirty="0" smtClean="0"/>
              <a:t>ctivation functions on the sum we have</a:t>
            </a:r>
          </a:p>
          <a:p>
            <a:r>
              <a:rPr lang="hu-HU" dirty="0"/>
              <a:t>c</a:t>
            </a:r>
            <a:r>
              <a:rPr lang="hu-HU" dirty="0" smtClean="0"/>
              <a:t>alculated previously !!!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7291449" y="4895581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FF00"/>
                </a:solidFill>
              </a:rPr>
              <a:t>„STEP FUNCTION”</a:t>
            </a:r>
            <a:endParaRPr lang="hu-H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9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 flipV="1">
            <a:off x="5035640" y="1506828"/>
            <a:ext cx="0" cy="443033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249251" y="3863662"/>
            <a:ext cx="941445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56068" y="51515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y</a:t>
            </a:r>
            <a:r>
              <a:rPr lang="hu-HU" b="1" dirty="0" smtClean="0"/>
              <a:t> = sign(x)</a:t>
            </a:r>
            <a:endParaRPr lang="hu-H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727542" y="132216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y</a:t>
            </a:r>
            <a:endParaRPr lang="hu-H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663707" y="379075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x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028652" y="3871707"/>
            <a:ext cx="4018208" cy="966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046862" y="1798208"/>
            <a:ext cx="4018208" cy="966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95748" y="1699538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+1</a:t>
            </a:r>
            <a:endParaRPr lang="hu-HU" dirty="0"/>
          </a:p>
        </p:txBody>
      </p:sp>
      <p:sp>
        <p:nvSpPr>
          <p:cNvPr id="27" name="TextBox 26"/>
          <p:cNvSpPr txBox="1"/>
          <p:nvPr/>
        </p:nvSpPr>
        <p:spPr>
          <a:xfrm>
            <a:off x="5098293" y="38177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</a:t>
            </a:r>
            <a:endParaRPr lang="hu-HU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5046860" y="1798209"/>
            <a:ext cx="0" cy="207349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93218" y="353337"/>
            <a:ext cx="47420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 have to apply one of these</a:t>
            </a:r>
          </a:p>
          <a:p>
            <a:r>
              <a:rPr lang="hu-HU" dirty="0"/>
              <a:t>a</a:t>
            </a:r>
            <a:r>
              <a:rPr lang="hu-HU" dirty="0" smtClean="0"/>
              <a:t>ctivation functions on the sum we have</a:t>
            </a:r>
          </a:p>
          <a:p>
            <a:r>
              <a:rPr lang="hu-HU" dirty="0"/>
              <a:t>c</a:t>
            </a:r>
            <a:r>
              <a:rPr lang="hu-HU" dirty="0" smtClean="0"/>
              <a:t>alculated previously !!!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7291449" y="4895581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FF00"/>
                </a:solidFill>
              </a:rPr>
              <a:t>„STEP FUNCTION”</a:t>
            </a:r>
            <a:endParaRPr lang="hu-H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192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37128" y="95283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y  = </a:t>
            </a:r>
            <a:endParaRPr lang="hu-HU" b="1" dirty="0"/>
          </a:p>
        </p:txBody>
      </p:sp>
      <p:cxnSp>
        <p:nvCxnSpPr>
          <p:cNvPr id="16" name="Straight Connector 15"/>
          <p:cNvCxnSpPr>
            <a:stCxn id="15" idx="3"/>
          </p:cNvCxnSpPr>
          <p:nvPr/>
        </p:nvCxnSpPr>
        <p:spPr>
          <a:xfrm>
            <a:off x="1486665" y="1137496"/>
            <a:ext cx="181213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33741" y="7128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1</a:t>
            </a:r>
            <a:endParaRPr lang="hu-H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880259" y="1330679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1   +   e</a:t>
            </a:r>
            <a:endParaRPr lang="hu-H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687051" y="1146013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- x</a:t>
            </a:r>
            <a:endParaRPr lang="hu-H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249251" y="6035831"/>
            <a:ext cx="8781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The sigmoid function. The </a:t>
            </a:r>
            <a:r>
              <a:rPr lang="hu-HU" dirty="0" err="1" smtClean="0"/>
              <a:t>problem</a:t>
            </a:r>
            <a:r>
              <a:rPr lang="hu-HU" dirty="0" smtClean="0"/>
              <a:t> is </a:t>
            </a:r>
            <a:r>
              <a:rPr lang="hu-HU" dirty="0" err="1" smtClean="0"/>
              <a:t>that</a:t>
            </a:r>
            <a:r>
              <a:rPr lang="hu-HU" dirty="0" smtClean="0"/>
              <a:t> it does not have any negative value</a:t>
            </a:r>
            <a:endParaRPr lang="hu-HU" dirty="0"/>
          </a:p>
        </p:txBody>
      </p:sp>
      <p:sp>
        <p:nvSpPr>
          <p:cNvPr id="19" name="TextBox 18"/>
          <p:cNvSpPr txBox="1"/>
          <p:nvPr/>
        </p:nvSpPr>
        <p:spPr>
          <a:xfrm>
            <a:off x="5293218" y="353337"/>
            <a:ext cx="47420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 have to apply one of these</a:t>
            </a:r>
          </a:p>
          <a:p>
            <a:r>
              <a:rPr lang="hu-HU" dirty="0"/>
              <a:t>a</a:t>
            </a:r>
            <a:r>
              <a:rPr lang="hu-HU" dirty="0" smtClean="0"/>
              <a:t>ctivation functions on the sum we have</a:t>
            </a:r>
          </a:p>
          <a:p>
            <a:r>
              <a:rPr lang="hu-HU" dirty="0"/>
              <a:t>c</a:t>
            </a:r>
            <a:r>
              <a:rPr lang="hu-HU" dirty="0" smtClean="0"/>
              <a:t>alculated previously !!!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4485265" y="4516641"/>
            <a:ext cx="2611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FF00"/>
                </a:solidFill>
              </a:rPr>
              <a:t>„SIGMOID FUNCTION”</a:t>
            </a:r>
            <a:endParaRPr lang="hu-HU" b="1" dirty="0">
              <a:solidFill>
                <a:srgbClr val="FFFF00"/>
              </a:solidFill>
            </a:endParaRPr>
          </a:p>
        </p:txBody>
      </p:sp>
      <p:pic>
        <p:nvPicPr>
          <p:cNvPr id="2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2321" y="2574518"/>
            <a:ext cx="2857500" cy="1866900"/>
          </a:xfrm>
        </p:spPr>
      </p:pic>
    </p:spTree>
    <p:extLst>
      <p:ext uri="{BB962C8B-B14F-4D97-AF65-F5344CB8AC3E}">
        <p14:creationId xmlns:p14="http://schemas.microsoft.com/office/powerpoint/2010/main" xmlns="" val="380726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8185" y="618186"/>
            <a:ext cx="3342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Hyperbolic tangent function</a:t>
            </a:r>
            <a:endParaRPr lang="hu-HU" dirty="0"/>
          </a:p>
        </p:txBody>
      </p:sp>
      <p:sp>
        <p:nvSpPr>
          <p:cNvPr id="3" name="TextBox 2"/>
          <p:cNvSpPr txBox="1"/>
          <p:nvPr/>
        </p:nvSpPr>
        <p:spPr>
          <a:xfrm>
            <a:off x="7726852" y="3149858"/>
            <a:ext cx="3934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Sometimes it is better because it</a:t>
            </a:r>
          </a:p>
          <a:p>
            <a:r>
              <a:rPr lang="hu-HU" dirty="0"/>
              <a:t>c</a:t>
            </a:r>
            <a:r>
              <a:rPr lang="hu-HU" dirty="0" smtClean="0"/>
              <a:t>an have negative values as well</a:t>
            </a:r>
            <a:endParaRPr lang="hu-HU" dirty="0"/>
          </a:p>
        </p:txBody>
      </p:sp>
      <p:sp>
        <p:nvSpPr>
          <p:cNvPr id="15" name="TextBox 14"/>
          <p:cNvSpPr txBox="1"/>
          <p:nvPr/>
        </p:nvSpPr>
        <p:spPr>
          <a:xfrm>
            <a:off x="1015358" y="1560217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y  = </a:t>
            </a:r>
            <a:endParaRPr lang="hu-HU" b="1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684402" y="1744883"/>
            <a:ext cx="182175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42913" y="1938066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e</a:t>
            </a:r>
            <a:endParaRPr lang="hu-H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018046" y="1791670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 x</a:t>
            </a:r>
            <a:endParaRPr lang="hu-H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347540" y="1927126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+  e</a:t>
            </a:r>
            <a:endParaRPr lang="hu-H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791795" y="1780730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- x</a:t>
            </a:r>
            <a:endParaRPr lang="hu-H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842913" y="1317194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e</a:t>
            </a:r>
            <a:endParaRPr lang="hu-H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018046" y="1170798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 x</a:t>
            </a:r>
            <a:endParaRPr lang="hu-H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347540" y="1306254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-</a:t>
            </a:r>
            <a:r>
              <a:rPr lang="hu-HU" b="1" dirty="0" smtClean="0"/>
              <a:t>  e</a:t>
            </a:r>
            <a:endParaRPr lang="hu-H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791795" y="1159858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- x</a:t>
            </a:r>
            <a:endParaRPr lang="hu-HU" b="1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4787147" y="4443424"/>
            <a:ext cx="220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FF00"/>
                </a:solidFill>
              </a:rPr>
              <a:t>„TANH FUNCTION”</a:t>
            </a:r>
            <a:endParaRPr lang="hu-HU" b="1" dirty="0">
              <a:solidFill>
                <a:srgbClr val="FFFF00"/>
              </a:solidFill>
            </a:endParaRPr>
          </a:p>
        </p:txBody>
      </p:sp>
      <p:pic>
        <p:nvPicPr>
          <p:cNvPr id="30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9370" y="2582437"/>
            <a:ext cx="2857500" cy="1781175"/>
          </a:xfrm>
        </p:spPr>
      </p:pic>
    </p:spTree>
    <p:extLst>
      <p:ext uri="{BB962C8B-B14F-4D97-AF65-F5344CB8AC3E}">
        <p14:creationId xmlns:p14="http://schemas.microsoft.com/office/powerpoint/2010/main" xmlns="" val="108654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The </a:t>
            </a:r>
            <a:r>
              <a:rPr lang="hu-HU" b="1" u="sng" dirty="0" err="1" smtClean="0"/>
              <a:t>big</a:t>
            </a:r>
            <a:r>
              <a:rPr lang="hu-HU" b="1" u="sng" dirty="0" smtClean="0"/>
              <a:t> </a:t>
            </a:r>
            <a:r>
              <a:rPr lang="hu-HU" b="1" u="sng" dirty="0" err="1" smtClean="0"/>
              <a:t>picture</a:t>
            </a:r>
            <a:endParaRPr lang="hu-HU" b="1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5101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/>
          <p:nvPr/>
        </p:nvSpPr>
        <p:spPr>
          <a:xfrm>
            <a:off x="4454693" y="2265166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Oval 4"/>
          <p:cNvSpPr/>
          <p:nvPr/>
        </p:nvSpPr>
        <p:spPr>
          <a:xfrm>
            <a:off x="4454693" y="3122959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" name="Oval 4"/>
          <p:cNvSpPr/>
          <p:nvPr/>
        </p:nvSpPr>
        <p:spPr>
          <a:xfrm>
            <a:off x="4454693" y="4042899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9" name="Oval 4"/>
          <p:cNvSpPr/>
          <p:nvPr/>
        </p:nvSpPr>
        <p:spPr>
          <a:xfrm>
            <a:off x="6367184" y="3122959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133" name="Egyenes összekötő nyíllal 132"/>
          <p:cNvCxnSpPr>
            <a:stCxn id="8" idx="6"/>
            <a:endCxn id="19" idx="2"/>
          </p:cNvCxnSpPr>
          <p:nvPr/>
        </p:nvCxnSpPr>
        <p:spPr>
          <a:xfrm flipV="1">
            <a:off x="4952841" y="3372033"/>
            <a:ext cx="1414343" cy="91994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gyenes összekötő nyíllal 135"/>
          <p:cNvCxnSpPr>
            <a:stCxn id="7" idx="6"/>
            <a:endCxn id="19" idx="2"/>
          </p:cNvCxnSpPr>
          <p:nvPr/>
        </p:nvCxnSpPr>
        <p:spPr>
          <a:xfrm>
            <a:off x="4952841" y="3372033"/>
            <a:ext cx="1414343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gyenes összekötő nyíllal 141"/>
          <p:cNvCxnSpPr>
            <a:stCxn id="4" idx="6"/>
            <a:endCxn id="19" idx="2"/>
          </p:cNvCxnSpPr>
          <p:nvPr/>
        </p:nvCxnSpPr>
        <p:spPr>
          <a:xfrm>
            <a:off x="4952841" y="2514240"/>
            <a:ext cx="1414343" cy="8577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9123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/>
          <p:nvPr/>
        </p:nvSpPr>
        <p:spPr>
          <a:xfrm>
            <a:off x="3630910" y="2240453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Oval 4"/>
          <p:cNvSpPr/>
          <p:nvPr/>
        </p:nvSpPr>
        <p:spPr>
          <a:xfrm>
            <a:off x="3630910" y="3098246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" name="Oval 4"/>
          <p:cNvSpPr/>
          <p:nvPr/>
        </p:nvSpPr>
        <p:spPr>
          <a:xfrm>
            <a:off x="3630910" y="4018186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Oval 4"/>
          <p:cNvSpPr/>
          <p:nvPr/>
        </p:nvSpPr>
        <p:spPr>
          <a:xfrm>
            <a:off x="5502142" y="3163958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0" name="Oval 4"/>
          <p:cNvSpPr/>
          <p:nvPr/>
        </p:nvSpPr>
        <p:spPr>
          <a:xfrm>
            <a:off x="5502142" y="4021751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Oval 4"/>
          <p:cNvSpPr/>
          <p:nvPr/>
        </p:nvSpPr>
        <p:spPr>
          <a:xfrm>
            <a:off x="5502142" y="4941691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5" name="Oval 4"/>
          <p:cNvSpPr/>
          <p:nvPr/>
        </p:nvSpPr>
        <p:spPr>
          <a:xfrm>
            <a:off x="5478634" y="1382660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6" name="Oval 4"/>
          <p:cNvSpPr/>
          <p:nvPr/>
        </p:nvSpPr>
        <p:spPr>
          <a:xfrm>
            <a:off x="5478634" y="2240453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9" name="Oval 4"/>
          <p:cNvSpPr/>
          <p:nvPr/>
        </p:nvSpPr>
        <p:spPr>
          <a:xfrm>
            <a:off x="7619336" y="3166524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21" name="Egyenes összekötő nyíllal 20"/>
          <p:cNvCxnSpPr>
            <a:stCxn id="4" idx="6"/>
            <a:endCxn id="15" idx="2"/>
          </p:cNvCxnSpPr>
          <p:nvPr/>
        </p:nvCxnSpPr>
        <p:spPr>
          <a:xfrm flipV="1">
            <a:off x="4129058" y="1631734"/>
            <a:ext cx="1349576" cy="8577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>
            <a:stCxn id="4" idx="6"/>
            <a:endCxn id="16" idx="2"/>
          </p:cNvCxnSpPr>
          <p:nvPr/>
        </p:nvCxnSpPr>
        <p:spPr>
          <a:xfrm>
            <a:off x="4129058" y="2489527"/>
            <a:ext cx="134957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>
            <a:stCxn id="4" idx="6"/>
            <a:endCxn id="9" idx="2"/>
          </p:cNvCxnSpPr>
          <p:nvPr/>
        </p:nvCxnSpPr>
        <p:spPr>
          <a:xfrm>
            <a:off x="4129058" y="2489527"/>
            <a:ext cx="1373084" cy="9235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>
            <a:stCxn id="4" idx="6"/>
            <a:endCxn id="10" idx="2"/>
          </p:cNvCxnSpPr>
          <p:nvPr/>
        </p:nvCxnSpPr>
        <p:spPr>
          <a:xfrm>
            <a:off x="4129058" y="2489527"/>
            <a:ext cx="1373084" cy="178129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>
            <a:stCxn id="4" idx="6"/>
            <a:endCxn id="11" idx="2"/>
          </p:cNvCxnSpPr>
          <p:nvPr/>
        </p:nvCxnSpPr>
        <p:spPr>
          <a:xfrm>
            <a:off x="4129058" y="2489527"/>
            <a:ext cx="1373084" cy="27012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>
            <a:stCxn id="7" idx="6"/>
            <a:endCxn id="15" idx="2"/>
          </p:cNvCxnSpPr>
          <p:nvPr/>
        </p:nvCxnSpPr>
        <p:spPr>
          <a:xfrm flipV="1">
            <a:off x="4129058" y="1631734"/>
            <a:ext cx="1349576" cy="171558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>
            <a:stCxn id="7" idx="6"/>
            <a:endCxn id="16" idx="2"/>
          </p:cNvCxnSpPr>
          <p:nvPr/>
        </p:nvCxnSpPr>
        <p:spPr>
          <a:xfrm flipV="1">
            <a:off x="4129058" y="2489527"/>
            <a:ext cx="1349576" cy="8577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>
            <a:stCxn id="7" idx="6"/>
            <a:endCxn id="9" idx="2"/>
          </p:cNvCxnSpPr>
          <p:nvPr/>
        </p:nvCxnSpPr>
        <p:spPr>
          <a:xfrm>
            <a:off x="4129058" y="3347320"/>
            <a:ext cx="1373084" cy="6571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42"/>
          <p:cNvCxnSpPr>
            <a:stCxn id="7" idx="6"/>
            <a:endCxn id="10" idx="2"/>
          </p:cNvCxnSpPr>
          <p:nvPr/>
        </p:nvCxnSpPr>
        <p:spPr>
          <a:xfrm>
            <a:off x="4129058" y="3347320"/>
            <a:ext cx="1373084" cy="9235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nyíllal 45"/>
          <p:cNvCxnSpPr>
            <a:stCxn id="7" idx="6"/>
            <a:endCxn id="11" idx="2"/>
          </p:cNvCxnSpPr>
          <p:nvPr/>
        </p:nvCxnSpPr>
        <p:spPr>
          <a:xfrm>
            <a:off x="4129058" y="3347320"/>
            <a:ext cx="1373084" cy="184344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nyíllal 48"/>
          <p:cNvCxnSpPr>
            <a:stCxn id="8" idx="6"/>
            <a:endCxn id="15" idx="2"/>
          </p:cNvCxnSpPr>
          <p:nvPr/>
        </p:nvCxnSpPr>
        <p:spPr>
          <a:xfrm flipV="1">
            <a:off x="4129058" y="1631734"/>
            <a:ext cx="1349576" cy="263552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nyíllal 51"/>
          <p:cNvCxnSpPr>
            <a:stCxn id="8" idx="6"/>
            <a:endCxn id="16" idx="2"/>
          </p:cNvCxnSpPr>
          <p:nvPr/>
        </p:nvCxnSpPr>
        <p:spPr>
          <a:xfrm flipV="1">
            <a:off x="4129058" y="2489527"/>
            <a:ext cx="1349576" cy="177773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nyíllal 54"/>
          <p:cNvCxnSpPr>
            <a:stCxn id="8" idx="6"/>
            <a:endCxn id="9" idx="2"/>
          </p:cNvCxnSpPr>
          <p:nvPr/>
        </p:nvCxnSpPr>
        <p:spPr>
          <a:xfrm flipV="1">
            <a:off x="4129058" y="3413032"/>
            <a:ext cx="1373084" cy="85422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gyenes összekötő nyíllal 57"/>
          <p:cNvCxnSpPr>
            <a:stCxn id="8" idx="6"/>
            <a:endCxn id="10" idx="2"/>
          </p:cNvCxnSpPr>
          <p:nvPr/>
        </p:nvCxnSpPr>
        <p:spPr>
          <a:xfrm>
            <a:off x="4129058" y="4267260"/>
            <a:ext cx="1373084" cy="356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nyíllal 60"/>
          <p:cNvCxnSpPr>
            <a:stCxn id="8" idx="6"/>
            <a:endCxn id="11" idx="2"/>
          </p:cNvCxnSpPr>
          <p:nvPr/>
        </p:nvCxnSpPr>
        <p:spPr>
          <a:xfrm>
            <a:off x="4129058" y="4267260"/>
            <a:ext cx="1373084" cy="9235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gyenes összekötő nyíllal 132"/>
          <p:cNvCxnSpPr>
            <a:stCxn id="10" idx="6"/>
            <a:endCxn id="19" idx="2"/>
          </p:cNvCxnSpPr>
          <p:nvPr/>
        </p:nvCxnSpPr>
        <p:spPr>
          <a:xfrm flipV="1">
            <a:off x="6000290" y="3415598"/>
            <a:ext cx="1619046" cy="85522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gyenes összekötő nyíllal 135"/>
          <p:cNvCxnSpPr>
            <a:stCxn id="9" idx="6"/>
            <a:endCxn id="19" idx="2"/>
          </p:cNvCxnSpPr>
          <p:nvPr/>
        </p:nvCxnSpPr>
        <p:spPr>
          <a:xfrm>
            <a:off x="6000290" y="3413032"/>
            <a:ext cx="1619046" cy="256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gyenes összekötő nyíllal 138"/>
          <p:cNvCxnSpPr>
            <a:stCxn id="16" idx="6"/>
            <a:endCxn id="19" idx="2"/>
          </p:cNvCxnSpPr>
          <p:nvPr/>
        </p:nvCxnSpPr>
        <p:spPr>
          <a:xfrm>
            <a:off x="5976782" y="2489527"/>
            <a:ext cx="1642554" cy="92607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gyenes összekötő nyíllal 141"/>
          <p:cNvCxnSpPr>
            <a:stCxn id="15" idx="6"/>
            <a:endCxn id="19" idx="2"/>
          </p:cNvCxnSpPr>
          <p:nvPr/>
        </p:nvCxnSpPr>
        <p:spPr>
          <a:xfrm>
            <a:off x="5976782" y="1631734"/>
            <a:ext cx="1642554" cy="178386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nyíllal 58"/>
          <p:cNvCxnSpPr>
            <a:stCxn id="11" idx="7"/>
            <a:endCxn id="19" idx="2"/>
          </p:cNvCxnSpPr>
          <p:nvPr/>
        </p:nvCxnSpPr>
        <p:spPr>
          <a:xfrm flipV="1">
            <a:off x="5927338" y="3415598"/>
            <a:ext cx="1691998" cy="159904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8553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err="1" smtClean="0"/>
              <a:t>Neural</a:t>
            </a:r>
            <a:r>
              <a:rPr lang="hu-HU" b="1" u="sng" dirty="0" smtClean="0"/>
              <a:t> </a:t>
            </a:r>
            <a:r>
              <a:rPr lang="hu-HU" b="1" u="sng" dirty="0" err="1" smtClean="0"/>
              <a:t>networks</a:t>
            </a:r>
            <a:endParaRPr lang="hu-H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399397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Inspired by biological neural networks</a:t>
            </a:r>
          </a:p>
          <a:p>
            <a:r>
              <a:rPr lang="hu-HU" dirty="0" smtClean="0"/>
              <a:t>We represent each neuron with a </a:t>
            </a:r>
            <a:r>
              <a:rPr lang="hu-HU" dirty="0" err="1" smtClean="0"/>
              <a:t>node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smtClean="0"/>
              <a:t> it is basically a directed / undirected graph</a:t>
            </a:r>
          </a:p>
          <a:p>
            <a:r>
              <a:rPr lang="hu-HU" dirty="0"/>
              <a:t>T</a:t>
            </a:r>
            <a:r>
              <a:rPr lang="en-US" dirty="0"/>
              <a:t>heir design enables them to process information in a similar way to our own biological </a:t>
            </a:r>
            <a:r>
              <a:rPr lang="en-US" dirty="0" smtClean="0"/>
              <a:t>brains</a:t>
            </a:r>
            <a:endParaRPr lang="hu-HU" dirty="0" smtClean="0"/>
          </a:p>
          <a:p>
            <a:r>
              <a:rPr lang="hu-HU" dirty="0" smtClean="0"/>
              <a:t>Each edge has a weight</a:t>
            </a:r>
          </a:p>
          <a:p>
            <a:r>
              <a:rPr lang="hu-HU" dirty="0" smtClean="0"/>
              <a:t>These neural networks are capable of learning by changing the weights of their connections !!!</a:t>
            </a:r>
          </a:p>
          <a:p>
            <a:r>
              <a:rPr lang="en-US" dirty="0"/>
              <a:t>Support vector machines and </a:t>
            </a:r>
            <a:r>
              <a:rPr lang="en-US" dirty="0" smtClean="0"/>
              <a:t>other</a:t>
            </a:r>
            <a:r>
              <a:rPr lang="hu-HU" dirty="0" smtClean="0"/>
              <a:t> </a:t>
            </a:r>
            <a:r>
              <a:rPr lang="en-US" dirty="0" smtClean="0"/>
              <a:t>simpler </a:t>
            </a:r>
            <a:r>
              <a:rPr lang="en-US" dirty="0"/>
              <a:t>methods </a:t>
            </a:r>
            <a:r>
              <a:rPr lang="hu-HU" dirty="0" smtClean="0"/>
              <a:t>( </a:t>
            </a:r>
            <a:r>
              <a:rPr lang="en-US" dirty="0" smtClean="0"/>
              <a:t>linear classifiers</a:t>
            </a:r>
            <a:r>
              <a:rPr lang="hu-HU" dirty="0" smtClean="0"/>
              <a:t> )</a:t>
            </a:r>
            <a:r>
              <a:rPr lang="en-US" dirty="0"/>
              <a:t> gradually overtook neural networks in machine learning </a:t>
            </a:r>
            <a:r>
              <a:rPr lang="en-US" dirty="0" smtClean="0"/>
              <a:t>popularity</a:t>
            </a:r>
            <a:endParaRPr lang="hu-HU" dirty="0" smtClean="0"/>
          </a:p>
          <a:p>
            <a:r>
              <a:rPr lang="hu-HU" dirty="0" smtClean="0"/>
              <a:t>With </a:t>
            </a:r>
            <a:r>
              <a:rPr lang="en-US" dirty="0" smtClean="0"/>
              <a:t>the </a:t>
            </a:r>
            <a:r>
              <a:rPr lang="en-US" dirty="0"/>
              <a:t>advent of deep learning </a:t>
            </a:r>
            <a:r>
              <a:rPr lang="hu-HU" dirty="0" smtClean="0"/>
              <a:t>neural nets are becoming more and more popular again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8000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/>
          <p:nvPr/>
        </p:nvSpPr>
        <p:spPr>
          <a:xfrm>
            <a:off x="2864791" y="2256928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Oval 4"/>
          <p:cNvSpPr/>
          <p:nvPr/>
        </p:nvSpPr>
        <p:spPr>
          <a:xfrm>
            <a:off x="2864791" y="3114721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" name="Oval 4"/>
          <p:cNvSpPr/>
          <p:nvPr/>
        </p:nvSpPr>
        <p:spPr>
          <a:xfrm>
            <a:off x="2864791" y="4034661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Oval 4"/>
          <p:cNvSpPr/>
          <p:nvPr/>
        </p:nvSpPr>
        <p:spPr>
          <a:xfrm>
            <a:off x="4736023" y="3180433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0" name="Oval 4"/>
          <p:cNvSpPr/>
          <p:nvPr/>
        </p:nvSpPr>
        <p:spPr>
          <a:xfrm>
            <a:off x="4736023" y="4038226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Oval 4"/>
          <p:cNvSpPr/>
          <p:nvPr/>
        </p:nvSpPr>
        <p:spPr>
          <a:xfrm>
            <a:off x="4736023" y="4958166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2" name="Oval 4"/>
          <p:cNvSpPr/>
          <p:nvPr/>
        </p:nvSpPr>
        <p:spPr>
          <a:xfrm>
            <a:off x="6573861" y="2682285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3" name="Oval 4"/>
          <p:cNvSpPr/>
          <p:nvPr/>
        </p:nvSpPr>
        <p:spPr>
          <a:xfrm>
            <a:off x="6573861" y="3540078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4" name="Oval 4"/>
          <p:cNvSpPr/>
          <p:nvPr/>
        </p:nvSpPr>
        <p:spPr>
          <a:xfrm>
            <a:off x="6573861" y="4460018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5" name="Oval 4"/>
          <p:cNvSpPr/>
          <p:nvPr/>
        </p:nvSpPr>
        <p:spPr>
          <a:xfrm>
            <a:off x="4712515" y="1399135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6" name="Oval 4"/>
          <p:cNvSpPr/>
          <p:nvPr/>
        </p:nvSpPr>
        <p:spPr>
          <a:xfrm>
            <a:off x="4712515" y="2256928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8" name="Oval 4"/>
          <p:cNvSpPr/>
          <p:nvPr/>
        </p:nvSpPr>
        <p:spPr>
          <a:xfrm>
            <a:off x="6550353" y="1758780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9" name="Oval 4"/>
          <p:cNvSpPr/>
          <p:nvPr/>
        </p:nvSpPr>
        <p:spPr>
          <a:xfrm>
            <a:off x="8388666" y="3114721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21" name="Egyenes összekötő nyíllal 20"/>
          <p:cNvCxnSpPr>
            <a:stCxn id="4" idx="6"/>
            <a:endCxn id="15" idx="2"/>
          </p:cNvCxnSpPr>
          <p:nvPr/>
        </p:nvCxnSpPr>
        <p:spPr>
          <a:xfrm flipV="1">
            <a:off x="3362939" y="1648209"/>
            <a:ext cx="1349576" cy="8577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>
            <a:stCxn id="4" idx="6"/>
            <a:endCxn id="16" idx="2"/>
          </p:cNvCxnSpPr>
          <p:nvPr/>
        </p:nvCxnSpPr>
        <p:spPr>
          <a:xfrm>
            <a:off x="3362939" y="2506002"/>
            <a:ext cx="134957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>
            <a:stCxn id="4" idx="6"/>
            <a:endCxn id="9" idx="2"/>
          </p:cNvCxnSpPr>
          <p:nvPr/>
        </p:nvCxnSpPr>
        <p:spPr>
          <a:xfrm>
            <a:off x="3362939" y="2506002"/>
            <a:ext cx="1373084" cy="9235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>
            <a:stCxn id="4" idx="6"/>
            <a:endCxn id="10" idx="2"/>
          </p:cNvCxnSpPr>
          <p:nvPr/>
        </p:nvCxnSpPr>
        <p:spPr>
          <a:xfrm>
            <a:off x="3362939" y="2506002"/>
            <a:ext cx="1373084" cy="178129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>
            <a:stCxn id="4" idx="6"/>
            <a:endCxn id="11" idx="2"/>
          </p:cNvCxnSpPr>
          <p:nvPr/>
        </p:nvCxnSpPr>
        <p:spPr>
          <a:xfrm>
            <a:off x="3362939" y="2506002"/>
            <a:ext cx="1373084" cy="27012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>
            <a:stCxn id="7" idx="6"/>
            <a:endCxn id="15" idx="2"/>
          </p:cNvCxnSpPr>
          <p:nvPr/>
        </p:nvCxnSpPr>
        <p:spPr>
          <a:xfrm flipV="1">
            <a:off x="3362939" y="1648209"/>
            <a:ext cx="1349576" cy="171558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>
            <a:stCxn id="7" idx="6"/>
            <a:endCxn id="16" idx="2"/>
          </p:cNvCxnSpPr>
          <p:nvPr/>
        </p:nvCxnSpPr>
        <p:spPr>
          <a:xfrm flipV="1">
            <a:off x="3362939" y="2506002"/>
            <a:ext cx="1349576" cy="8577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>
            <a:stCxn id="7" idx="6"/>
            <a:endCxn id="9" idx="2"/>
          </p:cNvCxnSpPr>
          <p:nvPr/>
        </p:nvCxnSpPr>
        <p:spPr>
          <a:xfrm>
            <a:off x="3362939" y="3363795"/>
            <a:ext cx="1373084" cy="6571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42"/>
          <p:cNvCxnSpPr>
            <a:stCxn id="7" idx="6"/>
            <a:endCxn id="10" idx="2"/>
          </p:cNvCxnSpPr>
          <p:nvPr/>
        </p:nvCxnSpPr>
        <p:spPr>
          <a:xfrm>
            <a:off x="3362939" y="3363795"/>
            <a:ext cx="1373084" cy="9235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nyíllal 45"/>
          <p:cNvCxnSpPr>
            <a:stCxn id="7" idx="6"/>
            <a:endCxn id="11" idx="2"/>
          </p:cNvCxnSpPr>
          <p:nvPr/>
        </p:nvCxnSpPr>
        <p:spPr>
          <a:xfrm>
            <a:off x="3362939" y="3363795"/>
            <a:ext cx="1373084" cy="184344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nyíllal 48"/>
          <p:cNvCxnSpPr>
            <a:stCxn id="8" idx="6"/>
            <a:endCxn id="15" idx="2"/>
          </p:cNvCxnSpPr>
          <p:nvPr/>
        </p:nvCxnSpPr>
        <p:spPr>
          <a:xfrm flipV="1">
            <a:off x="3362939" y="1648209"/>
            <a:ext cx="1349576" cy="263552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nyíllal 51"/>
          <p:cNvCxnSpPr>
            <a:stCxn id="8" idx="6"/>
            <a:endCxn id="16" idx="2"/>
          </p:cNvCxnSpPr>
          <p:nvPr/>
        </p:nvCxnSpPr>
        <p:spPr>
          <a:xfrm flipV="1">
            <a:off x="3362939" y="2506002"/>
            <a:ext cx="1349576" cy="177773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nyíllal 54"/>
          <p:cNvCxnSpPr>
            <a:stCxn id="8" idx="6"/>
            <a:endCxn id="9" idx="2"/>
          </p:cNvCxnSpPr>
          <p:nvPr/>
        </p:nvCxnSpPr>
        <p:spPr>
          <a:xfrm flipV="1">
            <a:off x="3362939" y="3429507"/>
            <a:ext cx="1373084" cy="85422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gyenes összekötő nyíllal 57"/>
          <p:cNvCxnSpPr>
            <a:stCxn id="8" idx="6"/>
            <a:endCxn id="10" idx="2"/>
          </p:cNvCxnSpPr>
          <p:nvPr/>
        </p:nvCxnSpPr>
        <p:spPr>
          <a:xfrm>
            <a:off x="3362939" y="4283735"/>
            <a:ext cx="1373084" cy="356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nyíllal 60"/>
          <p:cNvCxnSpPr>
            <a:stCxn id="8" idx="6"/>
            <a:endCxn id="11" idx="2"/>
          </p:cNvCxnSpPr>
          <p:nvPr/>
        </p:nvCxnSpPr>
        <p:spPr>
          <a:xfrm>
            <a:off x="3362939" y="4283735"/>
            <a:ext cx="1373084" cy="9235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gyenes összekötő nyíllal 63"/>
          <p:cNvCxnSpPr>
            <a:stCxn id="15" idx="6"/>
            <a:endCxn id="18" idx="2"/>
          </p:cNvCxnSpPr>
          <p:nvPr/>
        </p:nvCxnSpPr>
        <p:spPr>
          <a:xfrm>
            <a:off x="5210663" y="1648209"/>
            <a:ext cx="1339690" cy="35964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gyenes összekötő nyíllal 66"/>
          <p:cNvCxnSpPr>
            <a:stCxn id="15" idx="6"/>
            <a:endCxn id="12" idx="2"/>
          </p:cNvCxnSpPr>
          <p:nvPr/>
        </p:nvCxnSpPr>
        <p:spPr>
          <a:xfrm>
            <a:off x="5210663" y="1648209"/>
            <a:ext cx="1363198" cy="128315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gyenes összekötő nyíllal 69"/>
          <p:cNvCxnSpPr>
            <a:stCxn id="15" idx="6"/>
            <a:endCxn id="13" idx="2"/>
          </p:cNvCxnSpPr>
          <p:nvPr/>
        </p:nvCxnSpPr>
        <p:spPr>
          <a:xfrm>
            <a:off x="5210663" y="1648209"/>
            <a:ext cx="1363198" cy="214094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gyenes összekötő nyíllal 72"/>
          <p:cNvCxnSpPr>
            <a:stCxn id="15" idx="6"/>
            <a:endCxn id="14" idx="2"/>
          </p:cNvCxnSpPr>
          <p:nvPr/>
        </p:nvCxnSpPr>
        <p:spPr>
          <a:xfrm>
            <a:off x="5210663" y="1648209"/>
            <a:ext cx="1363198" cy="306088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gyenes összekötő nyíllal 75"/>
          <p:cNvCxnSpPr>
            <a:stCxn id="16" idx="6"/>
            <a:endCxn id="18" idx="2"/>
          </p:cNvCxnSpPr>
          <p:nvPr/>
        </p:nvCxnSpPr>
        <p:spPr>
          <a:xfrm flipV="1">
            <a:off x="5210663" y="2007854"/>
            <a:ext cx="1339690" cy="4981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gyenes összekötő nyíllal 78"/>
          <p:cNvCxnSpPr>
            <a:stCxn id="16" idx="6"/>
            <a:endCxn id="12" idx="2"/>
          </p:cNvCxnSpPr>
          <p:nvPr/>
        </p:nvCxnSpPr>
        <p:spPr>
          <a:xfrm>
            <a:off x="5210663" y="2506002"/>
            <a:ext cx="1363198" cy="42535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gyenes összekötő nyíllal 81"/>
          <p:cNvCxnSpPr>
            <a:stCxn id="16" idx="6"/>
            <a:endCxn id="13" idx="2"/>
          </p:cNvCxnSpPr>
          <p:nvPr/>
        </p:nvCxnSpPr>
        <p:spPr>
          <a:xfrm>
            <a:off x="5210663" y="2506002"/>
            <a:ext cx="1363198" cy="128315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gyenes összekötő nyíllal 84"/>
          <p:cNvCxnSpPr>
            <a:stCxn id="16" idx="6"/>
            <a:endCxn id="14" idx="2"/>
          </p:cNvCxnSpPr>
          <p:nvPr/>
        </p:nvCxnSpPr>
        <p:spPr>
          <a:xfrm>
            <a:off x="5210663" y="2506002"/>
            <a:ext cx="1363198" cy="220309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gyenes összekötő nyíllal 87"/>
          <p:cNvCxnSpPr>
            <a:stCxn id="9" idx="6"/>
            <a:endCxn id="18" idx="2"/>
          </p:cNvCxnSpPr>
          <p:nvPr/>
        </p:nvCxnSpPr>
        <p:spPr>
          <a:xfrm flipV="1">
            <a:off x="5234171" y="2007854"/>
            <a:ext cx="1316182" cy="142165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gyenes összekötő nyíllal 90"/>
          <p:cNvCxnSpPr>
            <a:stCxn id="9" idx="6"/>
            <a:endCxn id="12" idx="2"/>
          </p:cNvCxnSpPr>
          <p:nvPr/>
        </p:nvCxnSpPr>
        <p:spPr>
          <a:xfrm flipV="1">
            <a:off x="5234171" y="2931359"/>
            <a:ext cx="1339690" cy="4981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gyenes összekötő nyíllal 93"/>
          <p:cNvCxnSpPr>
            <a:stCxn id="9" idx="6"/>
            <a:endCxn id="13" idx="2"/>
          </p:cNvCxnSpPr>
          <p:nvPr/>
        </p:nvCxnSpPr>
        <p:spPr>
          <a:xfrm>
            <a:off x="5234171" y="3429507"/>
            <a:ext cx="1339690" cy="35964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gyenes összekötő nyíllal 96"/>
          <p:cNvCxnSpPr>
            <a:stCxn id="9" idx="6"/>
            <a:endCxn id="14" idx="2"/>
          </p:cNvCxnSpPr>
          <p:nvPr/>
        </p:nvCxnSpPr>
        <p:spPr>
          <a:xfrm>
            <a:off x="5234171" y="3429507"/>
            <a:ext cx="1339690" cy="127958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gyenes összekötő nyíllal 99"/>
          <p:cNvCxnSpPr>
            <a:stCxn id="10" idx="6"/>
            <a:endCxn id="18" idx="2"/>
          </p:cNvCxnSpPr>
          <p:nvPr/>
        </p:nvCxnSpPr>
        <p:spPr>
          <a:xfrm flipV="1">
            <a:off x="5234171" y="2007854"/>
            <a:ext cx="1316182" cy="227944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Egyenes összekötő nyíllal 102"/>
          <p:cNvCxnSpPr>
            <a:stCxn id="10" idx="6"/>
            <a:endCxn id="12" idx="2"/>
          </p:cNvCxnSpPr>
          <p:nvPr/>
        </p:nvCxnSpPr>
        <p:spPr>
          <a:xfrm flipV="1">
            <a:off x="5234171" y="2931359"/>
            <a:ext cx="1339690" cy="135594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Egyenes összekötő nyíllal 106"/>
          <p:cNvCxnSpPr>
            <a:stCxn id="10" idx="6"/>
            <a:endCxn id="13" idx="2"/>
          </p:cNvCxnSpPr>
          <p:nvPr/>
        </p:nvCxnSpPr>
        <p:spPr>
          <a:xfrm flipV="1">
            <a:off x="5234171" y="3789152"/>
            <a:ext cx="1339690" cy="4981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gyenes összekötő nyíllal 109"/>
          <p:cNvCxnSpPr>
            <a:stCxn id="10" idx="6"/>
            <a:endCxn id="14" idx="2"/>
          </p:cNvCxnSpPr>
          <p:nvPr/>
        </p:nvCxnSpPr>
        <p:spPr>
          <a:xfrm>
            <a:off x="5234171" y="4287300"/>
            <a:ext cx="1339690" cy="42179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Egyenes összekötő nyíllal 113"/>
          <p:cNvCxnSpPr>
            <a:stCxn id="11" idx="6"/>
            <a:endCxn id="18" idx="2"/>
          </p:cNvCxnSpPr>
          <p:nvPr/>
        </p:nvCxnSpPr>
        <p:spPr>
          <a:xfrm flipV="1">
            <a:off x="5234171" y="2007854"/>
            <a:ext cx="1316182" cy="319938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gyenes összekötő nyíllal 116"/>
          <p:cNvCxnSpPr>
            <a:stCxn id="11" idx="6"/>
            <a:endCxn id="12" idx="2"/>
          </p:cNvCxnSpPr>
          <p:nvPr/>
        </p:nvCxnSpPr>
        <p:spPr>
          <a:xfrm flipV="1">
            <a:off x="5234171" y="2931359"/>
            <a:ext cx="1339690" cy="227588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Egyenes összekötő nyíllal 119"/>
          <p:cNvCxnSpPr>
            <a:stCxn id="11" idx="6"/>
            <a:endCxn id="13" idx="2"/>
          </p:cNvCxnSpPr>
          <p:nvPr/>
        </p:nvCxnSpPr>
        <p:spPr>
          <a:xfrm flipV="1">
            <a:off x="5234171" y="3789152"/>
            <a:ext cx="1339690" cy="141808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Egyenes összekötő nyíllal 129"/>
          <p:cNvCxnSpPr>
            <a:stCxn id="11" idx="6"/>
            <a:endCxn id="14" idx="2"/>
          </p:cNvCxnSpPr>
          <p:nvPr/>
        </p:nvCxnSpPr>
        <p:spPr>
          <a:xfrm flipV="1">
            <a:off x="5234171" y="4709092"/>
            <a:ext cx="1339690" cy="4981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gyenes összekötő nyíllal 132"/>
          <p:cNvCxnSpPr>
            <a:stCxn id="14" idx="6"/>
            <a:endCxn id="19" idx="2"/>
          </p:cNvCxnSpPr>
          <p:nvPr/>
        </p:nvCxnSpPr>
        <p:spPr>
          <a:xfrm flipV="1">
            <a:off x="7072009" y="3363795"/>
            <a:ext cx="1316657" cy="134529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gyenes összekötő nyíllal 135"/>
          <p:cNvCxnSpPr>
            <a:stCxn id="13" idx="6"/>
            <a:endCxn id="19" idx="2"/>
          </p:cNvCxnSpPr>
          <p:nvPr/>
        </p:nvCxnSpPr>
        <p:spPr>
          <a:xfrm flipV="1">
            <a:off x="7072009" y="3363795"/>
            <a:ext cx="1316657" cy="42535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gyenes összekötő nyíllal 138"/>
          <p:cNvCxnSpPr>
            <a:stCxn id="12" idx="6"/>
            <a:endCxn id="19" idx="2"/>
          </p:cNvCxnSpPr>
          <p:nvPr/>
        </p:nvCxnSpPr>
        <p:spPr>
          <a:xfrm>
            <a:off x="7072009" y="2931359"/>
            <a:ext cx="1316657" cy="43243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gyenes összekötő nyíllal 141"/>
          <p:cNvCxnSpPr>
            <a:stCxn id="18" idx="6"/>
            <a:endCxn id="19" idx="2"/>
          </p:cNvCxnSpPr>
          <p:nvPr/>
        </p:nvCxnSpPr>
        <p:spPr>
          <a:xfrm>
            <a:off x="7048501" y="2007854"/>
            <a:ext cx="1340165" cy="135594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673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/>
          <p:nvPr/>
        </p:nvSpPr>
        <p:spPr>
          <a:xfrm>
            <a:off x="2864791" y="2256928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Oval 4"/>
          <p:cNvSpPr/>
          <p:nvPr/>
        </p:nvSpPr>
        <p:spPr>
          <a:xfrm>
            <a:off x="2864791" y="3114721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" name="Oval 4"/>
          <p:cNvSpPr/>
          <p:nvPr/>
        </p:nvSpPr>
        <p:spPr>
          <a:xfrm>
            <a:off x="2864791" y="4034661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Oval 4"/>
          <p:cNvSpPr/>
          <p:nvPr/>
        </p:nvSpPr>
        <p:spPr>
          <a:xfrm>
            <a:off x="4736023" y="3180433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0" name="Oval 4"/>
          <p:cNvSpPr/>
          <p:nvPr/>
        </p:nvSpPr>
        <p:spPr>
          <a:xfrm>
            <a:off x="4736023" y="4038226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Oval 4"/>
          <p:cNvSpPr/>
          <p:nvPr/>
        </p:nvSpPr>
        <p:spPr>
          <a:xfrm>
            <a:off x="4736023" y="4958166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2" name="Oval 4"/>
          <p:cNvSpPr/>
          <p:nvPr/>
        </p:nvSpPr>
        <p:spPr>
          <a:xfrm>
            <a:off x="6573861" y="2682285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3" name="Oval 4"/>
          <p:cNvSpPr/>
          <p:nvPr/>
        </p:nvSpPr>
        <p:spPr>
          <a:xfrm>
            <a:off x="6573861" y="3540078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4" name="Oval 4"/>
          <p:cNvSpPr/>
          <p:nvPr/>
        </p:nvSpPr>
        <p:spPr>
          <a:xfrm>
            <a:off x="6573861" y="4460018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5" name="Oval 4"/>
          <p:cNvSpPr/>
          <p:nvPr/>
        </p:nvSpPr>
        <p:spPr>
          <a:xfrm>
            <a:off x="4712515" y="1399135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6" name="Oval 4"/>
          <p:cNvSpPr/>
          <p:nvPr/>
        </p:nvSpPr>
        <p:spPr>
          <a:xfrm>
            <a:off x="4712515" y="2256928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8" name="Oval 4"/>
          <p:cNvSpPr/>
          <p:nvPr/>
        </p:nvSpPr>
        <p:spPr>
          <a:xfrm>
            <a:off x="6550353" y="1758780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9" name="Oval 4"/>
          <p:cNvSpPr/>
          <p:nvPr/>
        </p:nvSpPr>
        <p:spPr>
          <a:xfrm>
            <a:off x="8388666" y="3114721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21" name="Egyenes összekötő nyíllal 20"/>
          <p:cNvCxnSpPr>
            <a:stCxn id="4" idx="6"/>
            <a:endCxn id="15" idx="2"/>
          </p:cNvCxnSpPr>
          <p:nvPr/>
        </p:nvCxnSpPr>
        <p:spPr>
          <a:xfrm flipV="1">
            <a:off x="3362939" y="1648209"/>
            <a:ext cx="1349576" cy="8577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>
            <a:stCxn id="4" idx="6"/>
            <a:endCxn id="16" idx="2"/>
          </p:cNvCxnSpPr>
          <p:nvPr/>
        </p:nvCxnSpPr>
        <p:spPr>
          <a:xfrm>
            <a:off x="3362939" y="2506002"/>
            <a:ext cx="134957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>
            <a:stCxn id="4" idx="6"/>
            <a:endCxn id="9" idx="2"/>
          </p:cNvCxnSpPr>
          <p:nvPr/>
        </p:nvCxnSpPr>
        <p:spPr>
          <a:xfrm>
            <a:off x="3362939" y="2506002"/>
            <a:ext cx="1373084" cy="9235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>
            <a:stCxn id="4" idx="6"/>
            <a:endCxn id="10" idx="2"/>
          </p:cNvCxnSpPr>
          <p:nvPr/>
        </p:nvCxnSpPr>
        <p:spPr>
          <a:xfrm>
            <a:off x="3362939" y="2506002"/>
            <a:ext cx="1373084" cy="178129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>
            <a:stCxn id="4" idx="6"/>
            <a:endCxn id="11" idx="2"/>
          </p:cNvCxnSpPr>
          <p:nvPr/>
        </p:nvCxnSpPr>
        <p:spPr>
          <a:xfrm>
            <a:off x="3362939" y="2506002"/>
            <a:ext cx="1373084" cy="27012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>
            <a:stCxn id="7" idx="6"/>
            <a:endCxn id="15" idx="2"/>
          </p:cNvCxnSpPr>
          <p:nvPr/>
        </p:nvCxnSpPr>
        <p:spPr>
          <a:xfrm flipV="1">
            <a:off x="3362939" y="1648209"/>
            <a:ext cx="1349576" cy="171558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>
            <a:stCxn id="7" idx="6"/>
            <a:endCxn id="16" idx="2"/>
          </p:cNvCxnSpPr>
          <p:nvPr/>
        </p:nvCxnSpPr>
        <p:spPr>
          <a:xfrm flipV="1">
            <a:off x="3362939" y="2506002"/>
            <a:ext cx="1349576" cy="8577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>
            <a:stCxn id="7" idx="6"/>
            <a:endCxn id="9" idx="2"/>
          </p:cNvCxnSpPr>
          <p:nvPr/>
        </p:nvCxnSpPr>
        <p:spPr>
          <a:xfrm>
            <a:off x="3362939" y="3363795"/>
            <a:ext cx="1373084" cy="6571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42"/>
          <p:cNvCxnSpPr>
            <a:stCxn id="7" idx="6"/>
            <a:endCxn id="10" idx="2"/>
          </p:cNvCxnSpPr>
          <p:nvPr/>
        </p:nvCxnSpPr>
        <p:spPr>
          <a:xfrm>
            <a:off x="3362939" y="3363795"/>
            <a:ext cx="1373084" cy="9235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nyíllal 45"/>
          <p:cNvCxnSpPr>
            <a:stCxn id="7" idx="6"/>
            <a:endCxn id="11" idx="2"/>
          </p:cNvCxnSpPr>
          <p:nvPr/>
        </p:nvCxnSpPr>
        <p:spPr>
          <a:xfrm>
            <a:off x="3362939" y="3363795"/>
            <a:ext cx="1373084" cy="184344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nyíllal 48"/>
          <p:cNvCxnSpPr>
            <a:stCxn id="8" idx="6"/>
            <a:endCxn id="15" idx="2"/>
          </p:cNvCxnSpPr>
          <p:nvPr/>
        </p:nvCxnSpPr>
        <p:spPr>
          <a:xfrm flipV="1">
            <a:off x="3362939" y="1648209"/>
            <a:ext cx="1349576" cy="263552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nyíllal 51"/>
          <p:cNvCxnSpPr>
            <a:stCxn id="8" idx="6"/>
            <a:endCxn id="16" idx="2"/>
          </p:cNvCxnSpPr>
          <p:nvPr/>
        </p:nvCxnSpPr>
        <p:spPr>
          <a:xfrm flipV="1">
            <a:off x="3362939" y="2506002"/>
            <a:ext cx="1349576" cy="177773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nyíllal 54"/>
          <p:cNvCxnSpPr>
            <a:stCxn id="8" idx="6"/>
            <a:endCxn id="9" idx="2"/>
          </p:cNvCxnSpPr>
          <p:nvPr/>
        </p:nvCxnSpPr>
        <p:spPr>
          <a:xfrm flipV="1">
            <a:off x="3362939" y="3429507"/>
            <a:ext cx="1373084" cy="85422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gyenes összekötő nyíllal 57"/>
          <p:cNvCxnSpPr>
            <a:stCxn id="8" idx="6"/>
            <a:endCxn id="10" idx="2"/>
          </p:cNvCxnSpPr>
          <p:nvPr/>
        </p:nvCxnSpPr>
        <p:spPr>
          <a:xfrm>
            <a:off x="3362939" y="4283735"/>
            <a:ext cx="1373084" cy="356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nyíllal 60"/>
          <p:cNvCxnSpPr>
            <a:stCxn id="8" idx="6"/>
            <a:endCxn id="11" idx="2"/>
          </p:cNvCxnSpPr>
          <p:nvPr/>
        </p:nvCxnSpPr>
        <p:spPr>
          <a:xfrm>
            <a:off x="3362939" y="4283735"/>
            <a:ext cx="1373084" cy="9235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gyenes összekötő nyíllal 63"/>
          <p:cNvCxnSpPr>
            <a:stCxn id="15" idx="6"/>
            <a:endCxn id="18" idx="2"/>
          </p:cNvCxnSpPr>
          <p:nvPr/>
        </p:nvCxnSpPr>
        <p:spPr>
          <a:xfrm>
            <a:off x="5210663" y="1648209"/>
            <a:ext cx="1339690" cy="35964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gyenes összekötő nyíllal 66"/>
          <p:cNvCxnSpPr>
            <a:stCxn id="15" idx="6"/>
            <a:endCxn id="12" idx="2"/>
          </p:cNvCxnSpPr>
          <p:nvPr/>
        </p:nvCxnSpPr>
        <p:spPr>
          <a:xfrm>
            <a:off x="5210663" y="1648209"/>
            <a:ext cx="1363198" cy="128315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gyenes összekötő nyíllal 69"/>
          <p:cNvCxnSpPr>
            <a:stCxn id="15" idx="6"/>
            <a:endCxn id="13" idx="2"/>
          </p:cNvCxnSpPr>
          <p:nvPr/>
        </p:nvCxnSpPr>
        <p:spPr>
          <a:xfrm>
            <a:off x="5210663" y="1648209"/>
            <a:ext cx="1363198" cy="214094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gyenes összekötő nyíllal 72"/>
          <p:cNvCxnSpPr>
            <a:stCxn id="15" idx="6"/>
            <a:endCxn id="14" idx="2"/>
          </p:cNvCxnSpPr>
          <p:nvPr/>
        </p:nvCxnSpPr>
        <p:spPr>
          <a:xfrm>
            <a:off x="5210663" y="1648209"/>
            <a:ext cx="1363198" cy="306088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gyenes összekötő nyíllal 75"/>
          <p:cNvCxnSpPr>
            <a:stCxn id="16" idx="6"/>
            <a:endCxn id="18" idx="2"/>
          </p:cNvCxnSpPr>
          <p:nvPr/>
        </p:nvCxnSpPr>
        <p:spPr>
          <a:xfrm flipV="1">
            <a:off x="5210663" y="2007854"/>
            <a:ext cx="1339690" cy="4981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gyenes összekötő nyíllal 78"/>
          <p:cNvCxnSpPr>
            <a:stCxn id="16" idx="6"/>
            <a:endCxn id="12" idx="2"/>
          </p:cNvCxnSpPr>
          <p:nvPr/>
        </p:nvCxnSpPr>
        <p:spPr>
          <a:xfrm>
            <a:off x="5210663" y="2506002"/>
            <a:ext cx="1363198" cy="42535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gyenes összekötő nyíllal 81"/>
          <p:cNvCxnSpPr>
            <a:stCxn id="16" idx="6"/>
            <a:endCxn id="13" idx="2"/>
          </p:cNvCxnSpPr>
          <p:nvPr/>
        </p:nvCxnSpPr>
        <p:spPr>
          <a:xfrm>
            <a:off x="5210663" y="2506002"/>
            <a:ext cx="1363198" cy="128315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gyenes összekötő nyíllal 84"/>
          <p:cNvCxnSpPr>
            <a:stCxn id="16" idx="6"/>
            <a:endCxn id="14" idx="2"/>
          </p:cNvCxnSpPr>
          <p:nvPr/>
        </p:nvCxnSpPr>
        <p:spPr>
          <a:xfrm>
            <a:off x="5210663" y="2506002"/>
            <a:ext cx="1363198" cy="220309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gyenes összekötő nyíllal 87"/>
          <p:cNvCxnSpPr>
            <a:stCxn id="9" idx="6"/>
            <a:endCxn id="18" idx="2"/>
          </p:cNvCxnSpPr>
          <p:nvPr/>
        </p:nvCxnSpPr>
        <p:spPr>
          <a:xfrm flipV="1">
            <a:off x="5234171" y="2007854"/>
            <a:ext cx="1316182" cy="142165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gyenes összekötő nyíllal 90"/>
          <p:cNvCxnSpPr>
            <a:stCxn id="9" idx="6"/>
            <a:endCxn id="12" idx="2"/>
          </p:cNvCxnSpPr>
          <p:nvPr/>
        </p:nvCxnSpPr>
        <p:spPr>
          <a:xfrm flipV="1">
            <a:off x="5234171" y="2931359"/>
            <a:ext cx="1339690" cy="4981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gyenes összekötő nyíllal 93"/>
          <p:cNvCxnSpPr>
            <a:stCxn id="9" idx="6"/>
            <a:endCxn id="13" idx="2"/>
          </p:cNvCxnSpPr>
          <p:nvPr/>
        </p:nvCxnSpPr>
        <p:spPr>
          <a:xfrm>
            <a:off x="5234171" y="3429507"/>
            <a:ext cx="1339690" cy="35964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gyenes összekötő nyíllal 96"/>
          <p:cNvCxnSpPr>
            <a:stCxn id="9" idx="6"/>
            <a:endCxn id="14" idx="2"/>
          </p:cNvCxnSpPr>
          <p:nvPr/>
        </p:nvCxnSpPr>
        <p:spPr>
          <a:xfrm>
            <a:off x="5234171" y="3429507"/>
            <a:ext cx="1339690" cy="127958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gyenes összekötő nyíllal 99"/>
          <p:cNvCxnSpPr>
            <a:stCxn id="10" idx="6"/>
            <a:endCxn id="18" idx="2"/>
          </p:cNvCxnSpPr>
          <p:nvPr/>
        </p:nvCxnSpPr>
        <p:spPr>
          <a:xfrm flipV="1">
            <a:off x="5234171" y="2007854"/>
            <a:ext cx="1316182" cy="227944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Egyenes összekötő nyíllal 102"/>
          <p:cNvCxnSpPr>
            <a:stCxn id="10" idx="6"/>
            <a:endCxn id="12" idx="2"/>
          </p:cNvCxnSpPr>
          <p:nvPr/>
        </p:nvCxnSpPr>
        <p:spPr>
          <a:xfrm flipV="1">
            <a:off x="5234171" y="2931359"/>
            <a:ext cx="1339690" cy="135594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Egyenes összekötő nyíllal 106"/>
          <p:cNvCxnSpPr>
            <a:stCxn id="10" idx="6"/>
            <a:endCxn id="13" idx="2"/>
          </p:cNvCxnSpPr>
          <p:nvPr/>
        </p:nvCxnSpPr>
        <p:spPr>
          <a:xfrm flipV="1">
            <a:off x="5234171" y="3789152"/>
            <a:ext cx="1339690" cy="4981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gyenes összekötő nyíllal 109"/>
          <p:cNvCxnSpPr>
            <a:stCxn id="10" idx="6"/>
            <a:endCxn id="14" idx="2"/>
          </p:cNvCxnSpPr>
          <p:nvPr/>
        </p:nvCxnSpPr>
        <p:spPr>
          <a:xfrm>
            <a:off x="5234171" y="4287300"/>
            <a:ext cx="1339690" cy="42179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Egyenes összekötő nyíllal 113"/>
          <p:cNvCxnSpPr>
            <a:stCxn id="11" idx="6"/>
            <a:endCxn id="18" idx="2"/>
          </p:cNvCxnSpPr>
          <p:nvPr/>
        </p:nvCxnSpPr>
        <p:spPr>
          <a:xfrm flipV="1">
            <a:off x="5234171" y="2007854"/>
            <a:ext cx="1316182" cy="319938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gyenes összekötő nyíllal 116"/>
          <p:cNvCxnSpPr>
            <a:stCxn id="11" idx="6"/>
            <a:endCxn id="12" idx="2"/>
          </p:cNvCxnSpPr>
          <p:nvPr/>
        </p:nvCxnSpPr>
        <p:spPr>
          <a:xfrm flipV="1">
            <a:off x="5234171" y="2931359"/>
            <a:ext cx="1339690" cy="227588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Egyenes összekötő nyíllal 119"/>
          <p:cNvCxnSpPr>
            <a:stCxn id="11" idx="6"/>
            <a:endCxn id="13" idx="2"/>
          </p:cNvCxnSpPr>
          <p:nvPr/>
        </p:nvCxnSpPr>
        <p:spPr>
          <a:xfrm flipV="1">
            <a:off x="5234171" y="3789152"/>
            <a:ext cx="1339690" cy="141808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Egyenes összekötő nyíllal 129"/>
          <p:cNvCxnSpPr>
            <a:stCxn id="11" idx="6"/>
            <a:endCxn id="14" idx="2"/>
          </p:cNvCxnSpPr>
          <p:nvPr/>
        </p:nvCxnSpPr>
        <p:spPr>
          <a:xfrm flipV="1">
            <a:off x="5234171" y="4709092"/>
            <a:ext cx="1339690" cy="4981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gyenes összekötő nyíllal 132"/>
          <p:cNvCxnSpPr>
            <a:stCxn id="14" idx="6"/>
            <a:endCxn id="19" idx="2"/>
          </p:cNvCxnSpPr>
          <p:nvPr/>
        </p:nvCxnSpPr>
        <p:spPr>
          <a:xfrm flipV="1">
            <a:off x="7072009" y="3363795"/>
            <a:ext cx="1316657" cy="134529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gyenes összekötő nyíllal 135"/>
          <p:cNvCxnSpPr>
            <a:stCxn id="13" idx="6"/>
            <a:endCxn id="19" idx="2"/>
          </p:cNvCxnSpPr>
          <p:nvPr/>
        </p:nvCxnSpPr>
        <p:spPr>
          <a:xfrm flipV="1">
            <a:off x="7072009" y="3363795"/>
            <a:ext cx="1316657" cy="42535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gyenes összekötő nyíllal 138"/>
          <p:cNvCxnSpPr>
            <a:stCxn id="12" idx="6"/>
            <a:endCxn id="19" idx="2"/>
          </p:cNvCxnSpPr>
          <p:nvPr/>
        </p:nvCxnSpPr>
        <p:spPr>
          <a:xfrm>
            <a:off x="7072009" y="2931359"/>
            <a:ext cx="1316657" cy="43243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gyenes összekötő nyíllal 141"/>
          <p:cNvCxnSpPr>
            <a:stCxn id="18" idx="6"/>
            <a:endCxn id="19" idx="2"/>
          </p:cNvCxnSpPr>
          <p:nvPr/>
        </p:nvCxnSpPr>
        <p:spPr>
          <a:xfrm>
            <a:off x="7048501" y="2007854"/>
            <a:ext cx="1340165" cy="135594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zövegdoboz 1"/>
          <p:cNvSpPr txBox="1"/>
          <p:nvPr/>
        </p:nvSpPr>
        <p:spPr>
          <a:xfrm>
            <a:off x="890649" y="415636"/>
            <a:ext cx="5782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The </a:t>
            </a:r>
            <a:r>
              <a:rPr lang="hu-HU" dirty="0" err="1" smtClean="0"/>
              <a:t>information</a:t>
            </a:r>
            <a:r>
              <a:rPr lang="hu-HU" dirty="0" smtClean="0"/>
              <a:t> is </a:t>
            </a:r>
            <a:r>
              <a:rPr lang="hu-HU" dirty="0" err="1" smtClean="0"/>
              <a:t>encoded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edge</a:t>
            </a:r>
            <a:r>
              <a:rPr lang="hu-HU" dirty="0" smtClean="0"/>
              <a:t> </a:t>
            </a:r>
            <a:r>
              <a:rPr lang="hu-HU" dirty="0" err="1" smtClean="0"/>
              <a:t>weights</a:t>
            </a:r>
            <a:r>
              <a:rPr lang="hu-HU" dirty="0" smtClean="0"/>
              <a:t> !!!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97454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/>
          <p:nvPr/>
        </p:nvSpPr>
        <p:spPr>
          <a:xfrm>
            <a:off x="2864791" y="2256928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Oval 4"/>
          <p:cNvSpPr/>
          <p:nvPr/>
        </p:nvSpPr>
        <p:spPr>
          <a:xfrm>
            <a:off x="2864791" y="3114721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" name="Oval 4"/>
          <p:cNvSpPr/>
          <p:nvPr/>
        </p:nvSpPr>
        <p:spPr>
          <a:xfrm>
            <a:off x="2864791" y="4034661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Oval 4"/>
          <p:cNvSpPr/>
          <p:nvPr/>
        </p:nvSpPr>
        <p:spPr>
          <a:xfrm>
            <a:off x="4736023" y="3180433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0" name="Oval 4"/>
          <p:cNvSpPr/>
          <p:nvPr/>
        </p:nvSpPr>
        <p:spPr>
          <a:xfrm>
            <a:off x="4736023" y="4038226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Oval 4"/>
          <p:cNvSpPr/>
          <p:nvPr/>
        </p:nvSpPr>
        <p:spPr>
          <a:xfrm>
            <a:off x="4736023" y="4958166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2" name="Oval 4"/>
          <p:cNvSpPr/>
          <p:nvPr/>
        </p:nvSpPr>
        <p:spPr>
          <a:xfrm>
            <a:off x="6573861" y="2682285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3" name="Oval 4"/>
          <p:cNvSpPr/>
          <p:nvPr/>
        </p:nvSpPr>
        <p:spPr>
          <a:xfrm>
            <a:off x="6573861" y="3540078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4" name="Oval 4"/>
          <p:cNvSpPr/>
          <p:nvPr/>
        </p:nvSpPr>
        <p:spPr>
          <a:xfrm>
            <a:off x="6573861" y="4460018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5" name="Oval 4"/>
          <p:cNvSpPr/>
          <p:nvPr/>
        </p:nvSpPr>
        <p:spPr>
          <a:xfrm>
            <a:off x="4712515" y="1399135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6" name="Oval 4"/>
          <p:cNvSpPr/>
          <p:nvPr/>
        </p:nvSpPr>
        <p:spPr>
          <a:xfrm>
            <a:off x="4712515" y="2256928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8" name="Oval 4"/>
          <p:cNvSpPr/>
          <p:nvPr/>
        </p:nvSpPr>
        <p:spPr>
          <a:xfrm>
            <a:off x="6550353" y="1758780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9" name="Oval 4"/>
          <p:cNvSpPr/>
          <p:nvPr/>
        </p:nvSpPr>
        <p:spPr>
          <a:xfrm>
            <a:off x="8388666" y="3114721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21" name="Egyenes összekötő nyíllal 20"/>
          <p:cNvCxnSpPr>
            <a:stCxn id="4" idx="6"/>
            <a:endCxn id="15" idx="2"/>
          </p:cNvCxnSpPr>
          <p:nvPr/>
        </p:nvCxnSpPr>
        <p:spPr>
          <a:xfrm flipV="1">
            <a:off x="3362939" y="1648209"/>
            <a:ext cx="1349576" cy="8577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>
            <a:stCxn id="4" idx="6"/>
            <a:endCxn id="16" idx="2"/>
          </p:cNvCxnSpPr>
          <p:nvPr/>
        </p:nvCxnSpPr>
        <p:spPr>
          <a:xfrm>
            <a:off x="3362939" y="2506002"/>
            <a:ext cx="134957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>
            <a:stCxn id="4" idx="6"/>
            <a:endCxn id="9" idx="2"/>
          </p:cNvCxnSpPr>
          <p:nvPr/>
        </p:nvCxnSpPr>
        <p:spPr>
          <a:xfrm>
            <a:off x="3362939" y="2506002"/>
            <a:ext cx="1373084" cy="9235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>
            <a:stCxn id="4" idx="6"/>
            <a:endCxn id="10" idx="2"/>
          </p:cNvCxnSpPr>
          <p:nvPr/>
        </p:nvCxnSpPr>
        <p:spPr>
          <a:xfrm>
            <a:off x="3362939" y="2506002"/>
            <a:ext cx="1373084" cy="178129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>
            <a:stCxn id="4" idx="6"/>
            <a:endCxn id="11" idx="2"/>
          </p:cNvCxnSpPr>
          <p:nvPr/>
        </p:nvCxnSpPr>
        <p:spPr>
          <a:xfrm>
            <a:off x="3362939" y="2506002"/>
            <a:ext cx="1373084" cy="27012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>
            <a:stCxn id="7" idx="6"/>
            <a:endCxn id="15" idx="2"/>
          </p:cNvCxnSpPr>
          <p:nvPr/>
        </p:nvCxnSpPr>
        <p:spPr>
          <a:xfrm flipV="1">
            <a:off x="3362939" y="1648209"/>
            <a:ext cx="1349576" cy="171558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>
            <a:stCxn id="7" idx="6"/>
            <a:endCxn id="16" idx="2"/>
          </p:cNvCxnSpPr>
          <p:nvPr/>
        </p:nvCxnSpPr>
        <p:spPr>
          <a:xfrm flipV="1">
            <a:off x="3362939" y="2506002"/>
            <a:ext cx="1349576" cy="8577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>
            <a:stCxn id="7" idx="6"/>
            <a:endCxn id="9" idx="2"/>
          </p:cNvCxnSpPr>
          <p:nvPr/>
        </p:nvCxnSpPr>
        <p:spPr>
          <a:xfrm>
            <a:off x="3362939" y="3363795"/>
            <a:ext cx="1373084" cy="6571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42"/>
          <p:cNvCxnSpPr>
            <a:stCxn id="7" idx="6"/>
            <a:endCxn id="10" idx="2"/>
          </p:cNvCxnSpPr>
          <p:nvPr/>
        </p:nvCxnSpPr>
        <p:spPr>
          <a:xfrm>
            <a:off x="3362939" y="3363795"/>
            <a:ext cx="1373084" cy="9235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nyíllal 45"/>
          <p:cNvCxnSpPr>
            <a:stCxn id="7" idx="6"/>
            <a:endCxn id="11" idx="2"/>
          </p:cNvCxnSpPr>
          <p:nvPr/>
        </p:nvCxnSpPr>
        <p:spPr>
          <a:xfrm>
            <a:off x="3362939" y="3363795"/>
            <a:ext cx="1373084" cy="184344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nyíllal 48"/>
          <p:cNvCxnSpPr>
            <a:stCxn id="8" idx="6"/>
            <a:endCxn id="15" idx="2"/>
          </p:cNvCxnSpPr>
          <p:nvPr/>
        </p:nvCxnSpPr>
        <p:spPr>
          <a:xfrm flipV="1">
            <a:off x="3362939" y="1648209"/>
            <a:ext cx="1349576" cy="263552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nyíllal 51"/>
          <p:cNvCxnSpPr>
            <a:stCxn id="8" idx="6"/>
            <a:endCxn id="16" idx="2"/>
          </p:cNvCxnSpPr>
          <p:nvPr/>
        </p:nvCxnSpPr>
        <p:spPr>
          <a:xfrm flipV="1">
            <a:off x="3362939" y="2506002"/>
            <a:ext cx="1349576" cy="177773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nyíllal 54"/>
          <p:cNvCxnSpPr>
            <a:stCxn id="8" idx="6"/>
            <a:endCxn id="9" idx="2"/>
          </p:cNvCxnSpPr>
          <p:nvPr/>
        </p:nvCxnSpPr>
        <p:spPr>
          <a:xfrm flipV="1">
            <a:off x="3362939" y="3429507"/>
            <a:ext cx="1373084" cy="85422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gyenes összekötő nyíllal 57"/>
          <p:cNvCxnSpPr>
            <a:stCxn id="8" idx="6"/>
            <a:endCxn id="10" idx="2"/>
          </p:cNvCxnSpPr>
          <p:nvPr/>
        </p:nvCxnSpPr>
        <p:spPr>
          <a:xfrm>
            <a:off x="3362939" y="4283735"/>
            <a:ext cx="1373084" cy="356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nyíllal 60"/>
          <p:cNvCxnSpPr>
            <a:stCxn id="8" idx="6"/>
            <a:endCxn id="11" idx="2"/>
          </p:cNvCxnSpPr>
          <p:nvPr/>
        </p:nvCxnSpPr>
        <p:spPr>
          <a:xfrm>
            <a:off x="3362939" y="4283735"/>
            <a:ext cx="1373084" cy="9235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gyenes összekötő nyíllal 63"/>
          <p:cNvCxnSpPr>
            <a:stCxn id="15" idx="6"/>
            <a:endCxn id="18" idx="2"/>
          </p:cNvCxnSpPr>
          <p:nvPr/>
        </p:nvCxnSpPr>
        <p:spPr>
          <a:xfrm>
            <a:off x="5210663" y="1648209"/>
            <a:ext cx="1339690" cy="35964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gyenes összekötő nyíllal 66"/>
          <p:cNvCxnSpPr>
            <a:stCxn id="15" idx="6"/>
            <a:endCxn id="12" idx="2"/>
          </p:cNvCxnSpPr>
          <p:nvPr/>
        </p:nvCxnSpPr>
        <p:spPr>
          <a:xfrm>
            <a:off x="5210663" y="1648209"/>
            <a:ext cx="1363198" cy="128315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gyenes összekötő nyíllal 69"/>
          <p:cNvCxnSpPr>
            <a:stCxn id="15" idx="6"/>
            <a:endCxn id="13" idx="2"/>
          </p:cNvCxnSpPr>
          <p:nvPr/>
        </p:nvCxnSpPr>
        <p:spPr>
          <a:xfrm>
            <a:off x="5210663" y="1648209"/>
            <a:ext cx="1363198" cy="214094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gyenes összekötő nyíllal 72"/>
          <p:cNvCxnSpPr>
            <a:stCxn id="15" idx="6"/>
            <a:endCxn id="14" idx="2"/>
          </p:cNvCxnSpPr>
          <p:nvPr/>
        </p:nvCxnSpPr>
        <p:spPr>
          <a:xfrm>
            <a:off x="5210663" y="1648209"/>
            <a:ext cx="1363198" cy="306088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gyenes összekötő nyíllal 75"/>
          <p:cNvCxnSpPr>
            <a:stCxn id="16" idx="6"/>
            <a:endCxn id="18" idx="2"/>
          </p:cNvCxnSpPr>
          <p:nvPr/>
        </p:nvCxnSpPr>
        <p:spPr>
          <a:xfrm flipV="1">
            <a:off x="5210663" y="2007854"/>
            <a:ext cx="1339690" cy="4981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gyenes összekötő nyíllal 78"/>
          <p:cNvCxnSpPr>
            <a:stCxn id="16" idx="6"/>
            <a:endCxn id="12" idx="2"/>
          </p:cNvCxnSpPr>
          <p:nvPr/>
        </p:nvCxnSpPr>
        <p:spPr>
          <a:xfrm>
            <a:off x="5210663" y="2506002"/>
            <a:ext cx="1363198" cy="42535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gyenes összekötő nyíllal 81"/>
          <p:cNvCxnSpPr>
            <a:stCxn id="16" idx="6"/>
            <a:endCxn id="13" idx="2"/>
          </p:cNvCxnSpPr>
          <p:nvPr/>
        </p:nvCxnSpPr>
        <p:spPr>
          <a:xfrm>
            <a:off x="5210663" y="2506002"/>
            <a:ext cx="1363198" cy="128315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gyenes összekötő nyíllal 84"/>
          <p:cNvCxnSpPr>
            <a:stCxn id="16" idx="6"/>
            <a:endCxn id="14" idx="2"/>
          </p:cNvCxnSpPr>
          <p:nvPr/>
        </p:nvCxnSpPr>
        <p:spPr>
          <a:xfrm>
            <a:off x="5210663" y="2506002"/>
            <a:ext cx="1363198" cy="220309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gyenes összekötő nyíllal 87"/>
          <p:cNvCxnSpPr>
            <a:stCxn id="9" idx="6"/>
            <a:endCxn id="18" idx="2"/>
          </p:cNvCxnSpPr>
          <p:nvPr/>
        </p:nvCxnSpPr>
        <p:spPr>
          <a:xfrm flipV="1">
            <a:off x="5234171" y="2007854"/>
            <a:ext cx="1316182" cy="142165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gyenes összekötő nyíllal 90"/>
          <p:cNvCxnSpPr>
            <a:stCxn id="9" idx="6"/>
            <a:endCxn id="12" idx="2"/>
          </p:cNvCxnSpPr>
          <p:nvPr/>
        </p:nvCxnSpPr>
        <p:spPr>
          <a:xfrm flipV="1">
            <a:off x="5234171" y="2931359"/>
            <a:ext cx="1339690" cy="4981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gyenes összekötő nyíllal 93"/>
          <p:cNvCxnSpPr>
            <a:stCxn id="9" idx="6"/>
            <a:endCxn id="13" idx="2"/>
          </p:cNvCxnSpPr>
          <p:nvPr/>
        </p:nvCxnSpPr>
        <p:spPr>
          <a:xfrm>
            <a:off x="5234171" y="3429507"/>
            <a:ext cx="1339690" cy="35964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gyenes összekötő nyíllal 96"/>
          <p:cNvCxnSpPr>
            <a:stCxn id="9" idx="6"/>
            <a:endCxn id="14" idx="2"/>
          </p:cNvCxnSpPr>
          <p:nvPr/>
        </p:nvCxnSpPr>
        <p:spPr>
          <a:xfrm>
            <a:off x="5234171" y="3429507"/>
            <a:ext cx="1339690" cy="127958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gyenes összekötő nyíllal 99"/>
          <p:cNvCxnSpPr>
            <a:stCxn id="10" idx="6"/>
            <a:endCxn id="18" idx="2"/>
          </p:cNvCxnSpPr>
          <p:nvPr/>
        </p:nvCxnSpPr>
        <p:spPr>
          <a:xfrm flipV="1">
            <a:off x="5234171" y="2007854"/>
            <a:ext cx="1316182" cy="227944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Egyenes összekötő nyíllal 102"/>
          <p:cNvCxnSpPr>
            <a:stCxn id="10" idx="6"/>
            <a:endCxn id="12" idx="2"/>
          </p:cNvCxnSpPr>
          <p:nvPr/>
        </p:nvCxnSpPr>
        <p:spPr>
          <a:xfrm flipV="1">
            <a:off x="5234171" y="2931359"/>
            <a:ext cx="1339690" cy="135594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Egyenes összekötő nyíllal 106"/>
          <p:cNvCxnSpPr>
            <a:stCxn id="10" idx="6"/>
            <a:endCxn id="13" idx="2"/>
          </p:cNvCxnSpPr>
          <p:nvPr/>
        </p:nvCxnSpPr>
        <p:spPr>
          <a:xfrm flipV="1">
            <a:off x="5234171" y="3789152"/>
            <a:ext cx="1339690" cy="4981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gyenes összekötő nyíllal 109"/>
          <p:cNvCxnSpPr>
            <a:stCxn id="10" idx="6"/>
            <a:endCxn id="14" idx="2"/>
          </p:cNvCxnSpPr>
          <p:nvPr/>
        </p:nvCxnSpPr>
        <p:spPr>
          <a:xfrm>
            <a:off x="5234171" y="4287300"/>
            <a:ext cx="1339690" cy="42179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Egyenes összekötő nyíllal 113"/>
          <p:cNvCxnSpPr>
            <a:stCxn id="11" idx="6"/>
            <a:endCxn id="18" idx="2"/>
          </p:cNvCxnSpPr>
          <p:nvPr/>
        </p:nvCxnSpPr>
        <p:spPr>
          <a:xfrm flipV="1">
            <a:off x="5234171" y="2007854"/>
            <a:ext cx="1316182" cy="319938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gyenes összekötő nyíllal 116"/>
          <p:cNvCxnSpPr>
            <a:stCxn id="11" idx="6"/>
            <a:endCxn id="12" idx="2"/>
          </p:cNvCxnSpPr>
          <p:nvPr/>
        </p:nvCxnSpPr>
        <p:spPr>
          <a:xfrm flipV="1">
            <a:off x="5234171" y="2931359"/>
            <a:ext cx="1339690" cy="227588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Egyenes összekötő nyíllal 119"/>
          <p:cNvCxnSpPr>
            <a:stCxn id="11" idx="6"/>
            <a:endCxn id="13" idx="2"/>
          </p:cNvCxnSpPr>
          <p:nvPr/>
        </p:nvCxnSpPr>
        <p:spPr>
          <a:xfrm flipV="1">
            <a:off x="5234171" y="3789152"/>
            <a:ext cx="1339690" cy="141808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Egyenes összekötő nyíllal 129"/>
          <p:cNvCxnSpPr>
            <a:stCxn id="11" idx="6"/>
            <a:endCxn id="14" idx="2"/>
          </p:cNvCxnSpPr>
          <p:nvPr/>
        </p:nvCxnSpPr>
        <p:spPr>
          <a:xfrm flipV="1">
            <a:off x="5234171" y="4709092"/>
            <a:ext cx="1339690" cy="4981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gyenes összekötő nyíllal 132"/>
          <p:cNvCxnSpPr>
            <a:stCxn id="14" idx="6"/>
            <a:endCxn id="19" idx="2"/>
          </p:cNvCxnSpPr>
          <p:nvPr/>
        </p:nvCxnSpPr>
        <p:spPr>
          <a:xfrm flipV="1">
            <a:off x="7072009" y="3363795"/>
            <a:ext cx="1316657" cy="134529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gyenes összekötő nyíllal 135"/>
          <p:cNvCxnSpPr>
            <a:stCxn id="13" idx="6"/>
            <a:endCxn id="19" idx="2"/>
          </p:cNvCxnSpPr>
          <p:nvPr/>
        </p:nvCxnSpPr>
        <p:spPr>
          <a:xfrm flipV="1">
            <a:off x="7072009" y="3363795"/>
            <a:ext cx="1316657" cy="42535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gyenes összekötő nyíllal 138"/>
          <p:cNvCxnSpPr>
            <a:stCxn id="12" idx="6"/>
            <a:endCxn id="19" idx="2"/>
          </p:cNvCxnSpPr>
          <p:nvPr/>
        </p:nvCxnSpPr>
        <p:spPr>
          <a:xfrm>
            <a:off x="7072009" y="2931359"/>
            <a:ext cx="1316657" cy="43243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gyenes összekötő nyíllal 141"/>
          <p:cNvCxnSpPr>
            <a:stCxn id="18" idx="6"/>
            <a:endCxn id="19" idx="2"/>
          </p:cNvCxnSpPr>
          <p:nvPr/>
        </p:nvCxnSpPr>
        <p:spPr>
          <a:xfrm>
            <a:off x="7048501" y="2007854"/>
            <a:ext cx="1340165" cy="135594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zövegdoboz 1"/>
          <p:cNvSpPr txBox="1"/>
          <p:nvPr/>
        </p:nvSpPr>
        <p:spPr>
          <a:xfrm>
            <a:off x="890649" y="415636"/>
            <a:ext cx="7146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The </a:t>
            </a:r>
            <a:r>
              <a:rPr lang="hu-HU" dirty="0" err="1" smtClean="0"/>
              <a:t>information</a:t>
            </a:r>
            <a:r>
              <a:rPr lang="hu-HU" dirty="0" smtClean="0"/>
              <a:t> is </a:t>
            </a:r>
            <a:r>
              <a:rPr lang="hu-HU" dirty="0" err="1" smtClean="0"/>
              <a:t>encoded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edge</a:t>
            </a:r>
            <a:r>
              <a:rPr lang="hu-HU" dirty="0" smtClean="0"/>
              <a:t> </a:t>
            </a:r>
            <a:r>
              <a:rPr lang="hu-HU" dirty="0" err="1" smtClean="0"/>
              <a:t>weights</a:t>
            </a:r>
            <a:r>
              <a:rPr lang="hu-HU" dirty="0" smtClean="0"/>
              <a:t> !!!</a:t>
            </a:r>
          </a:p>
          <a:p>
            <a:r>
              <a:rPr lang="hu-HU" dirty="0"/>
              <a:t>	</a:t>
            </a:r>
            <a:r>
              <a:rPr lang="hu-HU" dirty="0" smtClean="0"/>
              <a:t>~ </a:t>
            </a:r>
            <a:r>
              <a:rPr lang="hu-HU" dirty="0" err="1" smtClean="0"/>
              <a:t>change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edge</a:t>
            </a:r>
            <a:r>
              <a:rPr lang="hu-HU" dirty="0" smtClean="0"/>
              <a:t> </a:t>
            </a:r>
            <a:r>
              <a:rPr lang="hu-HU" dirty="0" err="1" smtClean="0"/>
              <a:t>weight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dirty="0" err="1" smtClean="0">
                <a:sym typeface="Wingdings" panose="05000000000000000000" pitchFamily="2" charset="2"/>
              </a:rPr>
              <a:t>change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in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the</a:t>
            </a:r>
            <a:r>
              <a:rPr lang="hu-HU" dirty="0" smtClean="0">
                <a:sym typeface="Wingdings" panose="05000000000000000000" pitchFamily="2" charset="2"/>
              </a:rPr>
              <a:t> output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3229266" y="1635290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w</a:t>
            </a:r>
            <a:r>
              <a:rPr lang="hu-HU" b="1" dirty="0" smtClean="0">
                <a:solidFill>
                  <a:srgbClr val="FFFF00"/>
                </a:solidFill>
              </a:rPr>
              <a:t> + </a:t>
            </a:r>
            <a:r>
              <a:rPr lang="el-GR" b="1" dirty="0" smtClean="0">
                <a:solidFill>
                  <a:srgbClr val="FFFF00"/>
                </a:solidFill>
              </a:rPr>
              <a:t>Δ</a:t>
            </a:r>
            <a:r>
              <a:rPr lang="hu-HU" b="1" dirty="0" smtClean="0">
                <a:solidFill>
                  <a:srgbClr val="FFFF00"/>
                </a:solidFill>
              </a:rPr>
              <a:t>w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56" name="Szövegdoboz 55"/>
          <p:cNvSpPr txBox="1"/>
          <p:nvPr/>
        </p:nvSpPr>
        <p:spPr>
          <a:xfrm>
            <a:off x="8723964" y="3611565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o</a:t>
            </a:r>
            <a:r>
              <a:rPr lang="hu-HU" b="1" dirty="0" smtClean="0">
                <a:solidFill>
                  <a:srgbClr val="FFFF00"/>
                </a:solidFill>
              </a:rPr>
              <a:t> + </a:t>
            </a:r>
            <a:r>
              <a:rPr lang="el-GR" b="1" dirty="0" smtClean="0">
                <a:solidFill>
                  <a:srgbClr val="FFFF00"/>
                </a:solidFill>
              </a:rPr>
              <a:t>Δ</a:t>
            </a:r>
            <a:r>
              <a:rPr lang="hu-HU" b="1" dirty="0" smtClean="0">
                <a:solidFill>
                  <a:srgbClr val="FFFF00"/>
                </a:solidFill>
              </a:rPr>
              <a:t>o </a:t>
            </a:r>
            <a:endParaRPr lang="hu-H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58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"/>
          <p:cNvSpPr/>
          <p:nvPr/>
        </p:nvSpPr>
        <p:spPr>
          <a:xfrm>
            <a:off x="2864791" y="2256928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Oval 4"/>
          <p:cNvSpPr/>
          <p:nvPr/>
        </p:nvSpPr>
        <p:spPr>
          <a:xfrm>
            <a:off x="2864791" y="3114721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" name="Oval 4"/>
          <p:cNvSpPr/>
          <p:nvPr/>
        </p:nvSpPr>
        <p:spPr>
          <a:xfrm>
            <a:off x="2864791" y="4034661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Oval 4"/>
          <p:cNvSpPr/>
          <p:nvPr/>
        </p:nvSpPr>
        <p:spPr>
          <a:xfrm>
            <a:off x="4736023" y="3180433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0" name="Oval 4"/>
          <p:cNvSpPr/>
          <p:nvPr/>
        </p:nvSpPr>
        <p:spPr>
          <a:xfrm>
            <a:off x="4736023" y="4038226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1" name="Oval 4"/>
          <p:cNvSpPr/>
          <p:nvPr/>
        </p:nvSpPr>
        <p:spPr>
          <a:xfrm>
            <a:off x="4736023" y="4958166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2" name="Oval 4"/>
          <p:cNvSpPr/>
          <p:nvPr/>
        </p:nvSpPr>
        <p:spPr>
          <a:xfrm>
            <a:off x="6573861" y="2682285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3" name="Oval 4"/>
          <p:cNvSpPr/>
          <p:nvPr/>
        </p:nvSpPr>
        <p:spPr>
          <a:xfrm>
            <a:off x="6573861" y="3540078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4" name="Oval 4"/>
          <p:cNvSpPr/>
          <p:nvPr/>
        </p:nvSpPr>
        <p:spPr>
          <a:xfrm>
            <a:off x="6573861" y="4460018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5" name="Oval 4"/>
          <p:cNvSpPr/>
          <p:nvPr/>
        </p:nvSpPr>
        <p:spPr>
          <a:xfrm>
            <a:off x="4712515" y="1399135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6" name="Oval 4"/>
          <p:cNvSpPr/>
          <p:nvPr/>
        </p:nvSpPr>
        <p:spPr>
          <a:xfrm>
            <a:off x="4712515" y="2256928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8" name="Oval 4"/>
          <p:cNvSpPr/>
          <p:nvPr/>
        </p:nvSpPr>
        <p:spPr>
          <a:xfrm>
            <a:off x="6550353" y="1758780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9" name="Oval 4"/>
          <p:cNvSpPr/>
          <p:nvPr/>
        </p:nvSpPr>
        <p:spPr>
          <a:xfrm>
            <a:off x="8388666" y="3114721"/>
            <a:ext cx="498148" cy="498148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21" name="Egyenes összekötő nyíllal 20"/>
          <p:cNvCxnSpPr>
            <a:stCxn id="4" idx="6"/>
            <a:endCxn id="15" idx="2"/>
          </p:cNvCxnSpPr>
          <p:nvPr/>
        </p:nvCxnSpPr>
        <p:spPr>
          <a:xfrm flipV="1">
            <a:off x="3362939" y="1648209"/>
            <a:ext cx="1349576" cy="8577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>
            <a:stCxn id="4" idx="6"/>
            <a:endCxn id="16" idx="2"/>
          </p:cNvCxnSpPr>
          <p:nvPr/>
        </p:nvCxnSpPr>
        <p:spPr>
          <a:xfrm>
            <a:off x="3362939" y="2506002"/>
            <a:ext cx="134957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>
            <a:stCxn id="4" idx="6"/>
            <a:endCxn id="9" idx="2"/>
          </p:cNvCxnSpPr>
          <p:nvPr/>
        </p:nvCxnSpPr>
        <p:spPr>
          <a:xfrm>
            <a:off x="3362939" y="2506002"/>
            <a:ext cx="1373084" cy="9235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>
            <a:stCxn id="4" idx="6"/>
            <a:endCxn id="10" idx="2"/>
          </p:cNvCxnSpPr>
          <p:nvPr/>
        </p:nvCxnSpPr>
        <p:spPr>
          <a:xfrm>
            <a:off x="3362939" y="2506002"/>
            <a:ext cx="1373084" cy="178129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>
            <a:stCxn id="4" idx="6"/>
            <a:endCxn id="11" idx="2"/>
          </p:cNvCxnSpPr>
          <p:nvPr/>
        </p:nvCxnSpPr>
        <p:spPr>
          <a:xfrm>
            <a:off x="3362939" y="2506002"/>
            <a:ext cx="1373084" cy="270123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>
            <a:stCxn id="7" idx="6"/>
            <a:endCxn id="15" idx="2"/>
          </p:cNvCxnSpPr>
          <p:nvPr/>
        </p:nvCxnSpPr>
        <p:spPr>
          <a:xfrm flipV="1">
            <a:off x="3362939" y="1648209"/>
            <a:ext cx="1349576" cy="171558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>
            <a:stCxn id="7" idx="6"/>
            <a:endCxn id="16" idx="2"/>
          </p:cNvCxnSpPr>
          <p:nvPr/>
        </p:nvCxnSpPr>
        <p:spPr>
          <a:xfrm flipV="1">
            <a:off x="3362939" y="2506002"/>
            <a:ext cx="1349576" cy="85779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nyíllal 39"/>
          <p:cNvCxnSpPr>
            <a:stCxn id="7" idx="6"/>
            <a:endCxn id="9" idx="2"/>
          </p:cNvCxnSpPr>
          <p:nvPr/>
        </p:nvCxnSpPr>
        <p:spPr>
          <a:xfrm>
            <a:off x="3362939" y="3363795"/>
            <a:ext cx="1373084" cy="6571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nyíllal 42"/>
          <p:cNvCxnSpPr>
            <a:stCxn id="7" idx="6"/>
            <a:endCxn id="10" idx="2"/>
          </p:cNvCxnSpPr>
          <p:nvPr/>
        </p:nvCxnSpPr>
        <p:spPr>
          <a:xfrm>
            <a:off x="3362939" y="3363795"/>
            <a:ext cx="1373084" cy="9235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nyíllal 45"/>
          <p:cNvCxnSpPr>
            <a:stCxn id="7" idx="6"/>
            <a:endCxn id="11" idx="2"/>
          </p:cNvCxnSpPr>
          <p:nvPr/>
        </p:nvCxnSpPr>
        <p:spPr>
          <a:xfrm>
            <a:off x="3362939" y="3363795"/>
            <a:ext cx="1373084" cy="184344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nyíllal 48"/>
          <p:cNvCxnSpPr>
            <a:stCxn id="8" idx="6"/>
            <a:endCxn id="15" idx="2"/>
          </p:cNvCxnSpPr>
          <p:nvPr/>
        </p:nvCxnSpPr>
        <p:spPr>
          <a:xfrm flipV="1">
            <a:off x="3362939" y="1648209"/>
            <a:ext cx="1349576" cy="263552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nyíllal 51"/>
          <p:cNvCxnSpPr>
            <a:stCxn id="8" idx="6"/>
            <a:endCxn id="16" idx="2"/>
          </p:cNvCxnSpPr>
          <p:nvPr/>
        </p:nvCxnSpPr>
        <p:spPr>
          <a:xfrm flipV="1">
            <a:off x="3362939" y="2506002"/>
            <a:ext cx="1349576" cy="177773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nyíllal 54"/>
          <p:cNvCxnSpPr>
            <a:stCxn id="8" idx="6"/>
            <a:endCxn id="9" idx="2"/>
          </p:cNvCxnSpPr>
          <p:nvPr/>
        </p:nvCxnSpPr>
        <p:spPr>
          <a:xfrm flipV="1">
            <a:off x="3362939" y="3429507"/>
            <a:ext cx="1373084" cy="85422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gyenes összekötő nyíllal 57"/>
          <p:cNvCxnSpPr>
            <a:stCxn id="8" idx="6"/>
            <a:endCxn id="10" idx="2"/>
          </p:cNvCxnSpPr>
          <p:nvPr/>
        </p:nvCxnSpPr>
        <p:spPr>
          <a:xfrm>
            <a:off x="3362939" y="4283735"/>
            <a:ext cx="1373084" cy="356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nyíllal 60"/>
          <p:cNvCxnSpPr>
            <a:stCxn id="8" idx="6"/>
            <a:endCxn id="11" idx="2"/>
          </p:cNvCxnSpPr>
          <p:nvPr/>
        </p:nvCxnSpPr>
        <p:spPr>
          <a:xfrm>
            <a:off x="3362939" y="4283735"/>
            <a:ext cx="1373084" cy="92350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gyenes összekötő nyíllal 63"/>
          <p:cNvCxnSpPr>
            <a:stCxn id="15" idx="6"/>
            <a:endCxn id="18" idx="2"/>
          </p:cNvCxnSpPr>
          <p:nvPr/>
        </p:nvCxnSpPr>
        <p:spPr>
          <a:xfrm>
            <a:off x="5210663" y="1648209"/>
            <a:ext cx="1339690" cy="35964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gyenes összekötő nyíllal 66"/>
          <p:cNvCxnSpPr>
            <a:stCxn id="15" idx="6"/>
            <a:endCxn id="12" idx="2"/>
          </p:cNvCxnSpPr>
          <p:nvPr/>
        </p:nvCxnSpPr>
        <p:spPr>
          <a:xfrm>
            <a:off x="5210663" y="1648209"/>
            <a:ext cx="1363198" cy="128315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gyenes összekötő nyíllal 69"/>
          <p:cNvCxnSpPr>
            <a:stCxn id="15" idx="6"/>
            <a:endCxn id="13" idx="2"/>
          </p:cNvCxnSpPr>
          <p:nvPr/>
        </p:nvCxnSpPr>
        <p:spPr>
          <a:xfrm>
            <a:off x="5210663" y="1648209"/>
            <a:ext cx="1363198" cy="214094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gyenes összekötő nyíllal 72"/>
          <p:cNvCxnSpPr>
            <a:stCxn id="15" idx="6"/>
            <a:endCxn id="14" idx="2"/>
          </p:cNvCxnSpPr>
          <p:nvPr/>
        </p:nvCxnSpPr>
        <p:spPr>
          <a:xfrm>
            <a:off x="5210663" y="1648209"/>
            <a:ext cx="1363198" cy="306088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gyenes összekötő nyíllal 75"/>
          <p:cNvCxnSpPr>
            <a:stCxn id="16" idx="6"/>
            <a:endCxn id="18" idx="2"/>
          </p:cNvCxnSpPr>
          <p:nvPr/>
        </p:nvCxnSpPr>
        <p:spPr>
          <a:xfrm flipV="1">
            <a:off x="5210663" y="2007854"/>
            <a:ext cx="1339690" cy="4981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gyenes összekötő nyíllal 78"/>
          <p:cNvCxnSpPr>
            <a:stCxn id="16" idx="6"/>
            <a:endCxn id="12" idx="2"/>
          </p:cNvCxnSpPr>
          <p:nvPr/>
        </p:nvCxnSpPr>
        <p:spPr>
          <a:xfrm>
            <a:off x="5210663" y="2506002"/>
            <a:ext cx="1363198" cy="42535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gyenes összekötő nyíllal 81"/>
          <p:cNvCxnSpPr>
            <a:stCxn id="16" idx="6"/>
            <a:endCxn id="13" idx="2"/>
          </p:cNvCxnSpPr>
          <p:nvPr/>
        </p:nvCxnSpPr>
        <p:spPr>
          <a:xfrm>
            <a:off x="5210663" y="2506002"/>
            <a:ext cx="1363198" cy="128315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gyenes összekötő nyíllal 84"/>
          <p:cNvCxnSpPr>
            <a:stCxn id="16" idx="6"/>
            <a:endCxn id="14" idx="2"/>
          </p:cNvCxnSpPr>
          <p:nvPr/>
        </p:nvCxnSpPr>
        <p:spPr>
          <a:xfrm>
            <a:off x="5210663" y="2506002"/>
            <a:ext cx="1363198" cy="220309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gyenes összekötő nyíllal 87"/>
          <p:cNvCxnSpPr>
            <a:stCxn id="9" idx="6"/>
            <a:endCxn id="18" idx="2"/>
          </p:cNvCxnSpPr>
          <p:nvPr/>
        </p:nvCxnSpPr>
        <p:spPr>
          <a:xfrm flipV="1">
            <a:off x="5234171" y="2007854"/>
            <a:ext cx="1316182" cy="142165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gyenes összekötő nyíllal 90"/>
          <p:cNvCxnSpPr>
            <a:stCxn id="9" idx="6"/>
            <a:endCxn id="12" idx="2"/>
          </p:cNvCxnSpPr>
          <p:nvPr/>
        </p:nvCxnSpPr>
        <p:spPr>
          <a:xfrm flipV="1">
            <a:off x="5234171" y="2931359"/>
            <a:ext cx="1339690" cy="4981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gyenes összekötő nyíllal 93"/>
          <p:cNvCxnSpPr>
            <a:stCxn id="9" idx="6"/>
            <a:endCxn id="13" idx="2"/>
          </p:cNvCxnSpPr>
          <p:nvPr/>
        </p:nvCxnSpPr>
        <p:spPr>
          <a:xfrm>
            <a:off x="5234171" y="3429507"/>
            <a:ext cx="1339690" cy="35964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Egyenes összekötő nyíllal 96"/>
          <p:cNvCxnSpPr>
            <a:stCxn id="9" idx="6"/>
            <a:endCxn id="14" idx="2"/>
          </p:cNvCxnSpPr>
          <p:nvPr/>
        </p:nvCxnSpPr>
        <p:spPr>
          <a:xfrm>
            <a:off x="5234171" y="3429507"/>
            <a:ext cx="1339690" cy="127958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gyenes összekötő nyíllal 99"/>
          <p:cNvCxnSpPr>
            <a:stCxn id="10" idx="6"/>
            <a:endCxn id="18" idx="2"/>
          </p:cNvCxnSpPr>
          <p:nvPr/>
        </p:nvCxnSpPr>
        <p:spPr>
          <a:xfrm flipV="1">
            <a:off x="5234171" y="2007854"/>
            <a:ext cx="1316182" cy="227944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Egyenes összekötő nyíllal 102"/>
          <p:cNvCxnSpPr>
            <a:stCxn id="10" idx="6"/>
            <a:endCxn id="12" idx="2"/>
          </p:cNvCxnSpPr>
          <p:nvPr/>
        </p:nvCxnSpPr>
        <p:spPr>
          <a:xfrm flipV="1">
            <a:off x="5234171" y="2931359"/>
            <a:ext cx="1339690" cy="135594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Egyenes összekötő nyíllal 106"/>
          <p:cNvCxnSpPr>
            <a:stCxn id="10" idx="6"/>
            <a:endCxn id="13" idx="2"/>
          </p:cNvCxnSpPr>
          <p:nvPr/>
        </p:nvCxnSpPr>
        <p:spPr>
          <a:xfrm flipV="1">
            <a:off x="5234171" y="3789152"/>
            <a:ext cx="1339690" cy="4981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gyenes összekötő nyíllal 109"/>
          <p:cNvCxnSpPr>
            <a:stCxn id="10" idx="6"/>
            <a:endCxn id="14" idx="2"/>
          </p:cNvCxnSpPr>
          <p:nvPr/>
        </p:nvCxnSpPr>
        <p:spPr>
          <a:xfrm>
            <a:off x="5234171" y="4287300"/>
            <a:ext cx="1339690" cy="42179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Egyenes összekötő nyíllal 113"/>
          <p:cNvCxnSpPr>
            <a:stCxn id="11" idx="6"/>
            <a:endCxn id="18" idx="2"/>
          </p:cNvCxnSpPr>
          <p:nvPr/>
        </p:nvCxnSpPr>
        <p:spPr>
          <a:xfrm flipV="1">
            <a:off x="5234171" y="2007854"/>
            <a:ext cx="1316182" cy="319938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gyenes összekötő nyíllal 116"/>
          <p:cNvCxnSpPr>
            <a:stCxn id="11" idx="6"/>
            <a:endCxn id="12" idx="2"/>
          </p:cNvCxnSpPr>
          <p:nvPr/>
        </p:nvCxnSpPr>
        <p:spPr>
          <a:xfrm flipV="1">
            <a:off x="5234171" y="2931359"/>
            <a:ext cx="1339690" cy="227588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Egyenes összekötő nyíllal 119"/>
          <p:cNvCxnSpPr>
            <a:stCxn id="11" idx="6"/>
            <a:endCxn id="13" idx="2"/>
          </p:cNvCxnSpPr>
          <p:nvPr/>
        </p:nvCxnSpPr>
        <p:spPr>
          <a:xfrm flipV="1">
            <a:off x="5234171" y="3789152"/>
            <a:ext cx="1339690" cy="141808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Egyenes összekötő nyíllal 129"/>
          <p:cNvCxnSpPr>
            <a:stCxn id="11" idx="6"/>
            <a:endCxn id="14" idx="2"/>
          </p:cNvCxnSpPr>
          <p:nvPr/>
        </p:nvCxnSpPr>
        <p:spPr>
          <a:xfrm flipV="1">
            <a:off x="5234171" y="4709092"/>
            <a:ext cx="1339690" cy="4981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gyenes összekötő nyíllal 132"/>
          <p:cNvCxnSpPr>
            <a:stCxn id="14" idx="6"/>
            <a:endCxn id="19" idx="2"/>
          </p:cNvCxnSpPr>
          <p:nvPr/>
        </p:nvCxnSpPr>
        <p:spPr>
          <a:xfrm flipV="1">
            <a:off x="7072009" y="3363795"/>
            <a:ext cx="1316657" cy="134529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gyenes összekötő nyíllal 135"/>
          <p:cNvCxnSpPr>
            <a:stCxn id="13" idx="6"/>
            <a:endCxn id="19" idx="2"/>
          </p:cNvCxnSpPr>
          <p:nvPr/>
        </p:nvCxnSpPr>
        <p:spPr>
          <a:xfrm flipV="1">
            <a:off x="7072009" y="3363795"/>
            <a:ext cx="1316657" cy="42535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gyenes összekötő nyíllal 138"/>
          <p:cNvCxnSpPr>
            <a:stCxn id="12" idx="6"/>
            <a:endCxn id="19" idx="2"/>
          </p:cNvCxnSpPr>
          <p:nvPr/>
        </p:nvCxnSpPr>
        <p:spPr>
          <a:xfrm>
            <a:off x="7072009" y="2931359"/>
            <a:ext cx="1316657" cy="43243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gyenes összekötő nyíllal 141"/>
          <p:cNvCxnSpPr>
            <a:stCxn id="18" idx="6"/>
            <a:endCxn id="19" idx="2"/>
          </p:cNvCxnSpPr>
          <p:nvPr/>
        </p:nvCxnSpPr>
        <p:spPr>
          <a:xfrm>
            <a:off x="7048501" y="2007854"/>
            <a:ext cx="1340165" cy="135594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zövegdoboz 1"/>
          <p:cNvSpPr txBox="1"/>
          <p:nvPr/>
        </p:nvSpPr>
        <p:spPr>
          <a:xfrm>
            <a:off x="890649" y="415636"/>
            <a:ext cx="7146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The </a:t>
            </a:r>
            <a:r>
              <a:rPr lang="hu-HU" dirty="0" err="1" smtClean="0"/>
              <a:t>information</a:t>
            </a:r>
            <a:r>
              <a:rPr lang="hu-HU" dirty="0" smtClean="0"/>
              <a:t> is </a:t>
            </a:r>
            <a:r>
              <a:rPr lang="hu-HU" dirty="0" err="1" smtClean="0"/>
              <a:t>encoded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edge</a:t>
            </a:r>
            <a:r>
              <a:rPr lang="hu-HU" dirty="0" smtClean="0"/>
              <a:t> </a:t>
            </a:r>
            <a:r>
              <a:rPr lang="hu-HU" dirty="0" err="1" smtClean="0"/>
              <a:t>weights</a:t>
            </a:r>
            <a:r>
              <a:rPr lang="hu-HU" dirty="0" smtClean="0"/>
              <a:t> !!!</a:t>
            </a:r>
          </a:p>
          <a:p>
            <a:r>
              <a:rPr lang="hu-HU" dirty="0"/>
              <a:t>	</a:t>
            </a:r>
            <a:r>
              <a:rPr lang="hu-HU" dirty="0" smtClean="0"/>
              <a:t>~ </a:t>
            </a:r>
            <a:r>
              <a:rPr lang="hu-HU" dirty="0" err="1" smtClean="0"/>
              <a:t>change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edge</a:t>
            </a:r>
            <a:r>
              <a:rPr lang="hu-HU" dirty="0" smtClean="0"/>
              <a:t> </a:t>
            </a:r>
            <a:r>
              <a:rPr lang="hu-HU" dirty="0" err="1" smtClean="0"/>
              <a:t>weight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dirty="0" err="1" smtClean="0">
                <a:sym typeface="Wingdings" panose="05000000000000000000" pitchFamily="2" charset="2"/>
              </a:rPr>
              <a:t>change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in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the</a:t>
            </a:r>
            <a:r>
              <a:rPr lang="hu-HU" dirty="0" smtClean="0">
                <a:sym typeface="Wingdings" panose="05000000000000000000" pitchFamily="2" charset="2"/>
              </a:rPr>
              <a:t> output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3229266" y="1635290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w</a:t>
            </a:r>
            <a:r>
              <a:rPr lang="hu-HU" b="1" dirty="0" smtClean="0">
                <a:solidFill>
                  <a:srgbClr val="FFFF00"/>
                </a:solidFill>
              </a:rPr>
              <a:t> + </a:t>
            </a:r>
            <a:r>
              <a:rPr lang="el-GR" b="1" dirty="0" smtClean="0">
                <a:solidFill>
                  <a:srgbClr val="FFFF00"/>
                </a:solidFill>
              </a:rPr>
              <a:t>Δ</a:t>
            </a:r>
            <a:r>
              <a:rPr lang="hu-HU" b="1" dirty="0" smtClean="0">
                <a:solidFill>
                  <a:srgbClr val="FFFF00"/>
                </a:solidFill>
              </a:rPr>
              <a:t>w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56" name="Szövegdoboz 55"/>
          <p:cNvSpPr txBox="1"/>
          <p:nvPr/>
        </p:nvSpPr>
        <p:spPr>
          <a:xfrm>
            <a:off x="8723964" y="3611565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o</a:t>
            </a:r>
            <a:r>
              <a:rPr lang="hu-HU" b="1" dirty="0" smtClean="0">
                <a:solidFill>
                  <a:srgbClr val="FFFF00"/>
                </a:solidFill>
              </a:rPr>
              <a:t> + </a:t>
            </a:r>
            <a:r>
              <a:rPr lang="el-GR" b="1" dirty="0" smtClean="0">
                <a:solidFill>
                  <a:srgbClr val="FFFF00"/>
                </a:solidFill>
              </a:rPr>
              <a:t>Δ</a:t>
            </a:r>
            <a:r>
              <a:rPr lang="hu-HU" b="1" dirty="0" smtClean="0">
                <a:solidFill>
                  <a:srgbClr val="FFFF00"/>
                </a:solidFill>
              </a:rPr>
              <a:t>o 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359244" y="5506796"/>
            <a:ext cx="9573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The </a:t>
            </a:r>
            <a:r>
              <a:rPr lang="hu-HU" dirty="0" err="1" smtClean="0"/>
              <a:t>algorithm</a:t>
            </a:r>
            <a:r>
              <a:rPr lang="hu-HU" dirty="0" smtClean="0"/>
              <a:t> </a:t>
            </a:r>
            <a:r>
              <a:rPr lang="hu-HU" dirty="0" err="1" smtClean="0"/>
              <a:t>keeps</a:t>
            </a:r>
            <a:r>
              <a:rPr lang="hu-HU" dirty="0" smtClean="0"/>
              <a:t> </a:t>
            </a:r>
            <a:r>
              <a:rPr lang="hu-HU" dirty="0" err="1" smtClean="0"/>
              <a:t>changing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edge</a:t>
            </a:r>
            <a:r>
              <a:rPr lang="hu-HU" dirty="0" smtClean="0"/>
              <a:t> </a:t>
            </a:r>
            <a:r>
              <a:rPr lang="hu-HU" dirty="0" err="1" smtClean="0"/>
              <a:t>weights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dirty="0" err="1" smtClean="0">
                <a:sym typeface="Wingdings" panose="05000000000000000000" pitchFamily="2" charset="2"/>
              </a:rPr>
              <a:t>so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that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for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the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given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inputs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there</a:t>
            </a:r>
            <a:endParaRPr lang="hu-HU" dirty="0" smtClean="0">
              <a:sym typeface="Wingdings" panose="05000000000000000000" pitchFamily="2" charset="2"/>
            </a:endParaRP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err="1" smtClean="0">
                <a:sym typeface="Wingdings" panose="05000000000000000000" pitchFamily="2" charset="2"/>
              </a:rPr>
              <a:t>will</a:t>
            </a:r>
            <a:r>
              <a:rPr lang="hu-HU" dirty="0" smtClean="0">
                <a:sym typeface="Wingdings" panose="05000000000000000000" pitchFamily="2" charset="2"/>
              </a:rPr>
              <a:t> be </a:t>
            </a:r>
            <a:r>
              <a:rPr lang="hu-HU" dirty="0" err="1" smtClean="0">
                <a:sym typeface="Wingdings" panose="05000000000000000000" pitchFamily="2" charset="2"/>
              </a:rPr>
              <a:t>the</a:t>
            </a:r>
            <a:r>
              <a:rPr lang="hu-HU" dirty="0" smtClean="0">
                <a:sym typeface="Wingdings" panose="05000000000000000000" pitchFamily="2" charset="2"/>
              </a:rPr>
              <a:t> right output </a:t>
            </a:r>
            <a:r>
              <a:rPr lang="hu-HU" dirty="0" err="1" smtClean="0">
                <a:sym typeface="Wingdings" panose="05000000000000000000" pitchFamily="2" charset="2"/>
              </a:rPr>
              <a:t>in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the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output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layer</a:t>
            </a:r>
            <a:r>
              <a:rPr lang="hu-HU" dirty="0" smtClean="0">
                <a:sym typeface="Wingdings" panose="05000000000000000000" pitchFamily="2" charset="2"/>
              </a:rPr>
              <a:t> !!!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05126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232454" y="1680519"/>
            <a:ext cx="6114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dirty="0" err="1"/>
              <a:t>o</a:t>
            </a:r>
            <a:r>
              <a:rPr lang="hu-HU" dirty="0" err="1" smtClean="0"/>
              <a:t>n</a:t>
            </a:r>
            <a:r>
              <a:rPr lang="hu-HU" dirty="0" smtClean="0"/>
              <a:t> </a:t>
            </a:r>
            <a:r>
              <a:rPr lang="hu-HU" dirty="0" err="1" smtClean="0"/>
              <a:t>every</a:t>
            </a:r>
            <a:r>
              <a:rPr lang="hu-HU" dirty="0" smtClean="0"/>
              <a:t> </a:t>
            </a:r>
            <a:r>
              <a:rPr lang="hu-HU" dirty="0" err="1" smtClean="0"/>
              <a:t>iteration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network</a:t>
            </a:r>
            <a:r>
              <a:rPr lang="hu-HU" dirty="0" smtClean="0"/>
              <a:t> </a:t>
            </a:r>
            <a:r>
              <a:rPr lang="hu-HU" dirty="0" err="1" smtClean="0"/>
              <a:t>gets</a:t>
            </a:r>
            <a:r>
              <a:rPr lang="hu-HU" dirty="0" smtClean="0"/>
              <a:t> a </a:t>
            </a:r>
            <a:r>
              <a:rPr lang="hu-HU" dirty="0" err="1" smtClean="0"/>
              <a:t>little</a:t>
            </a:r>
            <a:r>
              <a:rPr lang="hu-HU" dirty="0" smtClean="0"/>
              <a:t> </a:t>
            </a:r>
            <a:r>
              <a:rPr lang="hu-HU" dirty="0" err="1" smtClean="0"/>
              <a:t>closer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endParaRPr lang="hu-HU" dirty="0" smtClean="0"/>
          </a:p>
          <a:p>
            <a:pPr lvl="1"/>
            <a:r>
              <a:rPr lang="hu-HU" dirty="0"/>
              <a:t>b</a:t>
            </a:r>
            <a:r>
              <a:rPr lang="hu-HU" dirty="0" smtClean="0"/>
              <a:t>e </a:t>
            </a:r>
            <a:r>
              <a:rPr lang="hu-HU" dirty="0" err="1" smtClean="0"/>
              <a:t>able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classify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example</a:t>
            </a:r>
            <a:r>
              <a:rPr lang="hu-HU" dirty="0" smtClean="0"/>
              <a:t> </a:t>
            </a:r>
            <a:r>
              <a:rPr lang="hu-HU" dirty="0" err="1" smtClean="0"/>
              <a:t>digits</a:t>
            </a:r>
            <a:endParaRPr lang="hu-HU" dirty="0" smtClean="0"/>
          </a:p>
        </p:txBody>
      </p:sp>
      <p:sp>
        <p:nvSpPr>
          <p:cNvPr id="5" name="Szövegdoboz 4"/>
          <p:cNvSpPr txBox="1"/>
          <p:nvPr/>
        </p:nvSpPr>
        <p:spPr>
          <a:xfrm>
            <a:off x="2232454" y="2483708"/>
            <a:ext cx="70679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dirty="0" err="1"/>
              <a:t>w</a:t>
            </a:r>
            <a:r>
              <a:rPr lang="hu-HU" dirty="0" err="1" smtClean="0"/>
              <a:t>e</a:t>
            </a:r>
            <a:r>
              <a:rPr lang="hu-HU" dirty="0" smtClean="0"/>
              <a:t> </a:t>
            </a:r>
            <a:r>
              <a:rPr lang="hu-HU" dirty="0" err="1" smtClean="0"/>
              <a:t>repeat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process</a:t>
            </a:r>
            <a:r>
              <a:rPr lang="hu-HU" dirty="0" smtClean="0"/>
              <a:t> </a:t>
            </a:r>
            <a:r>
              <a:rPr lang="hu-HU" dirty="0" err="1" smtClean="0"/>
              <a:t>several</a:t>
            </a:r>
            <a:r>
              <a:rPr lang="hu-HU" dirty="0" smtClean="0"/>
              <a:t> </a:t>
            </a:r>
            <a:r>
              <a:rPr lang="hu-HU" dirty="0" err="1" smtClean="0"/>
              <a:t>times</a:t>
            </a:r>
            <a:r>
              <a:rPr lang="hu-HU" dirty="0" smtClean="0"/>
              <a:t>: </a:t>
            </a:r>
            <a:r>
              <a:rPr lang="hu-HU" dirty="0" err="1" smtClean="0"/>
              <a:t>changing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weights</a:t>
            </a:r>
            <a:endParaRPr lang="hu-HU" dirty="0" smtClean="0"/>
          </a:p>
          <a:p>
            <a:pPr lvl="1"/>
            <a:r>
              <a:rPr lang="hu-HU" dirty="0" err="1"/>
              <a:t>w</a:t>
            </a:r>
            <a:r>
              <a:rPr lang="hu-HU" dirty="0" err="1" smtClean="0"/>
              <a:t>ill</a:t>
            </a:r>
            <a:r>
              <a:rPr lang="hu-HU" dirty="0" smtClean="0"/>
              <a:t> </a:t>
            </a:r>
            <a:r>
              <a:rPr lang="hu-HU" dirty="0" err="1" smtClean="0"/>
              <a:t>produce</a:t>
            </a:r>
            <a:r>
              <a:rPr lang="hu-HU" dirty="0" smtClean="0"/>
              <a:t> </a:t>
            </a:r>
            <a:r>
              <a:rPr lang="hu-HU" dirty="0" err="1" smtClean="0"/>
              <a:t>better</a:t>
            </a:r>
            <a:r>
              <a:rPr lang="hu-HU" dirty="0" smtClean="0"/>
              <a:t> and </a:t>
            </a:r>
            <a:r>
              <a:rPr lang="hu-HU" dirty="0" err="1" smtClean="0"/>
              <a:t>better</a:t>
            </a:r>
            <a:r>
              <a:rPr lang="hu-HU" dirty="0" smtClean="0"/>
              <a:t> </a:t>
            </a:r>
            <a:r>
              <a:rPr lang="hu-HU" dirty="0" err="1" smtClean="0"/>
              <a:t>results</a:t>
            </a:r>
            <a:endParaRPr lang="hu-HU" dirty="0" smtClean="0"/>
          </a:p>
          <a:p>
            <a:pPr lvl="1"/>
            <a:r>
              <a:rPr lang="hu-HU" dirty="0"/>
              <a:t>	</a:t>
            </a:r>
            <a:r>
              <a:rPr lang="hu-HU" dirty="0" smtClean="0"/>
              <a:t>	The </a:t>
            </a:r>
            <a:r>
              <a:rPr lang="hu-HU" dirty="0" err="1" smtClean="0"/>
              <a:t>network</a:t>
            </a:r>
            <a:r>
              <a:rPr lang="hu-HU" dirty="0" smtClean="0"/>
              <a:t> is </a:t>
            </a:r>
            <a:r>
              <a:rPr lang="hu-HU" b="1" dirty="0" err="1" smtClean="0"/>
              <a:t>learning</a:t>
            </a:r>
            <a:r>
              <a:rPr lang="hu-HU" dirty="0" smtClean="0"/>
              <a:t> !!!</a:t>
            </a:r>
          </a:p>
        </p:txBody>
      </p:sp>
    </p:spTree>
    <p:extLst>
      <p:ext uri="{BB962C8B-B14F-4D97-AF65-F5344CB8AC3E}">
        <p14:creationId xmlns:p14="http://schemas.microsoft.com/office/powerpoint/2010/main" xmlns="" val="183169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b="1" u="sng" dirty="0" smtClean="0"/>
              <a:t>Example</a:t>
            </a:r>
            <a:endParaRPr lang="hu-HU" b="1" u="sng" dirty="0"/>
          </a:p>
        </p:txBody>
      </p:sp>
      <p:sp>
        <p:nvSpPr>
          <p:cNvPr id="5" name="Oval 4"/>
          <p:cNvSpPr/>
          <p:nvPr/>
        </p:nvSpPr>
        <p:spPr>
          <a:xfrm>
            <a:off x="2187898" y="1758164"/>
            <a:ext cx="772732" cy="77273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87898" y="3613454"/>
            <a:ext cx="772732" cy="77273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02288" y="5209410"/>
            <a:ext cx="772732" cy="77273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Rectangle 9"/>
              <p:cNvSpPr/>
              <p:nvPr/>
            </p:nvSpPr>
            <p:spPr>
              <a:xfrm>
                <a:off x="6104586" y="3577698"/>
                <a:ext cx="1068946" cy="813998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𝞢</m:t>
                      </m:r>
                    </m:oMath>
                  </m:oMathPara>
                </a14:m>
                <a:endParaRPr lang="hu-HU" sz="4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586" y="3577698"/>
                <a:ext cx="1068946" cy="8139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Rectangle 10"/>
              <p:cNvSpPr/>
              <p:nvPr/>
            </p:nvSpPr>
            <p:spPr>
              <a:xfrm>
                <a:off x="7173532" y="3577698"/>
                <a:ext cx="1068946" cy="813998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hu-HU" sz="4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532" y="3577698"/>
                <a:ext cx="1068946" cy="813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5" idx="6"/>
            <a:endCxn id="10" idx="1"/>
          </p:cNvCxnSpPr>
          <p:nvPr/>
        </p:nvCxnSpPr>
        <p:spPr>
          <a:xfrm>
            <a:off x="2960630" y="2144530"/>
            <a:ext cx="3143956" cy="184016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6"/>
            <a:endCxn id="10" idx="1"/>
          </p:cNvCxnSpPr>
          <p:nvPr/>
        </p:nvCxnSpPr>
        <p:spPr>
          <a:xfrm flipV="1">
            <a:off x="2960630" y="3984697"/>
            <a:ext cx="3143956" cy="1512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6"/>
            <a:endCxn id="10" idx="1"/>
          </p:cNvCxnSpPr>
          <p:nvPr/>
        </p:nvCxnSpPr>
        <p:spPr>
          <a:xfrm flipV="1">
            <a:off x="2975020" y="3984697"/>
            <a:ext cx="3129566" cy="161107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35148" y="4407994"/>
            <a:ext cx="1104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sum</a:t>
            </a:r>
          </a:p>
          <a:p>
            <a:r>
              <a:rPr lang="hu-HU" dirty="0" smtClean="0"/>
              <a:t>function</a:t>
            </a:r>
            <a:endParaRPr lang="hu-HU" dirty="0"/>
          </a:p>
        </p:txBody>
      </p:sp>
      <p:sp>
        <p:nvSpPr>
          <p:cNvPr id="17" name="TextBox 16"/>
          <p:cNvSpPr txBox="1"/>
          <p:nvPr/>
        </p:nvSpPr>
        <p:spPr>
          <a:xfrm>
            <a:off x="7419977" y="3078181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</a:t>
            </a:r>
            <a:r>
              <a:rPr lang="hu-HU" dirty="0" smtClean="0"/>
              <a:t>tep function</a:t>
            </a:r>
            <a:endParaRPr lang="hu-HU" dirty="0"/>
          </a:p>
        </p:txBody>
      </p:sp>
      <p:sp>
        <p:nvSpPr>
          <p:cNvPr id="18" name="TextBox 17"/>
          <p:cNvSpPr txBox="1"/>
          <p:nvPr/>
        </p:nvSpPr>
        <p:spPr>
          <a:xfrm>
            <a:off x="3781443" y="2252093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1 = 0.2</a:t>
            </a:r>
            <a:endParaRPr lang="hu-HU" dirty="0"/>
          </a:p>
        </p:txBody>
      </p:sp>
      <p:sp>
        <p:nvSpPr>
          <p:cNvPr id="19" name="TextBox 18"/>
          <p:cNvSpPr txBox="1"/>
          <p:nvPr/>
        </p:nvSpPr>
        <p:spPr>
          <a:xfrm>
            <a:off x="3423883" y="3576523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2 = - 0.5</a:t>
            </a:r>
            <a:endParaRPr lang="hu-HU" dirty="0"/>
          </a:p>
        </p:txBody>
      </p:sp>
      <p:sp>
        <p:nvSpPr>
          <p:cNvPr id="20" name="TextBox 19"/>
          <p:cNvSpPr txBox="1"/>
          <p:nvPr/>
        </p:nvSpPr>
        <p:spPr>
          <a:xfrm>
            <a:off x="3781103" y="5205983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3 = 0.4</a:t>
            </a:r>
            <a:endParaRPr lang="hu-HU" dirty="0"/>
          </a:p>
        </p:txBody>
      </p:sp>
      <p:sp>
        <p:nvSpPr>
          <p:cNvPr id="27" name="TextBox 26"/>
          <p:cNvSpPr txBox="1"/>
          <p:nvPr/>
        </p:nvSpPr>
        <p:spPr>
          <a:xfrm>
            <a:off x="1118952" y="1959864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x</a:t>
            </a:r>
            <a:r>
              <a:rPr lang="hu-HU" dirty="0" smtClean="0"/>
              <a:t>1 = 1</a:t>
            </a:r>
            <a:endParaRPr lang="hu-HU" dirty="0"/>
          </a:p>
        </p:txBody>
      </p:sp>
      <p:sp>
        <p:nvSpPr>
          <p:cNvPr id="28" name="TextBox 27"/>
          <p:cNvSpPr txBox="1"/>
          <p:nvPr/>
        </p:nvSpPr>
        <p:spPr>
          <a:xfrm>
            <a:off x="1136816" y="3815154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x</a:t>
            </a:r>
            <a:r>
              <a:rPr lang="hu-HU" dirty="0"/>
              <a:t>2</a:t>
            </a:r>
            <a:r>
              <a:rPr lang="hu-HU" dirty="0" smtClean="0"/>
              <a:t> = 1</a:t>
            </a:r>
            <a:endParaRPr lang="hu-HU" dirty="0"/>
          </a:p>
        </p:txBody>
      </p:sp>
      <p:sp>
        <p:nvSpPr>
          <p:cNvPr id="29" name="TextBox 28"/>
          <p:cNvSpPr txBox="1"/>
          <p:nvPr/>
        </p:nvSpPr>
        <p:spPr>
          <a:xfrm>
            <a:off x="1165618" y="541111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x</a:t>
            </a:r>
            <a:r>
              <a:rPr lang="hu-HU" dirty="0"/>
              <a:t>3</a:t>
            </a:r>
            <a:r>
              <a:rPr lang="hu-HU" dirty="0" smtClean="0"/>
              <a:t> = 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75246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187898" y="1758164"/>
            <a:ext cx="772732" cy="77273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87898" y="3613454"/>
            <a:ext cx="772732" cy="77273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02288" y="5209410"/>
            <a:ext cx="772732" cy="77273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Rectangle 9"/>
              <p:cNvSpPr/>
              <p:nvPr/>
            </p:nvSpPr>
            <p:spPr>
              <a:xfrm>
                <a:off x="6104586" y="3577698"/>
                <a:ext cx="1068946" cy="813998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𝞢</m:t>
                      </m:r>
                    </m:oMath>
                  </m:oMathPara>
                </a14:m>
                <a:endParaRPr lang="hu-HU" sz="4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586" y="3577698"/>
                <a:ext cx="1068946" cy="8139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Rectangle 10"/>
              <p:cNvSpPr/>
              <p:nvPr/>
            </p:nvSpPr>
            <p:spPr>
              <a:xfrm>
                <a:off x="7173532" y="3577698"/>
                <a:ext cx="1068946" cy="813998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hu-HU" sz="4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532" y="3577698"/>
                <a:ext cx="1068946" cy="813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5" idx="6"/>
            <a:endCxn id="10" idx="1"/>
          </p:cNvCxnSpPr>
          <p:nvPr/>
        </p:nvCxnSpPr>
        <p:spPr>
          <a:xfrm>
            <a:off x="2960630" y="2144530"/>
            <a:ext cx="3143956" cy="184016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6"/>
            <a:endCxn id="10" idx="1"/>
          </p:cNvCxnSpPr>
          <p:nvPr/>
        </p:nvCxnSpPr>
        <p:spPr>
          <a:xfrm flipV="1">
            <a:off x="2960630" y="3984697"/>
            <a:ext cx="3143956" cy="1512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6"/>
            <a:endCxn id="10" idx="1"/>
          </p:cNvCxnSpPr>
          <p:nvPr/>
        </p:nvCxnSpPr>
        <p:spPr>
          <a:xfrm flipV="1">
            <a:off x="2975020" y="3984697"/>
            <a:ext cx="3129566" cy="161107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35148" y="4407994"/>
            <a:ext cx="1104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sum</a:t>
            </a:r>
          </a:p>
          <a:p>
            <a:r>
              <a:rPr lang="hu-HU" dirty="0" smtClean="0"/>
              <a:t>function</a:t>
            </a:r>
            <a:endParaRPr lang="hu-HU" dirty="0"/>
          </a:p>
        </p:txBody>
      </p:sp>
      <p:sp>
        <p:nvSpPr>
          <p:cNvPr id="17" name="TextBox 16"/>
          <p:cNvSpPr txBox="1"/>
          <p:nvPr/>
        </p:nvSpPr>
        <p:spPr>
          <a:xfrm>
            <a:off x="7419977" y="3078181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</a:t>
            </a:r>
            <a:r>
              <a:rPr lang="hu-HU" dirty="0" smtClean="0"/>
              <a:t>tep function</a:t>
            </a:r>
            <a:endParaRPr lang="hu-HU" dirty="0"/>
          </a:p>
        </p:txBody>
      </p:sp>
      <p:sp>
        <p:nvSpPr>
          <p:cNvPr id="18" name="TextBox 17"/>
          <p:cNvSpPr txBox="1"/>
          <p:nvPr/>
        </p:nvSpPr>
        <p:spPr>
          <a:xfrm>
            <a:off x="3781443" y="2252093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1 = 0.2</a:t>
            </a:r>
            <a:endParaRPr lang="hu-HU" dirty="0"/>
          </a:p>
        </p:txBody>
      </p:sp>
      <p:sp>
        <p:nvSpPr>
          <p:cNvPr id="19" name="TextBox 18"/>
          <p:cNvSpPr txBox="1"/>
          <p:nvPr/>
        </p:nvSpPr>
        <p:spPr>
          <a:xfrm>
            <a:off x="3423883" y="3576523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2 = - 0.5</a:t>
            </a:r>
            <a:endParaRPr lang="hu-HU" dirty="0"/>
          </a:p>
        </p:txBody>
      </p:sp>
      <p:sp>
        <p:nvSpPr>
          <p:cNvPr id="20" name="TextBox 19"/>
          <p:cNvSpPr txBox="1"/>
          <p:nvPr/>
        </p:nvSpPr>
        <p:spPr>
          <a:xfrm>
            <a:off x="3781103" y="5205983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3 = 0.4</a:t>
            </a:r>
            <a:endParaRPr lang="hu-HU" dirty="0"/>
          </a:p>
        </p:txBody>
      </p:sp>
      <p:sp>
        <p:nvSpPr>
          <p:cNvPr id="27" name="TextBox 26"/>
          <p:cNvSpPr txBox="1"/>
          <p:nvPr/>
        </p:nvSpPr>
        <p:spPr>
          <a:xfrm>
            <a:off x="1118952" y="1959864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x</a:t>
            </a:r>
            <a:r>
              <a:rPr lang="hu-HU" dirty="0" smtClean="0"/>
              <a:t>1 = 1</a:t>
            </a:r>
            <a:endParaRPr lang="hu-HU" dirty="0"/>
          </a:p>
        </p:txBody>
      </p:sp>
      <p:sp>
        <p:nvSpPr>
          <p:cNvPr id="28" name="TextBox 27"/>
          <p:cNvSpPr txBox="1"/>
          <p:nvPr/>
        </p:nvSpPr>
        <p:spPr>
          <a:xfrm>
            <a:off x="1136816" y="3815154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x</a:t>
            </a:r>
            <a:r>
              <a:rPr lang="hu-HU" dirty="0"/>
              <a:t>2</a:t>
            </a:r>
            <a:r>
              <a:rPr lang="hu-HU" dirty="0" smtClean="0"/>
              <a:t> = 1</a:t>
            </a:r>
            <a:endParaRPr lang="hu-HU" dirty="0"/>
          </a:p>
        </p:txBody>
      </p:sp>
      <p:sp>
        <p:nvSpPr>
          <p:cNvPr id="29" name="TextBox 28"/>
          <p:cNvSpPr txBox="1"/>
          <p:nvPr/>
        </p:nvSpPr>
        <p:spPr>
          <a:xfrm>
            <a:off x="1165618" y="541111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x</a:t>
            </a:r>
            <a:r>
              <a:rPr lang="hu-HU" dirty="0"/>
              <a:t>3</a:t>
            </a:r>
            <a:r>
              <a:rPr lang="hu-HU" dirty="0" smtClean="0"/>
              <a:t> = 0</a:t>
            </a:r>
            <a:endParaRPr lang="hu-HU" dirty="0"/>
          </a:p>
        </p:txBody>
      </p:sp>
      <p:sp>
        <p:nvSpPr>
          <p:cNvPr id="3" name="TextBox 2"/>
          <p:cNvSpPr txBox="1"/>
          <p:nvPr/>
        </p:nvSpPr>
        <p:spPr>
          <a:xfrm>
            <a:off x="5348472" y="1746412"/>
            <a:ext cx="67617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</a:t>
            </a:r>
            <a:r>
              <a:rPr lang="hu-HU" dirty="0" smtClean="0"/>
              <a:t>um = x1*w1 + x2*w2 + x3*w3 = 1*0.2 + 1*(-0.5) + 0*0.4 = -0.3</a:t>
            </a:r>
          </a:p>
          <a:p>
            <a:endParaRPr lang="hu-HU" dirty="0"/>
          </a:p>
          <a:p>
            <a:r>
              <a:rPr lang="hu-HU" dirty="0" smtClean="0"/>
              <a:t>stepFunction( -0.3 ) = 0 !!! </a:t>
            </a:r>
            <a:endParaRPr lang="hu-H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Example</a:t>
            </a:r>
            <a:endParaRPr lang="hu-HU" b="1" u="sng" dirty="0"/>
          </a:p>
        </p:txBody>
      </p:sp>
    </p:spTree>
    <p:extLst>
      <p:ext uri="{BB962C8B-B14F-4D97-AF65-F5344CB8AC3E}">
        <p14:creationId xmlns:p14="http://schemas.microsoft.com/office/powerpoint/2010/main" xmlns="" val="235247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b="1" u="sng" dirty="0" smtClean="0"/>
              <a:t>Example</a:t>
            </a:r>
            <a:endParaRPr lang="hu-HU" b="1" u="sng" dirty="0"/>
          </a:p>
        </p:txBody>
      </p:sp>
      <p:sp>
        <p:nvSpPr>
          <p:cNvPr id="5" name="Oval 4"/>
          <p:cNvSpPr/>
          <p:nvPr/>
        </p:nvSpPr>
        <p:spPr>
          <a:xfrm>
            <a:off x="2187898" y="1758164"/>
            <a:ext cx="772732" cy="77273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87898" y="3613454"/>
            <a:ext cx="772732" cy="77273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02288" y="5209410"/>
            <a:ext cx="772732" cy="77273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Rectangle 9"/>
              <p:cNvSpPr/>
              <p:nvPr/>
            </p:nvSpPr>
            <p:spPr>
              <a:xfrm>
                <a:off x="6104586" y="3577698"/>
                <a:ext cx="1068946" cy="813998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𝞢</m:t>
                      </m:r>
                    </m:oMath>
                  </m:oMathPara>
                </a14:m>
                <a:endParaRPr lang="hu-HU" sz="4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586" y="3577698"/>
                <a:ext cx="1068946" cy="8139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Rectangle 10"/>
              <p:cNvSpPr/>
              <p:nvPr/>
            </p:nvSpPr>
            <p:spPr>
              <a:xfrm>
                <a:off x="7173532" y="3577698"/>
                <a:ext cx="1068946" cy="813998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hu-HU" sz="4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532" y="3577698"/>
                <a:ext cx="1068946" cy="813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5" idx="6"/>
            <a:endCxn id="10" idx="1"/>
          </p:cNvCxnSpPr>
          <p:nvPr/>
        </p:nvCxnSpPr>
        <p:spPr>
          <a:xfrm>
            <a:off x="2960630" y="2144530"/>
            <a:ext cx="3143956" cy="184016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6"/>
            <a:endCxn id="10" idx="1"/>
          </p:cNvCxnSpPr>
          <p:nvPr/>
        </p:nvCxnSpPr>
        <p:spPr>
          <a:xfrm flipV="1">
            <a:off x="2960630" y="3984697"/>
            <a:ext cx="3143956" cy="1512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6"/>
            <a:endCxn id="10" idx="1"/>
          </p:cNvCxnSpPr>
          <p:nvPr/>
        </p:nvCxnSpPr>
        <p:spPr>
          <a:xfrm flipV="1">
            <a:off x="2975020" y="3984697"/>
            <a:ext cx="3129566" cy="161107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35148" y="4407994"/>
            <a:ext cx="1104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sum</a:t>
            </a:r>
          </a:p>
          <a:p>
            <a:r>
              <a:rPr lang="hu-HU" dirty="0" smtClean="0"/>
              <a:t>function</a:t>
            </a:r>
            <a:endParaRPr lang="hu-HU" dirty="0"/>
          </a:p>
        </p:txBody>
      </p:sp>
      <p:sp>
        <p:nvSpPr>
          <p:cNvPr id="17" name="TextBox 16"/>
          <p:cNvSpPr txBox="1"/>
          <p:nvPr/>
        </p:nvSpPr>
        <p:spPr>
          <a:xfrm>
            <a:off x="7419977" y="3078181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</a:t>
            </a:r>
            <a:r>
              <a:rPr lang="hu-HU" dirty="0" smtClean="0"/>
              <a:t>tep function</a:t>
            </a:r>
            <a:endParaRPr lang="hu-HU" dirty="0"/>
          </a:p>
        </p:txBody>
      </p:sp>
      <p:sp>
        <p:nvSpPr>
          <p:cNvPr id="18" name="TextBox 17"/>
          <p:cNvSpPr txBox="1"/>
          <p:nvPr/>
        </p:nvSpPr>
        <p:spPr>
          <a:xfrm>
            <a:off x="3781443" y="2252093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1 = 0.2</a:t>
            </a:r>
            <a:endParaRPr lang="hu-HU" dirty="0"/>
          </a:p>
        </p:txBody>
      </p:sp>
      <p:sp>
        <p:nvSpPr>
          <p:cNvPr id="19" name="TextBox 18"/>
          <p:cNvSpPr txBox="1"/>
          <p:nvPr/>
        </p:nvSpPr>
        <p:spPr>
          <a:xfrm>
            <a:off x="3423883" y="3576523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2 = - 0.5</a:t>
            </a:r>
            <a:endParaRPr lang="hu-HU" dirty="0"/>
          </a:p>
        </p:txBody>
      </p:sp>
      <p:sp>
        <p:nvSpPr>
          <p:cNvPr id="20" name="TextBox 19"/>
          <p:cNvSpPr txBox="1"/>
          <p:nvPr/>
        </p:nvSpPr>
        <p:spPr>
          <a:xfrm>
            <a:off x="3781103" y="5205983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3 = 0.4</a:t>
            </a:r>
            <a:endParaRPr lang="hu-HU" dirty="0"/>
          </a:p>
        </p:txBody>
      </p:sp>
      <p:sp>
        <p:nvSpPr>
          <p:cNvPr id="27" name="TextBox 26"/>
          <p:cNvSpPr txBox="1"/>
          <p:nvPr/>
        </p:nvSpPr>
        <p:spPr>
          <a:xfrm>
            <a:off x="1118952" y="1959864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x</a:t>
            </a:r>
            <a:r>
              <a:rPr lang="hu-HU" dirty="0" smtClean="0"/>
              <a:t>1 = 1</a:t>
            </a:r>
            <a:endParaRPr lang="hu-HU" dirty="0"/>
          </a:p>
        </p:txBody>
      </p:sp>
      <p:sp>
        <p:nvSpPr>
          <p:cNvPr id="28" name="TextBox 27"/>
          <p:cNvSpPr txBox="1"/>
          <p:nvPr/>
        </p:nvSpPr>
        <p:spPr>
          <a:xfrm>
            <a:off x="1136816" y="3815154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x</a:t>
            </a:r>
            <a:r>
              <a:rPr lang="hu-HU" dirty="0"/>
              <a:t>2</a:t>
            </a:r>
            <a:r>
              <a:rPr lang="hu-HU" dirty="0" smtClean="0"/>
              <a:t> = 1</a:t>
            </a:r>
            <a:endParaRPr lang="hu-HU" dirty="0"/>
          </a:p>
        </p:txBody>
      </p:sp>
      <p:sp>
        <p:nvSpPr>
          <p:cNvPr id="29" name="TextBox 28"/>
          <p:cNvSpPr txBox="1"/>
          <p:nvPr/>
        </p:nvSpPr>
        <p:spPr>
          <a:xfrm>
            <a:off x="1165618" y="541111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x</a:t>
            </a:r>
            <a:r>
              <a:rPr lang="hu-HU" dirty="0"/>
              <a:t>3</a:t>
            </a:r>
            <a:r>
              <a:rPr lang="hu-HU" dirty="0" smtClean="0"/>
              <a:t> = 0</a:t>
            </a:r>
            <a:endParaRPr lang="hu-HU" dirty="0"/>
          </a:p>
        </p:txBody>
      </p:sp>
      <p:sp>
        <p:nvSpPr>
          <p:cNvPr id="3" name="TextBox 2"/>
          <p:cNvSpPr txBox="1"/>
          <p:nvPr/>
        </p:nvSpPr>
        <p:spPr>
          <a:xfrm>
            <a:off x="5348472" y="1746412"/>
            <a:ext cx="67617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</a:t>
            </a:r>
            <a:r>
              <a:rPr lang="hu-HU" dirty="0" smtClean="0"/>
              <a:t>um = x1*w1 + x2*w2 + x3*w3 = 1*0.2 + 1*(-0.5) + 0*0.4 = -0.3</a:t>
            </a:r>
          </a:p>
          <a:p>
            <a:endParaRPr lang="hu-HU" dirty="0"/>
          </a:p>
          <a:p>
            <a:r>
              <a:rPr lang="hu-HU" dirty="0" smtClean="0"/>
              <a:t>stepFunction( -0.3 ) = 0 !!! </a:t>
            </a:r>
            <a:endParaRPr lang="hu-HU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512935" y="3945855"/>
            <a:ext cx="772733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556125" y="358171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00B050"/>
                </a:solidFill>
              </a:rPr>
              <a:t>0</a:t>
            </a:r>
            <a:endParaRPr lang="hu-H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91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b="1" u="sng" dirty="0" smtClean="0"/>
              <a:t>Example</a:t>
            </a:r>
            <a:endParaRPr lang="hu-HU" b="1" u="sng" dirty="0"/>
          </a:p>
        </p:txBody>
      </p:sp>
      <p:sp>
        <p:nvSpPr>
          <p:cNvPr id="5" name="Oval 4"/>
          <p:cNvSpPr/>
          <p:nvPr/>
        </p:nvSpPr>
        <p:spPr>
          <a:xfrm>
            <a:off x="2187898" y="1758164"/>
            <a:ext cx="772732" cy="77273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87898" y="3613454"/>
            <a:ext cx="772732" cy="77273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02288" y="5209410"/>
            <a:ext cx="772732" cy="772732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Rectangle 9"/>
              <p:cNvSpPr/>
              <p:nvPr/>
            </p:nvSpPr>
            <p:spPr>
              <a:xfrm>
                <a:off x="6104586" y="3577698"/>
                <a:ext cx="1068946" cy="813998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4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𝞢</m:t>
                      </m:r>
                    </m:oMath>
                  </m:oMathPara>
                </a14:m>
                <a:endParaRPr lang="hu-HU" sz="4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586" y="3577698"/>
                <a:ext cx="1068946" cy="8139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Rectangle 10"/>
              <p:cNvSpPr/>
              <p:nvPr/>
            </p:nvSpPr>
            <p:spPr>
              <a:xfrm>
                <a:off x="7173532" y="3577698"/>
                <a:ext cx="1068946" cy="813998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hu-HU" sz="4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532" y="3577698"/>
                <a:ext cx="1068946" cy="813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5" idx="6"/>
            <a:endCxn id="10" idx="1"/>
          </p:cNvCxnSpPr>
          <p:nvPr/>
        </p:nvCxnSpPr>
        <p:spPr>
          <a:xfrm>
            <a:off x="2960630" y="2144530"/>
            <a:ext cx="3143956" cy="184016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6"/>
            <a:endCxn id="10" idx="1"/>
          </p:cNvCxnSpPr>
          <p:nvPr/>
        </p:nvCxnSpPr>
        <p:spPr>
          <a:xfrm flipV="1">
            <a:off x="2960630" y="3984697"/>
            <a:ext cx="3143956" cy="1512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6"/>
            <a:endCxn id="10" idx="1"/>
          </p:cNvCxnSpPr>
          <p:nvPr/>
        </p:nvCxnSpPr>
        <p:spPr>
          <a:xfrm flipV="1">
            <a:off x="2975020" y="3984697"/>
            <a:ext cx="3129566" cy="161107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35148" y="4407994"/>
            <a:ext cx="1104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sum</a:t>
            </a:r>
          </a:p>
          <a:p>
            <a:r>
              <a:rPr lang="hu-HU" dirty="0" smtClean="0"/>
              <a:t>function</a:t>
            </a:r>
            <a:endParaRPr lang="hu-HU" dirty="0"/>
          </a:p>
        </p:txBody>
      </p:sp>
      <p:sp>
        <p:nvSpPr>
          <p:cNvPr id="17" name="TextBox 16"/>
          <p:cNvSpPr txBox="1"/>
          <p:nvPr/>
        </p:nvSpPr>
        <p:spPr>
          <a:xfrm>
            <a:off x="7419977" y="3078181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</a:t>
            </a:r>
            <a:r>
              <a:rPr lang="hu-HU" dirty="0" smtClean="0"/>
              <a:t>tep function</a:t>
            </a:r>
            <a:endParaRPr lang="hu-HU" dirty="0"/>
          </a:p>
        </p:txBody>
      </p:sp>
      <p:sp>
        <p:nvSpPr>
          <p:cNvPr id="18" name="TextBox 17"/>
          <p:cNvSpPr txBox="1"/>
          <p:nvPr/>
        </p:nvSpPr>
        <p:spPr>
          <a:xfrm>
            <a:off x="3781443" y="2252093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1 = 0.2</a:t>
            </a:r>
            <a:endParaRPr lang="hu-HU" dirty="0"/>
          </a:p>
        </p:txBody>
      </p:sp>
      <p:sp>
        <p:nvSpPr>
          <p:cNvPr id="19" name="TextBox 18"/>
          <p:cNvSpPr txBox="1"/>
          <p:nvPr/>
        </p:nvSpPr>
        <p:spPr>
          <a:xfrm>
            <a:off x="3423883" y="3576523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2 = 0.5</a:t>
            </a:r>
            <a:endParaRPr lang="hu-HU" dirty="0"/>
          </a:p>
        </p:txBody>
      </p:sp>
      <p:sp>
        <p:nvSpPr>
          <p:cNvPr id="20" name="TextBox 19"/>
          <p:cNvSpPr txBox="1"/>
          <p:nvPr/>
        </p:nvSpPr>
        <p:spPr>
          <a:xfrm>
            <a:off x="3781103" y="5205983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3 = 0.7</a:t>
            </a:r>
            <a:endParaRPr lang="hu-HU" dirty="0"/>
          </a:p>
        </p:txBody>
      </p:sp>
      <p:sp>
        <p:nvSpPr>
          <p:cNvPr id="27" name="TextBox 26"/>
          <p:cNvSpPr txBox="1"/>
          <p:nvPr/>
        </p:nvSpPr>
        <p:spPr>
          <a:xfrm>
            <a:off x="1118952" y="1959864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x</a:t>
            </a:r>
            <a:r>
              <a:rPr lang="hu-HU" dirty="0" smtClean="0"/>
              <a:t>1 = 1</a:t>
            </a:r>
            <a:endParaRPr lang="hu-HU" dirty="0"/>
          </a:p>
        </p:txBody>
      </p:sp>
      <p:sp>
        <p:nvSpPr>
          <p:cNvPr id="28" name="TextBox 27"/>
          <p:cNvSpPr txBox="1"/>
          <p:nvPr/>
        </p:nvSpPr>
        <p:spPr>
          <a:xfrm>
            <a:off x="1136816" y="3815154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x</a:t>
            </a:r>
            <a:r>
              <a:rPr lang="hu-HU" dirty="0"/>
              <a:t>2</a:t>
            </a:r>
            <a:r>
              <a:rPr lang="hu-HU" dirty="0" smtClean="0"/>
              <a:t> = 1</a:t>
            </a:r>
            <a:endParaRPr lang="hu-HU" dirty="0"/>
          </a:p>
        </p:txBody>
      </p:sp>
      <p:sp>
        <p:nvSpPr>
          <p:cNvPr id="29" name="TextBox 28"/>
          <p:cNvSpPr txBox="1"/>
          <p:nvPr/>
        </p:nvSpPr>
        <p:spPr>
          <a:xfrm>
            <a:off x="1165618" y="541111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x</a:t>
            </a:r>
            <a:r>
              <a:rPr lang="hu-HU" dirty="0"/>
              <a:t>3</a:t>
            </a:r>
            <a:r>
              <a:rPr lang="hu-HU" dirty="0" smtClean="0"/>
              <a:t> = 1</a:t>
            </a:r>
            <a:endParaRPr lang="hu-HU" dirty="0"/>
          </a:p>
        </p:txBody>
      </p:sp>
      <p:sp>
        <p:nvSpPr>
          <p:cNvPr id="3" name="TextBox 2"/>
          <p:cNvSpPr txBox="1"/>
          <p:nvPr/>
        </p:nvSpPr>
        <p:spPr>
          <a:xfrm>
            <a:off x="5348472" y="1746412"/>
            <a:ext cx="64379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</a:t>
            </a:r>
            <a:r>
              <a:rPr lang="hu-HU" dirty="0" smtClean="0"/>
              <a:t>um = x1*w1 + x2*w2 + x3*w3 = 1*0.2 + 1*0.5 + 1*0.7 = 1.4</a:t>
            </a:r>
          </a:p>
          <a:p>
            <a:endParaRPr lang="hu-HU" dirty="0"/>
          </a:p>
          <a:p>
            <a:r>
              <a:rPr lang="hu-HU" dirty="0" smtClean="0"/>
              <a:t>stepFunction( 1.4 ) = 1 !!! </a:t>
            </a:r>
            <a:endParaRPr lang="hu-HU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512935" y="3945855"/>
            <a:ext cx="772733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556125" y="358171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solidFill>
                  <a:srgbClr val="00B050"/>
                </a:solidFill>
              </a:rPr>
              <a:t>1</a:t>
            </a:r>
            <a:endParaRPr lang="hu-H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225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err="1"/>
              <a:t>Applications</a:t>
            </a:r>
            <a:r>
              <a:rPr lang="hu-HU" b="1" u="sng" dirty="0"/>
              <a:t> of </a:t>
            </a:r>
            <a:r>
              <a:rPr lang="hu-HU" b="1" u="sng" dirty="0" err="1"/>
              <a:t>neural</a:t>
            </a:r>
            <a:r>
              <a:rPr lang="hu-HU" b="1" u="sng" dirty="0"/>
              <a:t> </a:t>
            </a:r>
            <a:r>
              <a:rPr lang="hu-HU" b="1" u="sng" dirty="0" err="1"/>
              <a:t>networks</a:t>
            </a:r>
            <a:endParaRPr lang="hu-HU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Self driving cars + cars that are able to park themself without human intervention</a:t>
            </a:r>
          </a:p>
          <a:p>
            <a:r>
              <a:rPr lang="hu-HU" dirty="0" smtClean="0"/>
              <a:t>Pattern recognition in healtcare industry </a:t>
            </a:r>
            <a:r>
              <a:rPr lang="hu-HU" dirty="0" smtClean="0">
                <a:sym typeface="Wingdings" panose="05000000000000000000" pitchFamily="2" charset="2"/>
              </a:rPr>
              <a:t> detect cancer or eye disorders well in advance 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Pattern detection in stock markets in order to predict stock prices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Facial recognition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Natural language processing</a:t>
            </a:r>
          </a:p>
          <a:p>
            <a:r>
              <a:rPr lang="hu-HU" dirty="0"/>
              <a:t>In the united arab emirated </a:t>
            </a:r>
            <a:r>
              <a:rPr lang="hu-HU" b="1" dirty="0"/>
              <a:t>AI</a:t>
            </a:r>
            <a:r>
              <a:rPr lang="hu-HU" dirty="0"/>
              <a:t> </a:t>
            </a:r>
            <a:r>
              <a:rPr lang="hu-HU" dirty="0" smtClean="0"/>
              <a:t>has </a:t>
            </a:r>
            <a:r>
              <a:rPr lang="hu-HU" dirty="0"/>
              <a:t>been used to control traffic </a:t>
            </a:r>
            <a:r>
              <a:rPr lang="hu-HU" dirty="0">
                <a:sym typeface="Wingdings" panose="05000000000000000000" pitchFamily="2" charset="2"/>
              </a:rPr>
              <a:t> a </a:t>
            </a:r>
            <a:r>
              <a:rPr lang="en-US" dirty="0"/>
              <a:t>system</a:t>
            </a:r>
            <a:r>
              <a:rPr lang="hu-HU" dirty="0"/>
              <a:t> has been created that</a:t>
            </a:r>
            <a:r>
              <a:rPr lang="en-US" dirty="0"/>
              <a:t> intelligently </a:t>
            </a:r>
            <a:r>
              <a:rPr lang="en-US" dirty="0" smtClean="0"/>
              <a:t>calculate</a:t>
            </a:r>
            <a:r>
              <a:rPr lang="hu-HU" dirty="0" smtClean="0"/>
              <a:t>s</a:t>
            </a:r>
            <a:r>
              <a:rPr lang="en-US" dirty="0" smtClean="0"/>
              <a:t> </a:t>
            </a:r>
            <a:r>
              <a:rPr lang="en-US" dirty="0"/>
              <a:t>traffic mishaps while consistently finding solutions to fix </a:t>
            </a:r>
            <a:r>
              <a:rPr lang="en-US" dirty="0" smtClean="0"/>
              <a:t>them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46031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0929" y="2215166"/>
            <a:ext cx="5655307" cy="3030949"/>
          </a:xfrm>
        </p:spPr>
      </p:pic>
      <p:sp>
        <p:nvSpPr>
          <p:cNvPr id="5" name="TextBox 4"/>
          <p:cNvSpPr txBox="1"/>
          <p:nvPr/>
        </p:nvSpPr>
        <p:spPr>
          <a:xfrm>
            <a:off x="991673" y="540913"/>
            <a:ext cx="9089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Neuron</a:t>
            </a:r>
            <a:r>
              <a:rPr lang="hu-HU" dirty="0" smtClean="0"/>
              <a:t>: </a:t>
            </a:r>
            <a:r>
              <a:rPr lang="hu-HU" dirty="0"/>
              <a:t>n</a:t>
            </a:r>
            <a:r>
              <a:rPr lang="en-US" dirty="0" err="1" smtClean="0"/>
              <a:t>eurons</a:t>
            </a:r>
            <a:r>
              <a:rPr lang="en-US" dirty="0" smtClean="0"/>
              <a:t> </a:t>
            </a:r>
            <a:r>
              <a:rPr lang="en-US" dirty="0"/>
              <a:t>are the unit which the brain uses to process </a:t>
            </a:r>
            <a:r>
              <a:rPr lang="en-US" dirty="0" smtClean="0"/>
              <a:t>information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~ e</a:t>
            </a:r>
            <a:r>
              <a:rPr lang="en-US" dirty="0" smtClean="0"/>
              <a:t>ach </a:t>
            </a:r>
            <a:r>
              <a:rPr lang="en-US" dirty="0"/>
              <a:t>neuron can make contact with several thousand other </a:t>
            </a:r>
            <a:r>
              <a:rPr lang="en-US" dirty="0" smtClean="0"/>
              <a:t>neurons</a:t>
            </a:r>
            <a:endParaRPr lang="hu-HU" dirty="0"/>
          </a:p>
          <a:p>
            <a:endParaRPr lang="hu-HU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6555347" y="4391696"/>
            <a:ext cx="682580" cy="128788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36347" y="5769735"/>
            <a:ext cx="5338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Axon: transmit the electric signal from neuron</a:t>
            </a:r>
          </a:p>
          <a:p>
            <a:r>
              <a:rPr lang="hu-HU" dirty="0"/>
              <a:t>t</a:t>
            </a:r>
            <a:r>
              <a:rPr lang="hu-HU" dirty="0" smtClean="0"/>
              <a:t>o neuron  ~ basically connects the neurons !!!</a:t>
            </a:r>
            <a:endParaRPr lang="hu-HU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318197" y="4391696"/>
            <a:ext cx="1146220" cy="75985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13892" y="5168841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Neuron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22060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Feedforward</a:t>
            </a:r>
            <a:r>
              <a:rPr lang="hu-HU" dirty="0" smtClean="0"/>
              <a:t> neural network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08475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Feedforward</a:t>
            </a:r>
            <a:r>
              <a:rPr lang="hu-HU" dirty="0" smtClean="0"/>
              <a:t> neural network</a:t>
            </a:r>
            <a:endParaRPr lang="hu-HU" dirty="0"/>
          </a:p>
        </p:txBody>
      </p:sp>
      <p:sp>
        <p:nvSpPr>
          <p:cNvPr id="26" name="Oval 25"/>
          <p:cNvSpPr/>
          <p:nvPr/>
        </p:nvSpPr>
        <p:spPr>
          <a:xfrm>
            <a:off x="1532586" y="226668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chemeClr val="bg1"/>
                </a:solidFill>
              </a:rPr>
              <a:t>x</a:t>
            </a:r>
            <a:endParaRPr lang="hu-HU" sz="2000" b="1" dirty="0">
              <a:solidFill>
                <a:schemeClr val="bg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532586" y="4453945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chemeClr val="bg1"/>
                </a:solidFill>
              </a:rPr>
              <a:t>y</a:t>
            </a:r>
            <a:endParaRPr lang="hu-HU" sz="2000" b="1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600164" y="1287889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Oval 28"/>
          <p:cNvSpPr/>
          <p:nvPr/>
        </p:nvSpPr>
        <p:spPr>
          <a:xfrm>
            <a:off x="5600164" y="341075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Oval 29"/>
          <p:cNvSpPr/>
          <p:nvPr/>
        </p:nvSpPr>
        <p:spPr>
          <a:xfrm>
            <a:off x="5600164" y="572680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Oval 30"/>
          <p:cNvSpPr/>
          <p:nvPr/>
        </p:nvSpPr>
        <p:spPr>
          <a:xfrm>
            <a:off x="9474558" y="341075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>
            <a:stCxn id="26" idx="6"/>
            <a:endCxn id="28" idx="2"/>
          </p:cNvCxnSpPr>
          <p:nvPr/>
        </p:nvCxnSpPr>
        <p:spPr>
          <a:xfrm flipV="1">
            <a:off x="2446986" y="1745089"/>
            <a:ext cx="3153178" cy="97879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6" idx="6"/>
            <a:endCxn id="29" idx="2"/>
          </p:cNvCxnSpPr>
          <p:nvPr/>
        </p:nvCxnSpPr>
        <p:spPr>
          <a:xfrm>
            <a:off x="2446986" y="2723883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6" idx="6"/>
            <a:endCxn id="30" idx="2"/>
          </p:cNvCxnSpPr>
          <p:nvPr/>
        </p:nvCxnSpPr>
        <p:spPr>
          <a:xfrm>
            <a:off x="2446986" y="2723883"/>
            <a:ext cx="3153178" cy="346012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7" idx="6"/>
            <a:endCxn id="28" idx="2"/>
          </p:cNvCxnSpPr>
          <p:nvPr/>
        </p:nvCxnSpPr>
        <p:spPr>
          <a:xfrm flipV="1">
            <a:off x="2446986" y="1745089"/>
            <a:ext cx="3153178" cy="316605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7" idx="6"/>
            <a:endCxn id="29" idx="2"/>
          </p:cNvCxnSpPr>
          <p:nvPr/>
        </p:nvCxnSpPr>
        <p:spPr>
          <a:xfrm flipV="1">
            <a:off x="2446986" y="3867956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7" idx="6"/>
            <a:endCxn id="30" idx="2"/>
          </p:cNvCxnSpPr>
          <p:nvPr/>
        </p:nvCxnSpPr>
        <p:spPr>
          <a:xfrm>
            <a:off x="2446986" y="4911145"/>
            <a:ext cx="3153178" cy="12728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6"/>
            <a:endCxn id="31" idx="2"/>
          </p:cNvCxnSpPr>
          <p:nvPr/>
        </p:nvCxnSpPr>
        <p:spPr>
          <a:xfrm>
            <a:off x="6514564" y="1745089"/>
            <a:ext cx="2959994" cy="21228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9" idx="6"/>
            <a:endCxn id="31" idx="2"/>
          </p:cNvCxnSpPr>
          <p:nvPr/>
        </p:nvCxnSpPr>
        <p:spPr>
          <a:xfrm>
            <a:off x="6514564" y="3867956"/>
            <a:ext cx="295999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0" idx="6"/>
            <a:endCxn id="31" idx="2"/>
          </p:cNvCxnSpPr>
          <p:nvPr/>
        </p:nvCxnSpPr>
        <p:spPr>
          <a:xfrm flipV="1">
            <a:off x="6514564" y="3867956"/>
            <a:ext cx="2959994" cy="23160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274090" y="5598018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Input layer</a:t>
            </a:r>
            <a:endParaRPr lang="hu-HU" dirty="0"/>
          </a:p>
        </p:txBody>
      </p:sp>
      <p:sp>
        <p:nvSpPr>
          <p:cNvPr id="43" name="TextBox 42"/>
          <p:cNvSpPr txBox="1"/>
          <p:nvPr/>
        </p:nvSpPr>
        <p:spPr>
          <a:xfrm>
            <a:off x="3992031" y="6203516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Hidden layer</a:t>
            </a:r>
            <a:endParaRPr lang="hu-HU" dirty="0"/>
          </a:p>
        </p:txBody>
      </p:sp>
      <p:sp>
        <p:nvSpPr>
          <p:cNvPr id="44" name="TextBox 43"/>
          <p:cNvSpPr txBox="1"/>
          <p:nvPr/>
        </p:nvSpPr>
        <p:spPr>
          <a:xfrm>
            <a:off x="9127692" y="4593327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Output layer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26241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52293" y="168713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x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052293" y="3874395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y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119871" y="283120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extBox 8"/>
          <p:cNvSpPr txBox="1"/>
          <p:nvPr/>
        </p:nvSpPr>
        <p:spPr>
          <a:xfrm>
            <a:off x="2708099" y="5357611"/>
            <a:ext cx="1366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Input layer</a:t>
            </a:r>
            <a:endParaRPr lang="hu-HU" dirty="0">
              <a:solidFill>
                <a:schemeClr val="bg1"/>
              </a:solidFill>
            </a:endParaRPr>
          </a:p>
          <a:p>
            <a:endParaRPr lang="hu-HU" dirty="0"/>
          </a:p>
        </p:txBody>
      </p:sp>
      <p:sp>
        <p:nvSpPr>
          <p:cNvPr id="10" name="TextBox 9"/>
          <p:cNvSpPr txBox="1"/>
          <p:nvPr/>
        </p:nvSpPr>
        <p:spPr>
          <a:xfrm>
            <a:off x="6781019" y="5357610"/>
            <a:ext cx="1592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Output layer</a:t>
            </a:r>
            <a:endParaRPr lang="hu-HU" dirty="0">
              <a:solidFill>
                <a:schemeClr val="bg1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63893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52293" y="168713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x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052293" y="3874395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y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119871" y="283120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TextBox 8"/>
          <p:cNvSpPr txBox="1"/>
          <p:nvPr/>
        </p:nvSpPr>
        <p:spPr>
          <a:xfrm>
            <a:off x="2708099" y="5357611"/>
            <a:ext cx="1366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Input layer</a:t>
            </a:r>
            <a:endParaRPr lang="hu-HU" dirty="0">
              <a:solidFill>
                <a:schemeClr val="bg1"/>
              </a:solidFill>
            </a:endParaRPr>
          </a:p>
          <a:p>
            <a:endParaRPr lang="hu-HU" dirty="0"/>
          </a:p>
        </p:txBody>
      </p:sp>
      <p:sp>
        <p:nvSpPr>
          <p:cNvPr id="10" name="TextBox 9"/>
          <p:cNvSpPr txBox="1"/>
          <p:nvPr/>
        </p:nvSpPr>
        <p:spPr>
          <a:xfrm>
            <a:off x="6781019" y="5357610"/>
            <a:ext cx="1592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Output layer</a:t>
            </a:r>
            <a:endParaRPr lang="hu-HU" dirty="0">
              <a:solidFill>
                <a:schemeClr val="bg1"/>
              </a:solidFill>
            </a:endParaRPr>
          </a:p>
          <a:p>
            <a:endParaRPr lang="hu-HU" dirty="0"/>
          </a:p>
        </p:txBody>
      </p:sp>
      <p:cxnSp>
        <p:nvCxnSpPr>
          <p:cNvPr id="3" name="Straight Arrow Connector 2"/>
          <p:cNvCxnSpPr>
            <a:stCxn id="4" idx="6"/>
            <a:endCxn id="6" idx="2"/>
          </p:cNvCxnSpPr>
          <p:nvPr/>
        </p:nvCxnSpPr>
        <p:spPr>
          <a:xfrm>
            <a:off x="3966693" y="2144333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6"/>
            <a:endCxn id="6" idx="2"/>
          </p:cNvCxnSpPr>
          <p:nvPr/>
        </p:nvCxnSpPr>
        <p:spPr>
          <a:xfrm flipV="1">
            <a:off x="3966693" y="3288406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38015" y="216237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w1</a:t>
            </a:r>
            <a:endParaRPr lang="hu-HU" dirty="0"/>
          </a:p>
        </p:txBody>
      </p:sp>
      <p:sp>
        <p:nvSpPr>
          <p:cNvPr id="13" name="TextBox 12"/>
          <p:cNvSpPr txBox="1"/>
          <p:nvPr/>
        </p:nvSpPr>
        <p:spPr>
          <a:xfrm>
            <a:off x="5290648" y="397527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w2</a:t>
            </a:r>
            <a:endParaRPr lang="hu-HU" dirty="0"/>
          </a:p>
        </p:txBody>
      </p:sp>
      <p:sp>
        <p:nvSpPr>
          <p:cNvPr id="14" name="TextBox 13"/>
          <p:cNvSpPr txBox="1"/>
          <p:nvPr/>
        </p:nvSpPr>
        <p:spPr>
          <a:xfrm>
            <a:off x="6555168" y="1904795"/>
            <a:ext cx="46923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Every node has a threshold </a:t>
            </a:r>
            <a:r>
              <a:rPr lang="hu-HU" b="1" dirty="0" smtClean="0"/>
              <a:t>T</a:t>
            </a:r>
          </a:p>
          <a:p>
            <a:r>
              <a:rPr lang="hu-HU" dirty="0" smtClean="0"/>
              <a:t>If the </a:t>
            </a:r>
            <a:r>
              <a:rPr lang="hu-HU" b="1" dirty="0" smtClean="0"/>
              <a:t>incoming signal &gt; T </a:t>
            </a:r>
            <a:r>
              <a:rPr lang="hu-HU" b="1" dirty="0" smtClean="0">
                <a:sym typeface="Wingdings" panose="05000000000000000000" pitchFamily="2" charset="2"/>
              </a:rPr>
              <a:t></a:t>
            </a:r>
            <a:r>
              <a:rPr lang="hu-HU" b="1" dirty="0" smtClean="0"/>
              <a:t> </a:t>
            </a:r>
            <a:r>
              <a:rPr lang="hu-HU" dirty="0" smtClean="0"/>
              <a:t>the neuron </a:t>
            </a:r>
          </a:p>
          <a:p>
            <a:r>
              <a:rPr lang="hu-HU" dirty="0"/>
              <a:t>w</a:t>
            </a:r>
            <a:r>
              <a:rPr lang="hu-HU" dirty="0" smtClean="0"/>
              <a:t>ill fire !!!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641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AND</a:t>
            </a:r>
            <a:r>
              <a:rPr lang="hu-HU" dirty="0" smtClean="0"/>
              <a:t> logical relation</a:t>
            </a:r>
            <a:endParaRPr lang="hu-HU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781837" y="2678806"/>
            <a:ext cx="637504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49273" y="2112135"/>
            <a:ext cx="0" cy="364472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83413" y="2112134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x</a:t>
            </a:r>
            <a:endParaRPr lang="hu-H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582991" y="2112135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y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748530" y="2112134"/>
            <a:ext cx="0" cy="364472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56197" y="2113121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x</a:t>
            </a:r>
            <a:r>
              <a:rPr lang="hu-HU" sz="2400" dirty="0" smtClean="0"/>
              <a:t> </a:t>
            </a:r>
            <a:r>
              <a:rPr lang="hu-HU" sz="2400" b="1" dirty="0" smtClean="0"/>
              <a:t>AND</a:t>
            </a:r>
            <a:r>
              <a:rPr lang="hu-HU" sz="2400" dirty="0" smtClean="0"/>
              <a:t> y</a:t>
            </a:r>
            <a:endParaRPr lang="hu-H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383413" y="310380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510775" y="307804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854731" y="307804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383413" y="359123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510775" y="356547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54731" y="356547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383413" y="410671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10775" y="408095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7854731" y="408095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383413" y="46221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10775" y="459643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54731" y="459643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21357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52293" y="168713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x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052293" y="3874395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y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119871" y="283120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T=2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8099" y="5357611"/>
            <a:ext cx="1366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Input layer</a:t>
            </a:r>
            <a:endParaRPr lang="hu-HU" dirty="0">
              <a:solidFill>
                <a:schemeClr val="bg1"/>
              </a:solidFill>
            </a:endParaRPr>
          </a:p>
          <a:p>
            <a:endParaRPr lang="hu-HU" dirty="0"/>
          </a:p>
        </p:txBody>
      </p:sp>
      <p:sp>
        <p:nvSpPr>
          <p:cNvPr id="10" name="TextBox 9"/>
          <p:cNvSpPr txBox="1"/>
          <p:nvPr/>
        </p:nvSpPr>
        <p:spPr>
          <a:xfrm>
            <a:off x="6781019" y="5357610"/>
            <a:ext cx="1592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Output layer</a:t>
            </a:r>
            <a:endParaRPr lang="hu-HU" dirty="0">
              <a:solidFill>
                <a:schemeClr val="bg1"/>
              </a:solidFill>
            </a:endParaRPr>
          </a:p>
          <a:p>
            <a:endParaRPr lang="hu-HU" dirty="0"/>
          </a:p>
        </p:txBody>
      </p:sp>
      <p:cxnSp>
        <p:nvCxnSpPr>
          <p:cNvPr id="3" name="Straight Arrow Connector 2"/>
          <p:cNvCxnSpPr>
            <a:stCxn id="4" idx="6"/>
            <a:endCxn id="6" idx="2"/>
          </p:cNvCxnSpPr>
          <p:nvPr/>
        </p:nvCxnSpPr>
        <p:spPr>
          <a:xfrm>
            <a:off x="3966693" y="2144333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6"/>
            <a:endCxn id="6" idx="2"/>
          </p:cNvCxnSpPr>
          <p:nvPr/>
        </p:nvCxnSpPr>
        <p:spPr>
          <a:xfrm flipV="1">
            <a:off x="3966693" y="3288406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38015" y="216237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w1</a:t>
            </a:r>
            <a:endParaRPr lang="hu-HU" dirty="0"/>
          </a:p>
        </p:txBody>
      </p:sp>
      <p:sp>
        <p:nvSpPr>
          <p:cNvPr id="13" name="TextBox 12"/>
          <p:cNvSpPr txBox="1"/>
          <p:nvPr/>
        </p:nvSpPr>
        <p:spPr>
          <a:xfrm>
            <a:off x="5290648" y="397527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w2</a:t>
            </a:r>
            <a:endParaRPr lang="hu-HU" dirty="0"/>
          </a:p>
        </p:txBody>
      </p:sp>
      <p:sp>
        <p:nvSpPr>
          <p:cNvPr id="14" name="TextBox 13"/>
          <p:cNvSpPr txBox="1"/>
          <p:nvPr/>
        </p:nvSpPr>
        <p:spPr>
          <a:xfrm>
            <a:off x="6555168" y="1904795"/>
            <a:ext cx="46923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Every node has a threshold </a:t>
            </a:r>
            <a:r>
              <a:rPr lang="hu-HU" b="1" dirty="0" smtClean="0"/>
              <a:t>T</a:t>
            </a:r>
          </a:p>
          <a:p>
            <a:r>
              <a:rPr lang="hu-HU" dirty="0" smtClean="0"/>
              <a:t>If the </a:t>
            </a:r>
            <a:r>
              <a:rPr lang="hu-HU" b="1" dirty="0" smtClean="0"/>
              <a:t>incoming signal &gt; T </a:t>
            </a:r>
            <a:r>
              <a:rPr lang="hu-HU" b="1" dirty="0" smtClean="0">
                <a:sym typeface="Wingdings" panose="05000000000000000000" pitchFamily="2" charset="2"/>
              </a:rPr>
              <a:t></a:t>
            </a:r>
            <a:r>
              <a:rPr lang="hu-HU" b="1" dirty="0" smtClean="0"/>
              <a:t> </a:t>
            </a:r>
            <a:r>
              <a:rPr lang="hu-HU" dirty="0" smtClean="0"/>
              <a:t>the neuron </a:t>
            </a:r>
          </a:p>
          <a:p>
            <a:r>
              <a:rPr lang="hu-HU" dirty="0"/>
              <a:t>w</a:t>
            </a:r>
            <a:r>
              <a:rPr lang="hu-HU" dirty="0" smtClean="0"/>
              <a:t>ill fire !!!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55701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52293" y="168713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x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052293" y="3874395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y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119871" y="283120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T=2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8099" y="5357611"/>
            <a:ext cx="1366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Input layer</a:t>
            </a:r>
            <a:endParaRPr lang="hu-HU" dirty="0">
              <a:solidFill>
                <a:schemeClr val="bg1"/>
              </a:solidFill>
            </a:endParaRPr>
          </a:p>
          <a:p>
            <a:endParaRPr lang="hu-HU" dirty="0"/>
          </a:p>
        </p:txBody>
      </p:sp>
      <p:sp>
        <p:nvSpPr>
          <p:cNvPr id="10" name="TextBox 9"/>
          <p:cNvSpPr txBox="1"/>
          <p:nvPr/>
        </p:nvSpPr>
        <p:spPr>
          <a:xfrm>
            <a:off x="6781019" y="5357610"/>
            <a:ext cx="1592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Output layer</a:t>
            </a:r>
            <a:endParaRPr lang="hu-HU" dirty="0">
              <a:solidFill>
                <a:schemeClr val="bg1"/>
              </a:solidFill>
            </a:endParaRPr>
          </a:p>
          <a:p>
            <a:endParaRPr lang="hu-HU" dirty="0"/>
          </a:p>
        </p:txBody>
      </p:sp>
      <p:cxnSp>
        <p:nvCxnSpPr>
          <p:cNvPr id="3" name="Straight Arrow Connector 2"/>
          <p:cNvCxnSpPr>
            <a:stCxn id="4" idx="6"/>
            <a:endCxn id="6" idx="2"/>
          </p:cNvCxnSpPr>
          <p:nvPr/>
        </p:nvCxnSpPr>
        <p:spPr>
          <a:xfrm>
            <a:off x="3966693" y="2144333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6"/>
            <a:endCxn id="6" idx="2"/>
          </p:cNvCxnSpPr>
          <p:nvPr/>
        </p:nvCxnSpPr>
        <p:spPr>
          <a:xfrm flipV="1">
            <a:off x="3966693" y="3288406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38015" y="2162372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1 = 1.5</a:t>
            </a:r>
            <a:endParaRPr lang="hu-HU" dirty="0"/>
          </a:p>
        </p:txBody>
      </p:sp>
      <p:sp>
        <p:nvSpPr>
          <p:cNvPr id="13" name="TextBox 12"/>
          <p:cNvSpPr txBox="1"/>
          <p:nvPr/>
        </p:nvSpPr>
        <p:spPr>
          <a:xfrm>
            <a:off x="5290648" y="3975279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2 = 1.5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77252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52293" y="168713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x=0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052293" y="3874395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bg1"/>
                </a:solidFill>
              </a:rPr>
              <a:t>y</a:t>
            </a:r>
            <a:r>
              <a:rPr lang="hu-HU" sz="2000" dirty="0" smtClean="0">
                <a:solidFill>
                  <a:schemeClr val="bg1"/>
                </a:solidFill>
              </a:rPr>
              <a:t>=0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119871" y="283120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T=2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8099" y="5357611"/>
            <a:ext cx="1366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Input layer</a:t>
            </a:r>
            <a:endParaRPr lang="hu-HU" dirty="0">
              <a:solidFill>
                <a:schemeClr val="bg1"/>
              </a:solidFill>
            </a:endParaRPr>
          </a:p>
          <a:p>
            <a:endParaRPr lang="hu-HU" dirty="0"/>
          </a:p>
        </p:txBody>
      </p:sp>
      <p:sp>
        <p:nvSpPr>
          <p:cNvPr id="10" name="TextBox 9"/>
          <p:cNvSpPr txBox="1"/>
          <p:nvPr/>
        </p:nvSpPr>
        <p:spPr>
          <a:xfrm>
            <a:off x="6781019" y="5357610"/>
            <a:ext cx="1592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Output layer</a:t>
            </a:r>
            <a:endParaRPr lang="hu-HU" dirty="0">
              <a:solidFill>
                <a:schemeClr val="bg1"/>
              </a:solidFill>
            </a:endParaRPr>
          </a:p>
          <a:p>
            <a:endParaRPr lang="hu-HU" dirty="0"/>
          </a:p>
        </p:txBody>
      </p:sp>
      <p:cxnSp>
        <p:nvCxnSpPr>
          <p:cNvPr id="3" name="Straight Arrow Connector 2"/>
          <p:cNvCxnSpPr>
            <a:stCxn id="4" idx="6"/>
            <a:endCxn id="6" idx="2"/>
          </p:cNvCxnSpPr>
          <p:nvPr/>
        </p:nvCxnSpPr>
        <p:spPr>
          <a:xfrm>
            <a:off x="3966693" y="2144333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6"/>
            <a:endCxn id="6" idx="2"/>
          </p:cNvCxnSpPr>
          <p:nvPr/>
        </p:nvCxnSpPr>
        <p:spPr>
          <a:xfrm flipV="1">
            <a:off x="3966693" y="3288406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38015" y="2162372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1 = 1.5</a:t>
            </a:r>
            <a:endParaRPr lang="hu-HU" dirty="0"/>
          </a:p>
        </p:txBody>
      </p:sp>
      <p:sp>
        <p:nvSpPr>
          <p:cNvPr id="13" name="TextBox 12"/>
          <p:cNvSpPr txBox="1"/>
          <p:nvPr/>
        </p:nvSpPr>
        <p:spPr>
          <a:xfrm>
            <a:off x="5290648" y="3975279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2 = 1.5</a:t>
            </a:r>
            <a:endParaRPr lang="hu-HU" dirty="0"/>
          </a:p>
        </p:txBody>
      </p:sp>
      <p:sp>
        <p:nvSpPr>
          <p:cNvPr id="2" name="TextBox 1"/>
          <p:cNvSpPr txBox="1"/>
          <p:nvPr/>
        </p:nvSpPr>
        <p:spPr>
          <a:xfrm>
            <a:off x="991816" y="599667"/>
            <a:ext cx="5035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When x=0 </a:t>
            </a:r>
            <a:r>
              <a:rPr lang="hu-HU" b="1" dirty="0" smtClean="0"/>
              <a:t>AND</a:t>
            </a:r>
            <a:r>
              <a:rPr lang="hu-HU" dirty="0" smtClean="0"/>
              <a:t> y=0 </a:t>
            </a:r>
            <a:r>
              <a:rPr lang="hu-HU" dirty="0" smtClean="0">
                <a:sym typeface="Wingdings" panose="05000000000000000000" pitchFamily="2" charset="2"/>
              </a:rPr>
              <a:t> the result should be </a:t>
            </a:r>
            <a:r>
              <a:rPr lang="hu-HU" b="1" dirty="0" smtClean="0">
                <a:sym typeface="Wingdings" panose="05000000000000000000" pitchFamily="2" charset="2"/>
              </a:rPr>
              <a:t>0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xmlns="" val="138360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52293" y="168713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x=0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052293" y="3874395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bg1"/>
                </a:solidFill>
              </a:rPr>
              <a:t>y</a:t>
            </a:r>
            <a:r>
              <a:rPr lang="hu-HU" sz="2000" dirty="0" smtClean="0">
                <a:solidFill>
                  <a:schemeClr val="bg1"/>
                </a:solidFill>
              </a:rPr>
              <a:t>=0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119871" y="283120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T=2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8099" y="4995145"/>
            <a:ext cx="1366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Input layer</a:t>
            </a:r>
            <a:endParaRPr lang="hu-HU" dirty="0">
              <a:solidFill>
                <a:schemeClr val="bg1"/>
              </a:solidFill>
            </a:endParaRPr>
          </a:p>
          <a:p>
            <a:endParaRPr lang="hu-HU" dirty="0"/>
          </a:p>
        </p:txBody>
      </p:sp>
      <p:sp>
        <p:nvSpPr>
          <p:cNvPr id="10" name="TextBox 9"/>
          <p:cNvSpPr txBox="1"/>
          <p:nvPr/>
        </p:nvSpPr>
        <p:spPr>
          <a:xfrm>
            <a:off x="6781019" y="4995144"/>
            <a:ext cx="1592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Output layer</a:t>
            </a:r>
            <a:endParaRPr lang="hu-HU" dirty="0">
              <a:solidFill>
                <a:schemeClr val="bg1"/>
              </a:solidFill>
            </a:endParaRPr>
          </a:p>
          <a:p>
            <a:endParaRPr lang="hu-HU" dirty="0"/>
          </a:p>
        </p:txBody>
      </p:sp>
      <p:cxnSp>
        <p:nvCxnSpPr>
          <p:cNvPr id="3" name="Straight Arrow Connector 2"/>
          <p:cNvCxnSpPr>
            <a:stCxn id="4" idx="6"/>
            <a:endCxn id="6" idx="2"/>
          </p:cNvCxnSpPr>
          <p:nvPr/>
        </p:nvCxnSpPr>
        <p:spPr>
          <a:xfrm>
            <a:off x="3966693" y="2144333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6"/>
            <a:endCxn id="6" idx="2"/>
          </p:cNvCxnSpPr>
          <p:nvPr/>
        </p:nvCxnSpPr>
        <p:spPr>
          <a:xfrm flipV="1">
            <a:off x="3966693" y="3288406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38015" y="2162372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1 = 1.5</a:t>
            </a:r>
            <a:endParaRPr lang="hu-HU" dirty="0"/>
          </a:p>
        </p:txBody>
      </p:sp>
      <p:sp>
        <p:nvSpPr>
          <p:cNvPr id="13" name="TextBox 12"/>
          <p:cNvSpPr txBox="1"/>
          <p:nvPr/>
        </p:nvSpPr>
        <p:spPr>
          <a:xfrm>
            <a:off x="5290648" y="3975279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2 = 1.5</a:t>
            </a:r>
            <a:endParaRPr lang="hu-HU" dirty="0"/>
          </a:p>
        </p:txBody>
      </p:sp>
      <p:sp>
        <p:nvSpPr>
          <p:cNvPr id="2" name="TextBox 1"/>
          <p:cNvSpPr txBox="1"/>
          <p:nvPr/>
        </p:nvSpPr>
        <p:spPr>
          <a:xfrm>
            <a:off x="991816" y="599667"/>
            <a:ext cx="5035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When x=0 </a:t>
            </a:r>
            <a:r>
              <a:rPr lang="hu-HU" b="1" dirty="0" smtClean="0"/>
              <a:t>AND</a:t>
            </a:r>
            <a:r>
              <a:rPr lang="hu-HU" dirty="0" smtClean="0"/>
              <a:t> y=0 </a:t>
            </a:r>
            <a:r>
              <a:rPr lang="hu-HU" dirty="0" smtClean="0">
                <a:sym typeface="Wingdings" panose="05000000000000000000" pitchFamily="2" charset="2"/>
              </a:rPr>
              <a:t> the result should be </a:t>
            </a:r>
            <a:r>
              <a:rPr lang="hu-HU" b="1" dirty="0" smtClean="0">
                <a:sym typeface="Wingdings" panose="05000000000000000000" pitchFamily="2" charset="2"/>
              </a:rPr>
              <a:t>0</a:t>
            </a:r>
            <a:endParaRPr lang="hu-H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45465" y="5414973"/>
            <a:ext cx="78935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Incoming signal to the output node: from x and from y</a:t>
            </a:r>
          </a:p>
          <a:p>
            <a:r>
              <a:rPr lang="hu-HU" dirty="0"/>
              <a:t>	</a:t>
            </a:r>
            <a:r>
              <a:rPr lang="hu-HU" dirty="0" smtClean="0"/>
              <a:t>incomingSignal = xValue * w1 + yValue*w2</a:t>
            </a:r>
          </a:p>
          <a:p>
            <a:r>
              <a:rPr lang="hu-HU" dirty="0"/>
              <a:t>	</a:t>
            </a:r>
            <a:r>
              <a:rPr lang="hu-HU" dirty="0" smtClean="0"/>
              <a:t>  if ( incomingSignal &gt; T )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smtClean="0"/>
              <a:t> neuron will fire / produce a 1 !!!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66407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52293" y="168713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x=0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052293" y="3874395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bg1"/>
                </a:solidFill>
              </a:rPr>
              <a:t>y</a:t>
            </a:r>
            <a:r>
              <a:rPr lang="hu-HU" sz="2000" dirty="0" smtClean="0">
                <a:solidFill>
                  <a:schemeClr val="bg1"/>
                </a:solidFill>
              </a:rPr>
              <a:t>=0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119871" y="283120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T=2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8099" y="5357611"/>
            <a:ext cx="1366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Input layer</a:t>
            </a:r>
            <a:endParaRPr lang="hu-HU" dirty="0">
              <a:solidFill>
                <a:schemeClr val="bg1"/>
              </a:solidFill>
            </a:endParaRPr>
          </a:p>
          <a:p>
            <a:endParaRPr lang="hu-HU" dirty="0"/>
          </a:p>
        </p:txBody>
      </p:sp>
      <p:sp>
        <p:nvSpPr>
          <p:cNvPr id="10" name="TextBox 9"/>
          <p:cNvSpPr txBox="1"/>
          <p:nvPr/>
        </p:nvSpPr>
        <p:spPr>
          <a:xfrm>
            <a:off x="6781019" y="5357610"/>
            <a:ext cx="1592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Output layer</a:t>
            </a:r>
            <a:endParaRPr lang="hu-HU" dirty="0">
              <a:solidFill>
                <a:schemeClr val="bg1"/>
              </a:solidFill>
            </a:endParaRPr>
          </a:p>
          <a:p>
            <a:endParaRPr lang="hu-HU" dirty="0"/>
          </a:p>
        </p:txBody>
      </p:sp>
      <p:cxnSp>
        <p:nvCxnSpPr>
          <p:cNvPr id="3" name="Straight Arrow Connector 2"/>
          <p:cNvCxnSpPr>
            <a:stCxn id="4" idx="6"/>
            <a:endCxn id="6" idx="2"/>
          </p:cNvCxnSpPr>
          <p:nvPr/>
        </p:nvCxnSpPr>
        <p:spPr>
          <a:xfrm>
            <a:off x="3966693" y="2144333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6"/>
            <a:endCxn id="6" idx="2"/>
          </p:cNvCxnSpPr>
          <p:nvPr/>
        </p:nvCxnSpPr>
        <p:spPr>
          <a:xfrm flipV="1">
            <a:off x="3966693" y="3288406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38015" y="2162372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1 = 1.5</a:t>
            </a:r>
            <a:endParaRPr lang="hu-HU" dirty="0"/>
          </a:p>
        </p:txBody>
      </p:sp>
      <p:sp>
        <p:nvSpPr>
          <p:cNvPr id="13" name="TextBox 12"/>
          <p:cNvSpPr txBox="1"/>
          <p:nvPr/>
        </p:nvSpPr>
        <p:spPr>
          <a:xfrm>
            <a:off x="5290648" y="3975279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2 = 1.5</a:t>
            </a:r>
            <a:endParaRPr lang="hu-HU" dirty="0"/>
          </a:p>
        </p:txBody>
      </p:sp>
      <p:sp>
        <p:nvSpPr>
          <p:cNvPr id="2" name="TextBox 1"/>
          <p:cNvSpPr txBox="1"/>
          <p:nvPr/>
        </p:nvSpPr>
        <p:spPr>
          <a:xfrm>
            <a:off x="991816" y="599667"/>
            <a:ext cx="5035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When x=0 </a:t>
            </a:r>
            <a:r>
              <a:rPr lang="hu-HU" b="1" dirty="0" smtClean="0"/>
              <a:t>AND</a:t>
            </a:r>
            <a:r>
              <a:rPr lang="hu-HU" dirty="0" smtClean="0"/>
              <a:t> y=0 </a:t>
            </a:r>
            <a:r>
              <a:rPr lang="hu-HU" dirty="0" smtClean="0">
                <a:sym typeface="Wingdings" panose="05000000000000000000" pitchFamily="2" charset="2"/>
              </a:rPr>
              <a:t> the result should be </a:t>
            </a:r>
            <a:r>
              <a:rPr lang="hu-HU" b="1" dirty="0" smtClean="0">
                <a:sym typeface="Wingdings" panose="05000000000000000000" pitchFamily="2" charset="2"/>
              </a:rPr>
              <a:t>0</a:t>
            </a:r>
            <a:endParaRPr lang="hu-H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98107" y="6003941"/>
            <a:ext cx="391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incomingSignal = 0*1.5 + 0*1.5 = 0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53372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3351" y="1807937"/>
            <a:ext cx="6507074" cy="4195762"/>
          </a:xfrm>
        </p:spPr>
      </p:pic>
      <p:sp>
        <p:nvSpPr>
          <p:cNvPr id="3" name="TextBox 2"/>
          <p:cNvSpPr txBox="1"/>
          <p:nvPr/>
        </p:nvSpPr>
        <p:spPr>
          <a:xfrm>
            <a:off x="669701" y="450760"/>
            <a:ext cx="7710765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boundary of the neuron is </a:t>
            </a:r>
            <a:r>
              <a:rPr lang="hu-HU" dirty="0" smtClean="0"/>
              <a:t>the so called</a:t>
            </a:r>
            <a:r>
              <a:rPr lang="hu-HU" dirty="0"/>
              <a:t> </a:t>
            </a:r>
            <a:r>
              <a:rPr lang="en-US" dirty="0" smtClean="0"/>
              <a:t>cell </a:t>
            </a:r>
            <a:r>
              <a:rPr lang="en-US" dirty="0"/>
              <a:t>membrane. </a:t>
            </a:r>
            <a:endParaRPr lang="hu-HU" dirty="0" smtClean="0"/>
          </a:p>
          <a:p>
            <a:r>
              <a:rPr lang="hu-HU" dirty="0" smtClean="0"/>
              <a:t>   </a:t>
            </a:r>
            <a:r>
              <a:rPr lang="en-US" dirty="0" smtClean="0"/>
              <a:t>There </a:t>
            </a:r>
            <a:r>
              <a:rPr lang="en-US" dirty="0"/>
              <a:t>is a voltage difference (the membrane potential) between </a:t>
            </a:r>
            <a:endParaRPr lang="hu-HU" dirty="0" smtClean="0"/>
          </a:p>
          <a:p>
            <a:r>
              <a:rPr lang="hu-HU" dirty="0"/>
              <a:t>	</a:t>
            </a:r>
            <a:r>
              <a:rPr lang="en-US" dirty="0" smtClean="0"/>
              <a:t>the </a:t>
            </a:r>
            <a:r>
              <a:rPr lang="en-US" dirty="0"/>
              <a:t>inside and outside of the </a:t>
            </a:r>
            <a:r>
              <a:rPr lang="en-US" dirty="0" smtClean="0"/>
              <a:t>membrane</a:t>
            </a:r>
            <a:endParaRPr lang="hu-HU" dirty="0" smtClean="0"/>
          </a:p>
          <a:p>
            <a:endParaRPr lang="hu-HU" dirty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2" name="TextBox 1"/>
          <p:cNvSpPr txBox="1"/>
          <p:nvPr/>
        </p:nvSpPr>
        <p:spPr>
          <a:xfrm>
            <a:off x="264896" y="5993776"/>
            <a:ext cx="113479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/>
              <a:t>If </a:t>
            </a:r>
            <a:r>
              <a:rPr lang="en-US" dirty="0"/>
              <a:t>the input is large enough, an action potential is then generated</a:t>
            </a:r>
            <a:r>
              <a:rPr lang="hu-HU" dirty="0"/>
              <a:t> </a:t>
            </a:r>
            <a:r>
              <a:rPr lang="hu-HU" dirty="0">
                <a:sym typeface="Wingdings" panose="05000000000000000000" pitchFamily="2" charset="2"/>
              </a:rPr>
              <a:t> with the help of the axon it can</a:t>
            </a:r>
          </a:p>
          <a:p>
            <a:r>
              <a:rPr lang="hu-HU" dirty="0">
                <a:sym typeface="Wingdings" panose="05000000000000000000" pitchFamily="2" charset="2"/>
              </a:rPr>
              <a:t>reach several other neurons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21628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52293" y="168713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x=0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052293" y="3874395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bg1"/>
                </a:solidFill>
              </a:rPr>
              <a:t>y</a:t>
            </a:r>
            <a:r>
              <a:rPr lang="hu-HU" sz="2000" dirty="0" smtClean="0">
                <a:solidFill>
                  <a:schemeClr val="bg1"/>
                </a:solidFill>
              </a:rPr>
              <a:t>=0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119871" y="283120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T=2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8099" y="5357611"/>
            <a:ext cx="1366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Input layer</a:t>
            </a:r>
            <a:endParaRPr lang="hu-HU" dirty="0">
              <a:solidFill>
                <a:schemeClr val="bg1"/>
              </a:solidFill>
            </a:endParaRPr>
          </a:p>
          <a:p>
            <a:endParaRPr lang="hu-HU" dirty="0"/>
          </a:p>
        </p:txBody>
      </p:sp>
      <p:sp>
        <p:nvSpPr>
          <p:cNvPr id="10" name="TextBox 9"/>
          <p:cNvSpPr txBox="1"/>
          <p:nvPr/>
        </p:nvSpPr>
        <p:spPr>
          <a:xfrm>
            <a:off x="6781019" y="5357610"/>
            <a:ext cx="1592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Output layer</a:t>
            </a:r>
            <a:endParaRPr lang="hu-HU" dirty="0">
              <a:solidFill>
                <a:schemeClr val="bg1"/>
              </a:solidFill>
            </a:endParaRPr>
          </a:p>
          <a:p>
            <a:endParaRPr lang="hu-HU" dirty="0"/>
          </a:p>
        </p:txBody>
      </p:sp>
      <p:cxnSp>
        <p:nvCxnSpPr>
          <p:cNvPr id="3" name="Straight Arrow Connector 2"/>
          <p:cNvCxnSpPr>
            <a:stCxn id="4" idx="6"/>
            <a:endCxn id="6" idx="2"/>
          </p:cNvCxnSpPr>
          <p:nvPr/>
        </p:nvCxnSpPr>
        <p:spPr>
          <a:xfrm>
            <a:off x="3966693" y="2144333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6"/>
            <a:endCxn id="6" idx="2"/>
          </p:cNvCxnSpPr>
          <p:nvPr/>
        </p:nvCxnSpPr>
        <p:spPr>
          <a:xfrm flipV="1">
            <a:off x="3966693" y="3288406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38015" y="2162372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1 = 1.5</a:t>
            </a:r>
            <a:endParaRPr lang="hu-HU" dirty="0"/>
          </a:p>
        </p:txBody>
      </p:sp>
      <p:sp>
        <p:nvSpPr>
          <p:cNvPr id="13" name="TextBox 12"/>
          <p:cNvSpPr txBox="1"/>
          <p:nvPr/>
        </p:nvSpPr>
        <p:spPr>
          <a:xfrm>
            <a:off x="5290648" y="3975279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2 = 1.5</a:t>
            </a:r>
            <a:endParaRPr lang="hu-HU" dirty="0"/>
          </a:p>
        </p:txBody>
      </p:sp>
      <p:sp>
        <p:nvSpPr>
          <p:cNvPr id="2" name="TextBox 1"/>
          <p:cNvSpPr txBox="1"/>
          <p:nvPr/>
        </p:nvSpPr>
        <p:spPr>
          <a:xfrm>
            <a:off x="991816" y="599667"/>
            <a:ext cx="5035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When x=0 </a:t>
            </a:r>
            <a:r>
              <a:rPr lang="hu-HU" b="1" dirty="0" smtClean="0"/>
              <a:t>AND</a:t>
            </a:r>
            <a:r>
              <a:rPr lang="hu-HU" dirty="0" smtClean="0"/>
              <a:t> y=0 </a:t>
            </a:r>
            <a:r>
              <a:rPr lang="hu-HU" dirty="0" smtClean="0">
                <a:sym typeface="Wingdings" panose="05000000000000000000" pitchFamily="2" charset="2"/>
              </a:rPr>
              <a:t> the result should be </a:t>
            </a:r>
            <a:r>
              <a:rPr lang="hu-HU" b="1" dirty="0" smtClean="0">
                <a:sym typeface="Wingdings" panose="05000000000000000000" pitchFamily="2" charset="2"/>
              </a:rPr>
              <a:t>0</a:t>
            </a:r>
            <a:endParaRPr lang="hu-H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98107" y="6003941"/>
            <a:ext cx="391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incomingSignal = 0*1.5 + 0*1.5 = 0</a:t>
            </a:r>
            <a:endParaRPr lang="hu-HU" dirty="0"/>
          </a:p>
        </p:txBody>
      </p:sp>
      <p:sp>
        <p:nvSpPr>
          <p:cNvPr id="7" name="TextBox 6"/>
          <p:cNvSpPr txBox="1"/>
          <p:nvPr/>
        </p:nvSpPr>
        <p:spPr>
          <a:xfrm>
            <a:off x="7989684" y="2531704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FFFF00"/>
                </a:solidFill>
              </a:rPr>
              <a:t>0</a:t>
            </a:r>
            <a:endParaRPr lang="hu-H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08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52293" y="168713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x=1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052293" y="3874395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bg1"/>
                </a:solidFill>
              </a:rPr>
              <a:t>y</a:t>
            </a:r>
            <a:r>
              <a:rPr lang="hu-HU" sz="2000" dirty="0" smtClean="0">
                <a:solidFill>
                  <a:schemeClr val="bg1"/>
                </a:solidFill>
              </a:rPr>
              <a:t>=0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119871" y="283120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T=2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8099" y="5357611"/>
            <a:ext cx="1366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Input layer</a:t>
            </a:r>
            <a:endParaRPr lang="hu-HU" dirty="0">
              <a:solidFill>
                <a:schemeClr val="bg1"/>
              </a:solidFill>
            </a:endParaRPr>
          </a:p>
          <a:p>
            <a:endParaRPr lang="hu-HU" dirty="0"/>
          </a:p>
        </p:txBody>
      </p:sp>
      <p:sp>
        <p:nvSpPr>
          <p:cNvPr id="10" name="TextBox 9"/>
          <p:cNvSpPr txBox="1"/>
          <p:nvPr/>
        </p:nvSpPr>
        <p:spPr>
          <a:xfrm>
            <a:off x="6781019" y="5357610"/>
            <a:ext cx="1592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Output layer</a:t>
            </a:r>
            <a:endParaRPr lang="hu-HU" dirty="0">
              <a:solidFill>
                <a:schemeClr val="bg1"/>
              </a:solidFill>
            </a:endParaRPr>
          </a:p>
          <a:p>
            <a:endParaRPr lang="hu-HU" dirty="0"/>
          </a:p>
        </p:txBody>
      </p:sp>
      <p:cxnSp>
        <p:nvCxnSpPr>
          <p:cNvPr id="3" name="Straight Arrow Connector 2"/>
          <p:cNvCxnSpPr>
            <a:stCxn id="4" idx="6"/>
            <a:endCxn id="6" idx="2"/>
          </p:cNvCxnSpPr>
          <p:nvPr/>
        </p:nvCxnSpPr>
        <p:spPr>
          <a:xfrm>
            <a:off x="3966693" y="2144333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6"/>
            <a:endCxn id="6" idx="2"/>
          </p:cNvCxnSpPr>
          <p:nvPr/>
        </p:nvCxnSpPr>
        <p:spPr>
          <a:xfrm flipV="1">
            <a:off x="3966693" y="3288406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38015" y="2162372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1 = 1.5</a:t>
            </a:r>
            <a:endParaRPr lang="hu-HU" dirty="0"/>
          </a:p>
        </p:txBody>
      </p:sp>
      <p:sp>
        <p:nvSpPr>
          <p:cNvPr id="13" name="TextBox 12"/>
          <p:cNvSpPr txBox="1"/>
          <p:nvPr/>
        </p:nvSpPr>
        <p:spPr>
          <a:xfrm>
            <a:off x="5290648" y="3975279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2 = 1.5</a:t>
            </a:r>
            <a:endParaRPr lang="hu-HU" dirty="0"/>
          </a:p>
        </p:txBody>
      </p:sp>
      <p:sp>
        <p:nvSpPr>
          <p:cNvPr id="2" name="TextBox 1"/>
          <p:cNvSpPr txBox="1"/>
          <p:nvPr/>
        </p:nvSpPr>
        <p:spPr>
          <a:xfrm>
            <a:off x="991816" y="599667"/>
            <a:ext cx="5035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When x=1 </a:t>
            </a:r>
            <a:r>
              <a:rPr lang="hu-HU" b="1" dirty="0" smtClean="0"/>
              <a:t>AND</a:t>
            </a:r>
            <a:r>
              <a:rPr lang="hu-HU" dirty="0" smtClean="0"/>
              <a:t> y=0 </a:t>
            </a:r>
            <a:r>
              <a:rPr lang="hu-HU" dirty="0" smtClean="0">
                <a:sym typeface="Wingdings" panose="05000000000000000000" pitchFamily="2" charset="2"/>
              </a:rPr>
              <a:t> the result should be </a:t>
            </a:r>
            <a:r>
              <a:rPr lang="hu-HU" b="1" dirty="0" smtClean="0">
                <a:sym typeface="Wingdings" panose="05000000000000000000" pitchFamily="2" charset="2"/>
              </a:rPr>
              <a:t>0</a:t>
            </a:r>
            <a:endParaRPr lang="hu-H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98107" y="6003941"/>
            <a:ext cx="4110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incomingSignal = 1*1.5 + 0*1.5 = 1.5</a:t>
            </a:r>
            <a:endParaRPr lang="hu-HU" dirty="0"/>
          </a:p>
        </p:txBody>
      </p:sp>
      <p:sp>
        <p:nvSpPr>
          <p:cNvPr id="7" name="TextBox 6"/>
          <p:cNvSpPr txBox="1"/>
          <p:nvPr/>
        </p:nvSpPr>
        <p:spPr>
          <a:xfrm>
            <a:off x="7989684" y="2531704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FFFF00"/>
                </a:solidFill>
              </a:rPr>
              <a:t>0</a:t>
            </a:r>
            <a:endParaRPr lang="hu-H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977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52293" y="168713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x=0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052293" y="3874395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y=1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119871" y="283120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T=2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8099" y="5357611"/>
            <a:ext cx="1366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Input layer</a:t>
            </a:r>
            <a:endParaRPr lang="hu-HU" dirty="0">
              <a:solidFill>
                <a:schemeClr val="bg1"/>
              </a:solidFill>
            </a:endParaRPr>
          </a:p>
          <a:p>
            <a:endParaRPr lang="hu-HU" dirty="0"/>
          </a:p>
        </p:txBody>
      </p:sp>
      <p:sp>
        <p:nvSpPr>
          <p:cNvPr id="10" name="TextBox 9"/>
          <p:cNvSpPr txBox="1"/>
          <p:nvPr/>
        </p:nvSpPr>
        <p:spPr>
          <a:xfrm>
            <a:off x="6781019" y="5357610"/>
            <a:ext cx="1592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Output layer</a:t>
            </a:r>
            <a:endParaRPr lang="hu-HU" dirty="0">
              <a:solidFill>
                <a:schemeClr val="bg1"/>
              </a:solidFill>
            </a:endParaRPr>
          </a:p>
          <a:p>
            <a:endParaRPr lang="hu-HU" dirty="0"/>
          </a:p>
        </p:txBody>
      </p:sp>
      <p:cxnSp>
        <p:nvCxnSpPr>
          <p:cNvPr id="3" name="Straight Arrow Connector 2"/>
          <p:cNvCxnSpPr>
            <a:stCxn id="4" idx="6"/>
            <a:endCxn id="6" idx="2"/>
          </p:cNvCxnSpPr>
          <p:nvPr/>
        </p:nvCxnSpPr>
        <p:spPr>
          <a:xfrm>
            <a:off x="3966693" y="2144333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6"/>
            <a:endCxn id="6" idx="2"/>
          </p:cNvCxnSpPr>
          <p:nvPr/>
        </p:nvCxnSpPr>
        <p:spPr>
          <a:xfrm flipV="1">
            <a:off x="3966693" y="3288406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38015" y="2162372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1 = 1.5</a:t>
            </a:r>
            <a:endParaRPr lang="hu-HU" dirty="0"/>
          </a:p>
        </p:txBody>
      </p:sp>
      <p:sp>
        <p:nvSpPr>
          <p:cNvPr id="13" name="TextBox 12"/>
          <p:cNvSpPr txBox="1"/>
          <p:nvPr/>
        </p:nvSpPr>
        <p:spPr>
          <a:xfrm>
            <a:off x="5290648" y="3975279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2 = 1.5</a:t>
            </a:r>
            <a:endParaRPr lang="hu-HU" dirty="0"/>
          </a:p>
        </p:txBody>
      </p:sp>
      <p:sp>
        <p:nvSpPr>
          <p:cNvPr id="2" name="TextBox 1"/>
          <p:cNvSpPr txBox="1"/>
          <p:nvPr/>
        </p:nvSpPr>
        <p:spPr>
          <a:xfrm>
            <a:off x="991816" y="599667"/>
            <a:ext cx="5035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When x=0 </a:t>
            </a:r>
            <a:r>
              <a:rPr lang="hu-HU" b="1" dirty="0" smtClean="0"/>
              <a:t>AND</a:t>
            </a:r>
            <a:r>
              <a:rPr lang="hu-HU" dirty="0" smtClean="0"/>
              <a:t> y=1 </a:t>
            </a:r>
            <a:r>
              <a:rPr lang="hu-HU" dirty="0" smtClean="0">
                <a:sym typeface="Wingdings" panose="05000000000000000000" pitchFamily="2" charset="2"/>
              </a:rPr>
              <a:t> the result should be </a:t>
            </a:r>
            <a:r>
              <a:rPr lang="hu-HU" b="1" dirty="0" smtClean="0">
                <a:sym typeface="Wingdings" panose="05000000000000000000" pitchFamily="2" charset="2"/>
              </a:rPr>
              <a:t>0</a:t>
            </a:r>
            <a:endParaRPr lang="hu-H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98107" y="6003941"/>
            <a:ext cx="4110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incomingSignal = 0*1.5 + 1*1.5 = 1.5</a:t>
            </a:r>
            <a:endParaRPr lang="hu-HU" dirty="0"/>
          </a:p>
        </p:txBody>
      </p:sp>
      <p:sp>
        <p:nvSpPr>
          <p:cNvPr id="7" name="TextBox 6"/>
          <p:cNvSpPr txBox="1"/>
          <p:nvPr/>
        </p:nvSpPr>
        <p:spPr>
          <a:xfrm>
            <a:off x="7989684" y="2531704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FFFF00"/>
                </a:solidFill>
              </a:rPr>
              <a:t>0</a:t>
            </a:r>
            <a:endParaRPr lang="hu-H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874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52293" y="168713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x=1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052293" y="3874395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y=1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119871" y="283120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T=2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8099" y="5357611"/>
            <a:ext cx="1366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Input layer</a:t>
            </a:r>
            <a:endParaRPr lang="hu-HU" dirty="0">
              <a:solidFill>
                <a:schemeClr val="bg1"/>
              </a:solidFill>
            </a:endParaRPr>
          </a:p>
          <a:p>
            <a:endParaRPr lang="hu-HU" dirty="0"/>
          </a:p>
        </p:txBody>
      </p:sp>
      <p:sp>
        <p:nvSpPr>
          <p:cNvPr id="10" name="TextBox 9"/>
          <p:cNvSpPr txBox="1"/>
          <p:nvPr/>
        </p:nvSpPr>
        <p:spPr>
          <a:xfrm>
            <a:off x="6781019" y="5357610"/>
            <a:ext cx="1592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Output layer</a:t>
            </a:r>
            <a:endParaRPr lang="hu-HU" dirty="0">
              <a:solidFill>
                <a:schemeClr val="bg1"/>
              </a:solidFill>
            </a:endParaRPr>
          </a:p>
          <a:p>
            <a:endParaRPr lang="hu-HU" dirty="0"/>
          </a:p>
        </p:txBody>
      </p:sp>
      <p:cxnSp>
        <p:nvCxnSpPr>
          <p:cNvPr id="3" name="Straight Arrow Connector 2"/>
          <p:cNvCxnSpPr>
            <a:stCxn id="4" idx="6"/>
            <a:endCxn id="6" idx="2"/>
          </p:cNvCxnSpPr>
          <p:nvPr/>
        </p:nvCxnSpPr>
        <p:spPr>
          <a:xfrm>
            <a:off x="3966693" y="2144333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6"/>
            <a:endCxn id="6" idx="2"/>
          </p:cNvCxnSpPr>
          <p:nvPr/>
        </p:nvCxnSpPr>
        <p:spPr>
          <a:xfrm flipV="1">
            <a:off x="3966693" y="3288406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38015" y="2162372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1 = 1.5</a:t>
            </a:r>
            <a:endParaRPr lang="hu-HU" dirty="0"/>
          </a:p>
        </p:txBody>
      </p:sp>
      <p:sp>
        <p:nvSpPr>
          <p:cNvPr id="13" name="TextBox 12"/>
          <p:cNvSpPr txBox="1"/>
          <p:nvPr/>
        </p:nvSpPr>
        <p:spPr>
          <a:xfrm>
            <a:off x="5290648" y="3975279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2 = 1.5</a:t>
            </a:r>
            <a:endParaRPr lang="hu-HU" dirty="0"/>
          </a:p>
        </p:txBody>
      </p:sp>
      <p:sp>
        <p:nvSpPr>
          <p:cNvPr id="2" name="TextBox 1"/>
          <p:cNvSpPr txBox="1"/>
          <p:nvPr/>
        </p:nvSpPr>
        <p:spPr>
          <a:xfrm>
            <a:off x="991816" y="599667"/>
            <a:ext cx="5035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When x=1 </a:t>
            </a:r>
            <a:r>
              <a:rPr lang="hu-HU" b="1" dirty="0" smtClean="0"/>
              <a:t>AND</a:t>
            </a:r>
            <a:r>
              <a:rPr lang="hu-HU" dirty="0" smtClean="0"/>
              <a:t> y=1 </a:t>
            </a:r>
            <a:r>
              <a:rPr lang="hu-HU" dirty="0" smtClean="0">
                <a:sym typeface="Wingdings" panose="05000000000000000000" pitchFamily="2" charset="2"/>
              </a:rPr>
              <a:t> the result should be </a:t>
            </a:r>
            <a:r>
              <a:rPr lang="hu-HU" b="1" dirty="0" smtClean="0">
                <a:sym typeface="Wingdings" panose="05000000000000000000" pitchFamily="2" charset="2"/>
              </a:rPr>
              <a:t>1</a:t>
            </a:r>
            <a:endParaRPr lang="hu-H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98107" y="6003941"/>
            <a:ext cx="391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incomingSignal = 1*1.5 + 1*1.5 = 3</a:t>
            </a:r>
            <a:endParaRPr lang="hu-HU" dirty="0"/>
          </a:p>
        </p:txBody>
      </p:sp>
      <p:sp>
        <p:nvSpPr>
          <p:cNvPr id="7" name="TextBox 6"/>
          <p:cNvSpPr txBox="1"/>
          <p:nvPr/>
        </p:nvSpPr>
        <p:spPr>
          <a:xfrm>
            <a:off x="7989684" y="2531704"/>
            <a:ext cx="800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FFFF00"/>
                </a:solidFill>
              </a:rPr>
              <a:t>1 !!!</a:t>
            </a:r>
            <a:endParaRPr lang="hu-H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1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err="1" smtClean="0"/>
              <a:t>Optimization</a:t>
            </a:r>
            <a:r>
              <a:rPr lang="hu-HU" b="1" u="sng" dirty="0" smtClean="0"/>
              <a:t> </a:t>
            </a:r>
            <a:endParaRPr lang="hu-HU" b="1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41934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err="1" smtClean="0"/>
              <a:t>Optimization</a:t>
            </a:r>
            <a:endParaRPr lang="hu-HU" b="1" u="sng" dirty="0"/>
          </a:p>
        </p:txBody>
      </p:sp>
      <p:sp>
        <p:nvSpPr>
          <p:cNvPr id="4" name="Szövegdoboz 3"/>
          <p:cNvSpPr txBox="1"/>
          <p:nvPr/>
        </p:nvSpPr>
        <p:spPr>
          <a:xfrm>
            <a:off x="2084173" y="1647568"/>
            <a:ext cx="651332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We usually use </a:t>
            </a:r>
            <a:r>
              <a:rPr lang="hu-HU" b="1" u="sng" dirty="0"/>
              <a:t>x</a:t>
            </a:r>
            <a:r>
              <a:rPr lang="hu-HU" dirty="0"/>
              <a:t> to denote training </a:t>
            </a:r>
            <a:r>
              <a:rPr lang="hu-HU" dirty="0" smtClean="0"/>
              <a:t>inputs</a:t>
            </a:r>
          </a:p>
          <a:p>
            <a:endParaRPr lang="hu-HU" dirty="0"/>
          </a:p>
          <a:p>
            <a:r>
              <a:rPr lang="hu-HU" dirty="0" smtClean="0"/>
              <a:t>	</a:t>
            </a:r>
            <a:r>
              <a:rPr lang="hu-HU" b="1" u="sng" dirty="0" smtClean="0">
                <a:solidFill>
                  <a:srgbClr val="FFFF00"/>
                </a:solidFill>
              </a:rPr>
              <a:t>x</a:t>
            </a:r>
            <a:r>
              <a:rPr lang="hu-HU" dirty="0" smtClean="0">
                <a:solidFill>
                  <a:srgbClr val="FFFF00"/>
                </a:solidFill>
              </a:rPr>
              <a:t> </a:t>
            </a:r>
            <a:r>
              <a:rPr lang="hu-HU" b="1" dirty="0" smtClean="0">
                <a:solidFill>
                  <a:srgbClr val="FFFF00"/>
                </a:solidFill>
              </a:rPr>
              <a:t>= ( </a:t>
            </a:r>
            <a:r>
              <a:rPr lang="hu-HU" b="1" dirty="0" err="1" smtClean="0">
                <a:solidFill>
                  <a:srgbClr val="FFFF00"/>
                </a:solidFill>
              </a:rPr>
              <a:t>x</a:t>
            </a:r>
            <a:r>
              <a:rPr lang="hu-HU" b="1" dirty="0" smtClean="0">
                <a:solidFill>
                  <a:srgbClr val="FFFF00"/>
                </a:solidFill>
              </a:rPr>
              <a:t>  , </a:t>
            </a:r>
            <a:r>
              <a:rPr lang="hu-HU" b="1" dirty="0" err="1" smtClean="0">
                <a:solidFill>
                  <a:srgbClr val="FFFF00"/>
                </a:solidFill>
              </a:rPr>
              <a:t>x</a:t>
            </a:r>
            <a:r>
              <a:rPr lang="hu-HU" b="1" dirty="0" smtClean="0">
                <a:solidFill>
                  <a:srgbClr val="FFFF00"/>
                </a:solidFill>
              </a:rPr>
              <a:t>  …  </a:t>
            </a:r>
            <a:r>
              <a:rPr lang="hu-HU" b="1" dirty="0" err="1" smtClean="0">
                <a:solidFill>
                  <a:srgbClr val="FFFF00"/>
                </a:solidFill>
              </a:rPr>
              <a:t>x</a:t>
            </a:r>
            <a:r>
              <a:rPr lang="hu-HU" b="1" dirty="0" smtClean="0">
                <a:solidFill>
                  <a:srgbClr val="FFFF00"/>
                </a:solidFill>
              </a:rPr>
              <a:t>   )</a:t>
            </a:r>
            <a:endParaRPr lang="hu-HU" b="1" dirty="0">
              <a:solidFill>
                <a:srgbClr val="FFFF00"/>
              </a:solidFill>
            </a:endParaRPr>
          </a:p>
          <a:p>
            <a:endParaRPr lang="hu-HU" dirty="0" smtClean="0"/>
          </a:p>
          <a:p>
            <a:r>
              <a:rPr lang="hu-HU" dirty="0" smtClean="0"/>
              <a:t>We denote the corresponding desire outputs by </a:t>
            </a:r>
            <a:r>
              <a:rPr lang="hu-HU" b="1" u="sng" dirty="0" smtClean="0">
                <a:solidFill>
                  <a:srgbClr val="FFFF00"/>
                </a:solidFill>
              </a:rPr>
              <a:t>y</a:t>
            </a:r>
            <a:r>
              <a:rPr lang="hu-HU" dirty="0" smtClean="0">
                <a:solidFill>
                  <a:srgbClr val="FFFF00"/>
                </a:solidFill>
              </a:rPr>
              <a:t> </a:t>
            </a:r>
            <a:r>
              <a:rPr lang="hu-HU" b="1" dirty="0" smtClean="0">
                <a:solidFill>
                  <a:srgbClr val="FFFF00"/>
                </a:solidFill>
              </a:rPr>
              <a:t>= </a:t>
            </a:r>
            <a:r>
              <a:rPr lang="hu-HU" b="1" dirty="0">
                <a:solidFill>
                  <a:srgbClr val="FFFF00"/>
                </a:solidFill>
              </a:rPr>
              <a:t>f</a:t>
            </a:r>
            <a:r>
              <a:rPr lang="hu-HU" dirty="0" smtClean="0">
                <a:solidFill>
                  <a:srgbClr val="FFFF00"/>
                </a:solidFill>
              </a:rPr>
              <a:t>(</a:t>
            </a:r>
            <a:r>
              <a:rPr lang="hu-HU" b="1" u="sng" dirty="0" smtClean="0">
                <a:solidFill>
                  <a:srgbClr val="FFFF00"/>
                </a:solidFill>
              </a:rPr>
              <a:t>x</a:t>
            </a:r>
            <a:r>
              <a:rPr lang="hu-HU" dirty="0" smtClean="0">
                <a:solidFill>
                  <a:srgbClr val="FFFF00"/>
                </a:solidFill>
              </a:rPr>
              <a:t>)</a:t>
            </a:r>
          </a:p>
          <a:p>
            <a:endParaRPr lang="hu-HU" dirty="0"/>
          </a:p>
          <a:p>
            <a:r>
              <a:rPr lang="hu-HU" dirty="0" smtClean="0"/>
              <a:t>	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example</a:t>
            </a:r>
            <a:r>
              <a:rPr lang="hu-HU" dirty="0" smtClean="0"/>
              <a:t>: </a:t>
            </a:r>
            <a:r>
              <a:rPr lang="hu-HU" b="1" dirty="0" smtClean="0"/>
              <a:t>AND</a:t>
            </a:r>
            <a:r>
              <a:rPr lang="hu-HU" dirty="0" smtClean="0"/>
              <a:t> </a:t>
            </a:r>
            <a:r>
              <a:rPr lang="hu-HU" dirty="0" err="1" smtClean="0"/>
              <a:t>logical</a:t>
            </a:r>
            <a:r>
              <a:rPr lang="hu-HU" dirty="0" smtClean="0"/>
              <a:t> operator </a:t>
            </a:r>
            <a:r>
              <a:rPr lang="hu-HU" dirty="0" err="1" smtClean="0"/>
              <a:t>training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3707026" y="236426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>
                <a:solidFill>
                  <a:srgbClr val="FFFF00"/>
                </a:solidFill>
              </a:rPr>
              <a:t>1</a:t>
            </a:r>
            <a:endParaRPr lang="hu-HU" sz="1400" b="1" dirty="0">
              <a:solidFill>
                <a:srgbClr val="FFFF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081847" y="236426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687328" y="2364259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>
                <a:solidFill>
                  <a:srgbClr val="FFFF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xmlns="" val="87972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AND</a:t>
            </a:r>
            <a:r>
              <a:rPr lang="hu-HU" dirty="0" smtClean="0"/>
              <a:t> logical relation</a:t>
            </a:r>
            <a:endParaRPr lang="hu-HU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781837" y="2678806"/>
            <a:ext cx="637504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49273" y="2112135"/>
            <a:ext cx="0" cy="364472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83413" y="2112134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x</a:t>
            </a:r>
            <a:endParaRPr lang="hu-H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582991" y="2112135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y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748530" y="2112134"/>
            <a:ext cx="0" cy="364472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56197" y="2113121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x</a:t>
            </a:r>
            <a:r>
              <a:rPr lang="hu-HU" sz="2400" dirty="0" smtClean="0"/>
              <a:t> </a:t>
            </a:r>
            <a:r>
              <a:rPr lang="hu-HU" sz="2400" b="1" dirty="0" smtClean="0"/>
              <a:t>AND</a:t>
            </a:r>
            <a:r>
              <a:rPr lang="hu-HU" sz="2400" dirty="0" smtClean="0"/>
              <a:t> y</a:t>
            </a:r>
            <a:endParaRPr lang="hu-H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383413" y="310380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510775" y="307804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854731" y="307804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383413" y="359123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510775" y="356547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54731" y="356547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383413" y="410671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10775" y="408095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7854731" y="408095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383413" y="46221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10775" y="459643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54731" y="459643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91135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err="1" smtClean="0"/>
              <a:t>Optimization</a:t>
            </a:r>
            <a:endParaRPr lang="hu-HU" b="1" u="sng" dirty="0"/>
          </a:p>
        </p:txBody>
      </p:sp>
      <p:sp>
        <p:nvSpPr>
          <p:cNvPr id="4" name="Szövegdoboz 3"/>
          <p:cNvSpPr txBox="1"/>
          <p:nvPr/>
        </p:nvSpPr>
        <p:spPr>
          <a:xfrm>
            <a:off x="2084173" y="1647568"/>
            <a:ext cx="651332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usually</a:t>
            </a:r>
            <a:r>
              <a:rPr lang="hu-HU" dirty="0"/>
              <a:t> </a:t>
            </a:r>
            <a:r>
              <a:rPr lang="hu-HU" dirty="0" err="1"/>
              <a:t>use</a:t>
            </a:r>
            <a:r>
              <a:rPr lang="hu-HU" dirty="0"/>
              <a:t> </a:t>
            </a:r>
            <a:r>
              <a:rPr lang="hu-HU" b="1" u="sng" dirty="0"/>
              <a:t>x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denote</a:t>
            </a:r>
            <a:r>
              <a:rPr lang="hu-HU" dirty="0"/>
              <a:t> </a:t>
            </a:r>
            <a:r>
              <a:rPr lang="hu-HU" dirty="0" err="1"/>
              <a:t>training</a:t>
            </a:r>
            <a:r>
              <a:rPr lang="hu-HU" dirty="0"/>
              <a:t> </a:t>
            </a:r>
            <a:r>
              <a:rPr lang="hu-HU" dirty="0" smtClean="0"/>
              <a:t>input</a:t>
            </a:r>
          </a:p>
          <a:p>
            <a:endParaRPr lang="hu-HU" dirty="0"/>
          </a:p>
          <a:p>
            <a:r>
              <a:rPr lang="hu-HU" dirty="0" smtClean="0"/>
              <a:t>	</a:t>
            </a:r>
            <a:r>
              <a:rPr lang="hu-HU" b="1" u="sng" dirty="0" smtClean="0">
                <a:solidFill>
                  <a:srgbClr val="FFFF00"/>
                </a:solidFill>
              </a:rPr>
              <a:t>x</a:t>
            </a:r>
            <a:r>
              <a:rPr lang="hu-HU" dirty="0" smtClean="0">
                <a:solidFill>
                  <a:srgbClr val="FFFF00"/>
                </a:solidFill>
              </a:rPr>
              <a:t> </a:t>
            </a:r>
            <a:r>
              <a:rPr lang="hu-HU" b="1" dirty="0" smtClean="0">
                <a:solidFill>
                  <a:srgbClr val="FFFF00"/>
                </a:solidFill>
              </a:rPr>
              <a:t>= ( </a:t>
            </a:r>
            <a:r>
              <a:rPr lang="hu-HU" b="1" dirty="0" err="1" smtClean="0">
                <a:solidFill>
                  <a:srgbClr val="FFFF00"/>
                </a:solidFill>
              </a:rPr>
              <a:t>x</a:t>
            </a:r>
            <a:r>
              <a:rPr lang="hu-HU" b="1" dirty="0" smtClean="0">
                <a:solidFill>
                  <a:srgbClr val="FFFF00"/>
                </a:solidFill>
              </a:rPr>
              <a:t>  , </a:t>
            </a:r>
            <a:r>
              <a:rPr lang="hu-HU" b="1" dirty="0" err="1" smtClean="0">
                <a:solidFill>
                  <a:srgbClr val="FFFF00"/>
                </a:solidFill>
              </a:rPr>
              <a:t>x</a:t>
            </a:r>
            <a:r>
              <a:rPr lang="hu-HU" b="1" dirty="0" smtClean="0">
                <a:solidFill>
                  <a:srgbClr val="FFFF00"/>
                </a:solidFill>
              </a:rPr>
              <a:t>  …  </a:t>
            </a:r>
            <a:r>
              <a:rPr lang="hu-HU" b="1" dirty="0" err="1" smtClean="0">
                <a:solidFill>
                  <a:srgbClr val="FFFF00"/>
                </a:solidFill>
              </a:rPr>
              <a:t>x</a:t>
            </a:r>
            <a:r>
              <a:rPr lang="hu-HU" b="1" dirty="0" smtClean="0">
                <a:solidFill>
                  <a:srgbClr val="FFFF00"/>
                </a:solidFill>
              </a:rPr>
              <a:t>   )</a:t>
            </a:r>
            <a:endParaRPr lang="hu-HU" b="1" dirty="0">
              <a:solidFill>
                <a:srgbClr val="FFFF00"/>
              </a:solidFill>
            </a:endParaRPr>
          </a:p>
          <a:p>
            <a:endParaRPr lang="hu-HU" dirty="0" smtClean="0"/>
          </a:p>
          <a:p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denote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corresponding</a:t>
            </a:r>
            <a:r>
              <a:rPr lang="hu-HU" dirty="0" smtClean="0"/>
              <a:t> </a:t>
            </a:r>
            <a:r>
              <a:rPr lang="hu-HU" dirty="0" err="1" smtClean="0"/>
              <a:t>desire</a:t>
            </a:r>
            <a:r>
              <a:rPr lang="hu-HU" dirty="0" smtClean="0"/>
              <a:t> output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b="1" u="sng" dirty="0" smtClean="0">
                <a:solidFill>
                  <a:srgbClr val="FFFF00"/>
                </a:solidFill>
              </a:rPr>
              <a:t>y</a:t>
            </a:r>
            <a:r>
              <a:rPr lang="hu-HU" dirty="0" smtClean="0">
                <a:solidFill>
                  <a:srgbClr val="FFFF00"/>
                </a:solidFill>
              </a:rPr>
              <a:t> </a:t>
            </a:r>
            <a:r>
              <a:rPr lang="hu-HU" b="1" dirty="0" smtClean="0">
                <a:solidFill>
                  <a:srgbClr val="FFFF00"/>
                </a:solidFill>
              </a:rPr>
              <a:t>= </a:t>
            </a:r>
            <a:r>
              <a:rPr lang="hu-HU" b="1" dirty="0">
                <a:solidFill>
                  <a:srgbClr val="FFFF00"/>
                </a:solidFill>
              </a:rPr>
              <a:t>f</a:t>
            </a:r>
            <a:r>
              <a:rPr lang="hu-HU" dirty="0" smtClean="0">
                <a:solidFill>
                  <a:srgbClr val="FFFF00"/>
                </a:solidFill>
              </a:rPr>
              <a:t>(</a:t>
            </a:r>
            <a:r>
              <a:rPr lang="hu-HU" b="1" u="sng" dirty="0" smtClean="0">
                <a:solidFill>
                  <a:srgbClr val="FFFF00"/>
                </a:solidFill>
              </a:rPr>
              <a:t>x</a:t>
            </a:r>
            <a:r>
              <a:rPr lang="hu-HU" dirty="0" smtClean="0">
                <a:solidFill>
                  <a:srgbClr val="FFFF00"/>
                </a:solidFill>
              </a:rPr>
              <a:t>)</a:t>
            </a:r>
          </a:p>
          <a:p>
            <a:endParaRPr lang="hu-HU" dirty="0"/>
          </a:p>
          <a:p>
            <a:r>
              <a:rPr lang="hu-HU" dirty="0" smtClean="0"/>
              <a:t>	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example</a:t>
            </a:r>
            <a:r>
              <a:rPr lang="hu-HU" dirty="0" smtClean="0"/>
              <a:t>: AND </a:t>
            </a:r>
            <a:r>
              <a:rPr lang="hu-HU" dirty="0" err="1" smtClean="0"/>
              <a:t>logical</a:t>
            </a:r>
            <a:r>
              <a:rPr lang="hu-HU" dirty="0" smtClean="0"/>
              <a:t> operator </a:t>
            </a:r>
            <a:r>
              <a:rPr lang="hu-HU" dirty="0" err="1" smtClean="0"/>
              <a:t>training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3707026" y="236426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>
                <a:solidFill>
                  <a:srgbClr val="FFFF00"/>
                </a:solidFill>
              </a:rPr>
              <a:t>1</a:t>
            </a:r>
            <a:endParaRPr lang="hu-HU" sz="1400" b="1" dirty="0">
              <a:solidFill>
                <a:srgbClr val="FFFF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081847" y="236426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687328" y="2364259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>
                <a:solidFill>
                  <a:srgbClr val="FFFF00"/>
                </a:solidFill>
              </a:rPr>
              <a:t>n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664043" y="3987114"/>
            <a:ext cx="8648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--------------------------------------------------------------------------------------------------------------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2084173" y="4580238"/>
            <a:ext cx="81083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In</a:t>
            </a:r>
            <a:r>
              <a:rPr lang="hu-HU" dirty="0" smtClean="0"/>
              <a:t> a </a:t>
            </a:r>
            <a:r>
              <a:rPr lang="hu-HU" dirty="0" err="1" smtClean="0"/>
              <a:t>neural</a:t>
            </a:r>
            <a:r>
              <a:rPr lang="hu-HU" dirty="0" smtClean="0"/>
              <a:t> </a:t>
            </a:r>
            <a:r>
              <a:rPr lang="hu-HU" dirty="0" err="1" smtClean="0"/>
              <a:t>network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dirty="0" err="1" smtClean="0">
                <a:sym typeface="Wingdings" panose="05000000000000000000" pitchFamily="2" charset="2"/>
              </a:rPr>
              <a:t>we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keep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changing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the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edge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weights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so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that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the</a:t>
            </a:r>
            <a:endParaRPr lang="hu-HU" dirty="0" smtClean="0">
              <a:sym typeface="Wingdings" panose="05000000000000000000" pitchFamily="2" charset="2"/>
            </a:endParaRP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output </a:t>
            </a:r>
            <a:r>
              <a:rPr lang="hu-HU" dirty="0" err="1" smtClean="0">
                <a:sym typeface="Wingdings" panose="05000000000000000000" pitchFamily="2" charset="2"/>
              </a:rPr>
              <a:t>from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the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network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approximates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b="1" dirty="0">
                <a:solidFill>
                  <a:schemeClr val="tx2"/>
                </a:solidFill>
              </a:rPr>
              <a:t>f</a:t>
            </a:r>
            <a:r>
              <a:rPr lang="hu-HU" dirty="0">
                <a:solidFill>
                  <a:schemeClr val="tx2"/>
                </a:solidFill>
              </a:rPr>
              <a:t>(</a:t>
            </a:r>
            <a:r>
              <a:rPr lang="hu-HU" b="1" u="sng" dirty="0">
                <a:solidFill>
                  <a:schemeClr val="tx2"/>
                </a:solidFill>
              </a:rPr>
              <a:t>x</a:t>
            </a:r>
            <a:r>
              <a:rPr lang="hu-HU" dirty="0" smtClean="0">
                <a:solidFill>
                  <a:schemeClr val="tx2"/>
                </a:solidFill>
              </a:rPr>
              <a:t>)</a:t>
            </a: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smtClean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We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can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measure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how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we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are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achieving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the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goal</a:t>
            </a:r>
            <a:r>
              <a:rPr lang="hu-HU" dirty="0" smtClean="0">
                <a:solidFill>
                  <a:schemeClr val="tx2"/>
                </a:solidFill>
              </a:rPr>
              <a:t> of </a:t>
            </a: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smtClean="0">
                <a:solidFill>
                  <a:schemeClr val="tx2"/>
                </a:solidFill>
              </a:rPr>
              <a:t>		</a:t>
            </a:r>
            <a:r>
              <a:rPr lang="hu-HU" dirty="0" err="1" smtClean="0">
                <a:solidFill>
                  <a:schemeClr val="tx2"/>
                </a:solidFill>
              </a:rPr>
              <a:t>this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approximation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with</a:t>
            </a:r>
            <a:r>
              <a:rPr lang="hu-HU" dirty="0" smtClean="0">
                <a:solidFill>
                  <a:schemeClr val="tx2"/>
                </a:solidFill>
              </a:rPr>
              <a:t> a </a:t>
            </a:r>
            <a:r>
              <a:rPr lang="hu-HU" dirty="0" err="1" smtClean="0">
                <a:solidFill>
                  <a:schemeClr val="tx2"/>
                </a:solidFill>
              </a:rPr>
              <a:t>cost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function</a:t>
            </a:r>
            <a:endParaRPr lang="hu-H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185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err="1" smtClean="0"/>
              <a:t>Optimization</a:t>
            </a:r>
            <a:endParaRPr lang="hu-HU" b="1" u="sng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Szövegdoboz 3"/>
              <p:cNvSpPr txBox="1"/>
              <p:nvPr/>
            </p:nvSpPr>
            <p:spPr>
              <a:xfrm>
                <a:off x="3789406" y="1688757"/>
                <a:ext cx="2816540" cy="484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u-HU" dirty="0" smtClean="0"/>
                  <a:t>C(</a:t>
                </a:r>
                <a:r>
                  <a:rPr lang="hu-HU" b="1" u="sng" dirty="0" smtClean="0"/>
                  <a:t>w</a:t>
                </a:r>
                <a:r>
                  <a:rPr lang="hu-HU" dirty="0" smtClean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hu-HU" dirty="0" smtClean="0"/>
                  <a:t/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hu-HU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hu-HU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hu-HU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hu-HU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hu-HU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hu-HU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u-HU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hu-HU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hu-HU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endParaRPr lang="hu-HU" dirty="0"/>
              </a:p>
            </p:txBody>
          </p:sp>
        </mc:Choice>
        <mc:Fallback>
          <p:sp>
            <p:nvSpPr>
              <p:cNvPr id="4" name="Szövegdoboz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406" y="1688757"/>
                <a:ext cx="2816540" cy="484941"/>
              </a:xfrm>
              <a:prstGeom prst="rect">
                <a:avLst/>
              </a:prstGeom>
              <a:blipFill rotWithShape="0">
                <a:blip r:embed="rId2"/>
                <a:stretch>
                  <a:fillRect l="-1948" t="-78750" b="-12875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zövegdoboz 8"/>
          <p:cNvSpPr txBox="1"/>
          <p:nvPr/>
        </p:nvSpPr>
        <p:spPr>
          <a:xfrm>
            <a:off x="6414492" y="163168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2</a:t>
            </a:r>
            <a:endParaRPr lang="hu-HU" sz="14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553730" y="2627622"/>
            <a:ext cx="6702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   </a:t>
            </a:r>
            <a:r>
              <a:rPr lang="hu-HU" b="1" dirty="0" smtClean="0"/>
              <a:t>y’</a:t>
            </a:r>
            <a:r>
              <a:rPr lang="hu-HU" dirty="0" smtClean="0"/>
              <a:t> is </a:t>
            </a:r>
            <a:r>
              <a:rPr lang="hu-HU" dirty="0" err="1" smtClean="0"/>
              <a:t>the</a:t>
            </a:r>
            <a:r>
              <a:rPr lang="hu-HU" dirty="0" smtClean="0"/>
              <a:t> output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neural</a:t>
            </a:r>
            <a:r>
              <a:rPr lang="hu-HU" dirty="0" smtClean="0"/>
              <a:t> </a:t>
            </a:r>
            <a:r>
              <a:rPr lang="hu-HU" dirty="0" err="1" smtClean="0"/>
              <a:t>network</a:t>
            </a:r>
            <a:endParaRPr lang="hu-HU" dirty="0" smtClean="0"/>
          </a:p>
          <a:p>
            <a:pPr marL="285750" indent="-285750">
              <a:buFontTx/>
              <a:buChar char="-"/>
            </a:pPr>
            <a:r>
              <a:rPr lang="hu-HU" b="1" dirty="0" smtClean="0"/>
              <a:t>f(x)</a:t>
            </a:r>
            <a:r>
              <a:rPr lang="hu-HU" dirty="0" smtClean="0"/>
              <a:t> is </a:t>
            </a:r>
            <a:r>
              <a:rPr lang="hu-HU" dirty="0" err="1" smtClean="0"/>
              <a:t>the</a:t>
            </a:r>
            <a:r>
              <a:rPr lang="hu-HU" dirty="0" smtClean="0"/>
              <a:t> output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know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training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endParaRPr lang="hu-HU" dirty="0" smtClean="0"/>
          </a:p>
          <a:p>
            <a:pPr marL="285750" indent="-285750">
              <a:buFontTx/>
              <a:buChar char="-"/>
            </a:pPr>
            <a:r>
              <a:rPr lang="hu-HU" dirty="0" err="1"/>
              <a:t>this</a:t>
            </a:r>
            <a:r>
              <a:rPr lang="hu-HU" dirty="0"/>
              <a:t> is a </a:t>
            </a:r>
            <a:r>
              <a:rPr lang="hu-HU" dirty="0" err="1"/>
              <a:t>so-called</a:t>
            </a:r>
            <a:r>
              <a:rPr lang="hu-HU" dirty="0"/>
              <a:t> </a:t>
            </a:r>
            <a:r>
              <a:rPr lang="hu-HU" dirty="0" err="1"/>
              <a:t>cost</a:t>
            </a:r>
            <a:r>
              <a:rPr lang="hu-HU" dirty="0"/>
              <a:t> </a:t>
            </a:r>
            <a:r>
              <a:rPr lang="hu-HU" dirty="0" err="1" smtClean="0"/>
              <a:t>function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dirty="0" err="1" smtClean="0">
                <a:sym typeface="Wingdings" panose="05000000000000000000" pitchFamily="2" charset="2"/>
              </a:rPr>
              <a:t>mean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squared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error</a:t>
            </a:r>
            <a:r>
              <a:rPr lang="hu-HU" dirty="0" smtClean="0">
                <a:sym typeface="Wingdings" panose="05000000000000000000" pitchFamily="2" charset="2"/>
              </a:rPr>
              <a:t> !!!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647568" y="3756454"/>
            <a:ext cx="996298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What</a:t>
            </a:r>
            <a:r>
              <a:rPr lang="hu-HU" dirty="0" smtClean="0"/>
              <a:t> is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intuition</a:t>
            </a:r>
            <a:r>
              <a:rPr lang="hu-HU" dirty="0" smtClean="0"/>
              <a:t>?</a:t>
            </a:r>
          </a:p>
          <a:p>
            <a:r>
              <a:rPr lang="hu-HU" dirty="0"/>
              <a:t>	</a:t>
            </a:r>
            <a:r>
              <a:rPr lang="hu-HU" dirty="0" smtClean="0"/>
              <a:t>~ </a:t>
            </a:r>
            <a:r>
              <a:rPr lang="hu-HU" dirty="0" err="1" smtClean="0"/>
              <a:t>if</a:t>
            </a:r>
            <a:r>
              <a:rPr lang="hu-HU" dirty="0" smtClean="0"/>
              <a:t> </a:t>
            </a:r>
            <a:r>
              <a:rPr lang="hu-HU" b="1" dirty="0" smtClean="0"/>
              <a:t>C(</a:t>
            </a:r>
            <a:r>
              <a:rPr lang="hu-HU" b="1" u="sng" dirty="0" smtClean="0"/>
              <a:t>w</a:t>
            </a:r>
            <a:r>
              <a:rPr lang="hu-HU" b="1" dirty="0" smtClean="0"/>
              <a:t>)</a:t>
            </a:r>
            <a:r>
              <a:rPr lang="hu-HU" dirty="0" smtClean="0"/>
              <a:t> is </a:t>
            </a:r>
            <a:r>
              <a:rPr lang="hu-HU" dirty="0" err="1" smtClean="0"/>
              <a:t>huge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dirty="0" err="1" smtClean="0">
                <a:sym typeface="Wingdings" panose="05000000000000000000" pitchFamily="2" charset="2"/>
              </a:rPr>
              <a:t>it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means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there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are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huge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errors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in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the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sense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that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our</a:t>
            </a:r>
            <a:endParaRPr lang="hu-HU" dirty="0" smtClean="0">
              <a:sym typeface="Wingdings" panose="05000000000000000000" pitchFamily="2" charset="2"/>
            </a:endParaRP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</a:t>
            </a:r>
            <a:r>
              <a:rPr lang="hu-HU" dirty="0" err="1" smtClean="0">
                <a:sym typeface="Wingdings" panose="05000000000000000000" pitchFamily="2" charset="2"/>
              </a:rPr>
              <a:t>neural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network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does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not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produce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the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results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we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know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from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the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dataset</a:t>
            </a:r>
            <a:endParaRPr lang="hu-HU" dirty="0" smtClean="0">
              <a:sym typeface="Wingdings" panose="05000000000000000000" pitchFamily="2" charset="2"/>
            </a:endParaRPr>
          </a:p>
          <a:p>
            <a:endParaRPr lang="hu-HU" dirty="0">
              <a:sym typeface="Wingdings" panose="05000000000000000000" pitchFamily="2" charset="2"/>
            </a:endParaRPr>
          </a:p>
          <a:p>
            <a:r>
              <a:rPr lang="hu-HU" dirty="0" smtClean="0">
                <a:sym typeface="Wingdings" panose="05000000000000000000" pitchFamily="2" charset="2"/>
              </a:rPr>
              <a:t>	~ </a:t>
            </a:r>
            <a:r>
              <a:rPr lang="hu-HU" dirty="0" err="1" smtClean="0">
                <a:sym typeface="Wingdings" panose="05000000000000000000" pitchFamily="2" charset="2"/>
              </a:rPr>
              <a:t>if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b="1" dirty="0" smtClean="0">
                <a:sym typeface="Wingdings" panose="05000000000000000000" pitchFamily="2" charset="2"/>
              </a:rPr>
              <a:t>C(</a:t>
            </a:r>
            <a:r>
              <a:rPr lang="hu-HU" b="1" u="sng" dirty="0" smtClean="0">
                <a:sym typeface="Wingdings" panose="05000000000000000000" pitchFamily="2" charset="2"/>
              </a:rPr>
              <a:t>w</a:t>
            </a:r>
            <a:r>
              <a:rPr lang="hu-HU" b="1" dirty="0" smtClean="0">
                <a:sym typeface="Wingdings" panose="05000000000000000000" pitchFamily="2" charset="2"/>
              </a:rPr>
              <a:t>)</a:t>
            </a:r>
            <a:r>
              <a:rPr lang="hu-HU" dirty="0" smtClean="0">
                <a:sym typeface="Wingdings" panose="05000000000000000000" pitchFamily="2" charset="2"/>
              </a:rPr>
              <a:t> is </a:t>
            </a:r>
            <a:r>
              <a:rPr lang="hu-HU" dirty="0" err="1" smtClean="0">
                <a:sym typeface="Wingdings" panose="05000000000000000000" pitchFamily="2" charset="2"/>
              </a:rPr>
              <a:t>low</a:t>
            </a:r>
            <a:r>
              <a:rPr lang="hu-HU" dirty="0" smtClean="0">
                <a:sym typeface="Wingdings" panose="05000000000000000000" pitchFamily="2" charset="2"/>
              </a:rPr>
              <a:t>  </a:t>
            </a:r>
            <a:r>
              <a:rPr lang="hu-HU" dirty="0" err="1" smtClean="0">
                <a:sym typeface="Wingdings" panose="05000000000000000000" pitchFamily="2" charset="2"/>
              </a:rPr>
              <a:t>it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means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the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neural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network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is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making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good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predictions</a:t>
            </a:r>
            <a:endParaRPr lang="hu-HU" dirty="0" smtClean="0">
              <a:sym typeface="Wingdings" panose="05000000000000000000" pitchFamily="2" charset="2"/>
            </a:endParaRPr>
          </a:p>
          <a:p>
            <a:endParaRPr lang="hu-HU" dirty="0">
              <a:sym typeface="Wingdings" panose="05000000000000000000" pitchFamily="2" charset="2"/>
            </a:endParaRPr>
          </a:p>
          <a:p>
            <a:r>
              <a:rPr lang="hu-HU" dirty="0" smtClean="0">
                <a:sym typeface="Wingdings" panose="05000000000000000000" pitchFamily="2" charset="2"/>
              </a:rPr>
              <a:t>		</a:t>
            </a:r>
            <a:r>
              <a:rPr lang="hu-HU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WE HAVE TO FIND THE MINIMA FOR THE COST FUNCTION !!!</a:t>
            </a:r>
          </a:p>
        </p:txBody>
      </p:sp>
    </p:spTree>
    <p:extLst>
      <p:ext uri="{BB962C8B-B14F-4D97-AF65-F5344CB8AC3E}">
        <p14:creationId xmlns:p14="http://schemas.microsoft.com/office/powerpoint/2010/main" xmlns="" val="110534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1150" y="1550130"/>
            <a:ext cx="6266894" cy="4195762"/>
          </a:xfrm>
        </p:spPr>
      </p:pic>
      <p:sp>
        <p:nvSpPr>
          <p:cNvPr id="3" name="TextBox 2"/>
          <p:cNvSpPr txBox="1"/>
          <p:nvPr/>
        </p:nvSpPr>
        <p:spPr>
          <a:xfrm>
            <a:off x="3956144" y="4549460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w</a:t>
            </a:r>
            <a:endParaRPr lang="hu-H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82714" y="524338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w</a:t>
            </a:r>
            <a:endParaRPr lang="hu-H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98546" y="474019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/>
              <a:t>1</a:t>
            </a:r>
            <a:endParaRPr lang="hu-HU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048940" y="542805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/>
              <a:t>2</a:t>
            </a:r>
            <a:endParaRPr lang="hu-HU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17860" y="1271672"/>
            <a:ext cx="35125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sz="2000" dirty="0"/>
          </a:p>
          <a:p>
            <a:r>
              <a:rPr lang="hu-HU" sz="2000" dirty="0" smtClean="0"/>
              <a:t>	</a:t>
            </a:r>
            <a:r>
              <a:rPr lang="hu-HU" sz="2000" b="1" dirty="0" smtClean="0"/>
              <a:t>min C( w , w  ... </a:t>
            </a:r>
            <a:r>
              <a:rPr lang="hu-HU" sz="2000" b="1" dirty="0"/>
              <a:t>w</a:t>
            </a:r>
            <a:r>
              <a:rPr lang="hu-HU" sz="2000" b="1" dirty="0" smtClean="0"/>
              <a:t>  )</a:t>
            </a:r>
            <a:endParaRPr lang="hu-HU" sz="20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98641" y="179489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w</a:t>
            </a:r>
            <a:endParaRPr lang="hu-H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997146" y="176411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/>
              <a:t>1</a:t>
            </a:r>
            <a:endParaRPr lang="hu-HU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413162" y="1776469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67627" y="1728988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/>
              <a:t>n</a:t>
            </a:r>
            <a:endParaRPr lang="hu-HU" sz="1400" b="1" dirty="0"/>
          </a:p>
        </p:txBody>
      </p:sp>
    </p:spTree>
    <p:extLst>
      <p:ext uri="{BB962C8B-B14F-4D97-AF65-F5344CB8AC3E}">
        <p14:creationId xmlns:p14="http://schemas.microsoft.com/office/powerpoint/2010/main" xmlns="" val="286042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3351" y="1807937"/>
            <a:ext cx="6507074" cy="4195762"/>
          </a:xfrm>
        </p:spPr>
      </p:pic>
      <p:sp>
        <p:nvSpPr>
          <p:cNvPr id="3" name="TextBox 2"/>
          <p:cNvSpPr txBox="1"/>
          <p:nvPr/>
        </p:nvSpPr>
        <p:spPr>
          <a:xfrm>
            <a:off x="669701" y="450760"/>
            <a:ext cx="73196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Neurons only fire when input is </a:t>
            </a:r>
            <a:r>
              <a:rPr lang="hu-HU" dirty="0" smtClean="0"/>
              <a:t>larger </a:t>
            </a:r>
            <a:r>
              <a:rPr lang="en-US" dirty="0" smtClean="0"/>
              <a:t>than </a:t>
            </a:r>
            <a:r>
              <a:rPr lang="hu-HU" dirty="0" smtClean="0"/>
              <a:t>a given </a:t>
            </a:r>
            <a:r>
              <a:rPr lang="en-US" dirty="0" smtClean="0"/>
              <a:t>threshold</a:t>
            </a:r>
            <a:endParaRPr lang="hu-HU" dirty="0" smtClean="0"/>
          </a:p>
          <a:p>
            <a:r>
              <a:rPr lang="hu-HU" dirty="0"/>
              <a:t> </a:t>
            </a:r>
            <a:r>
              <a:rPr lang="hu-HU" dirty="0" smtClean="0"/>
              <a:t>  </a:t>
            </a:r>
            <a:r>
              <a:rPr lang="en-US" dirty="0" smtClean="0"/>
              <a:t>I</a:t>
            </a:r>
            <a:r>
              <a:rPr lang="hu-HU" dirty="0" smtClean="0"/>
              <a:t>mportant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firing doesn't get bigger as the stimulus increases</a:t>
            </a:r>
            <a:r>
              <a:rPr lang="en-US" dirty="0" smtClean="0"/>
              <a:t>,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	</a:t>
            </a:r>
            <a:r>
              <a:rPr lang="en-US" dirty="0" smtClean="0"/>
              <a:t> </a:t>
            </a:r>
            <a:r>
              <a:rPr lang="en-US" dirty="0"/>
              <a:t>its an all or nothing </a:t>
            </a:r>
            <a:r>
              <a:rPr lang="en-US" dirty="0" smtClean="0"/>
              <a:t>arrangement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94499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568411" y="436607"/>
            <a:ext cx="11530721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How</a:t>
            </a:r>
            <a:r>
              <a:rPr lang="hu-HU" u="sng" dirty="0" smtClean="0"/>
              <a:t> </a:t>
            </a:r>
            <a:r>
              <a:rPr lang="hu-HU" u="sng" dirty="0" err="1" smtClean="0"/>
              <a:t>to</a:t>
            </a:r>
            <a:r>
              <a:rPr lang="hu-HU" u="sng" dirty="0" smtClean="0"/>
              <a:t> </a:t>
            </a:r>
            <a:r>
              <a:rPr lang="hu-HU" u="sng" dirty="0" err="1" smtClean="0"/>
              <a:t>find</a:t>
            </a:r>
            <a:r>
              <a:rPr lang="hu-HU" u="sng" dirty="0" smtClean="0"/>
              <a:t> </a:t>
            </a:r>
            <a:r>
              <a:rPr lang="hu-HU" u="sng" dirty="0" err="1" smtClean="0"/>
              <a:t>the</a:t>
            </a:r>
            <a:r>
              <a:rPr lang="hu-HU" u="sng" dirty="0" smtClean="0"/>
              <a:t> </a:t>
            </a:r>
            <a:r>
              <a:rPr lang="hu-HU" u="sng" dirty="0" err="1" smtClean="0"/>
              <a:t>minima</a:t>
            </a:r>
            <a:r>
              <a:rPr lang="hu-HU" u="sng" dirty="0" smtClean="0"/>
              <a:t> of </a:t>
            </a:r>
            <a:r>
              <a:rPr lang="hu-HU" u="sng" dirty="0" err="1" smtClean="0"/>
              <a:t>the</a:t>
            </a:r>
            <a:r>
              <a:rPr lang="hu-HU" u="sng" dirty="0" smtClean="0"/>
              <a:t> </a:t>
            </a:r>
            <a:r>
              <a:rPr lang="hu-HU" u="sng" dirty="0" err="1" smtClean="0"/>
              <a:t>cost-function</a:t>
            </a:r>
            <a:r>
              <a:rPr lang="hu-HU" u="sng" dirty="0" smtClean="0"/>
              <a:t>?</a:t>
            </a:r>
          </a:p>
          <a:p>
            <a:endParaRPr lang="hu-HU" dirty="0"/>
          </a:p>
          <a:p>
            <a:r>
              <a:rPr lang="hu-HU" dirty="0" smtClean="0"/>
              <a:t>	</a:t>
            </a:r>
            <a:r>
              <a:rPr lang="hu-HU" b="1" dirty="0" smtClean="0"/>
              <a:t>1.) </a:t>
            </a:r>
            <a:r>
              <a:rPr lang="hu-HU" b="1" dirty="0" err="1" smtClean="0">
                <a:solidFill>
                  <a:srgbClr val="FFFF00"/>
                </a:solidFill>
              </a:rPr>
              <a:t>gradient</a:t>
            </a:r>
            <a:r>
              <a:rPr lang="hu-HU" b="1" dirty="0" smtClean="0">
                <a:solidFill>
                  <a:srgbClr val="FFFF00"/>
                </a:solidFill>
              </a:rPr>
              <a:t> </a:t>
            </a:r>
            <a:r>
              <a:rPr lang="hu-HU" b="1" dirty="0" err="1" smtClean="0">
                <a:solidFill>
                  <a:srgbClr val="FFFF00"/>
                </a:solidFill>
              </a:rPr>
              <a:t>descent</a:t>
            </a:r>
            <a:endParaRPr lang="hu-HU" b="1" dirty="0" smtClean="0">
              <a:solidFill>
                <a:srgbClr val="FFFF00"/>
              </a:solidFill>
            </a:endParaRPr>
          </a:p>
          <a:p>
            <a:endParaRPr lang="hu-HU" dirty="0"/>
          </a:p>
          <a:p>
            <a:r>
              <a:rPr lang="hu-HU" dirty="0" smtClean="0"/>
              <a:t>		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know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partial</a:t>
            </a:r>
            <a:r>
              <a:rPr lang="hu-HU" dirty="0" smtClean="0"/>
              <a:t> </a:t>
            </a:r>
            <a:r>
              <a:rPr lang="hu-HU" dirty="0" err="1" smtClean="0"/>
              <a:t>derivative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mean-squared</a:t>
            </a:r>
            <a:r>
              <a:rPr lang="hu-HU" dirty="0" smtClean="0"/>
              <a:t> </a:t>
            </a:r>
            <a:r>
              <a:rPr lang="hu-HU" dirty="0" err="1" smtClean="0"/>
              <a:t>error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		and go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direction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gradient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			// </a:t>
            </a:r>
            <a:r>
              <a:rPr lang="hu-HU" dirty="0" err="1" smtClean="0"/>
              <a:t>gradient</a:t>
            </a:r>
            <a:r>
              <a:rPr lang="hu-HU" dirty="0" smtClean="0"/>
              <a:t> ~ </a:t>
            </a:r>
            <a:r>
              <a:rPr lang="hu-HU" dirty="0" err="1" smtClean="0"/>
              <a:t>partial</a:t>
            </a:r>
            <a:r>
              <a:rPr lang="hu-HU" dirty="0" smtClean="0"/>
              <a:t> </a:t>
            </a:r>
            <a:r>
              <a:rPr lang="hu-HU" dirty="0" err="1" smtClean="0"/>
              <a:t>derivative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	</a:t>
            </a:r>
          </a:p>
          <a:p>
            <a:endParaRPr lang="hu-HU" b="1" dirty="0"/>
          </a:p>
          <a:p>
            <a:endParaRPr lang="hu-HU" b="1" dirty="0" smtClean="0"/>
          </a:p>
          <a:p>
            <a:r>
              <a:rPr lang="hu-HU" b="1" dirty="0"/>
              <a:t>	</a:t>
            </a:r>
            <a:endParaRPr lang="hu-HU" b="1" dirty="0" smtClean="0"/>
          </a:p>
          <a:p>
            <a:r>
              <a:rPr lang="hu-HU" b="1" dirty="0"/>
              <a:t>	</a:t>
            </a:r>
            <a:r>
              <a:rPr lang="hu-HU" b="1" dirty="0" smtClean="0"/>
              <a:t>2.) </a:t>
            </a:r>
            <a:r>
              <a:rPr lang="hu-HU" b="1" dirty="0" err="1" smtClean="0">
                <a:solidFill>
                  <a:srgbClr val="FFFF00"/>
                </a:solidFill>
              </a:rPr>
              <a:t>backpropagation</a:t>
            </a:r>
            <a:endParaRPr lang="hu-HU" b="1" dirty="0" smtClean="0">
              <a:solidFill>
                <a:srgbClr val="FFFF00"/>
              </a:solidFill>
            </a:endParaRPr>
          </a:p>
          <a:p>
            <a:endParaRPr lang="hu-HU" b="1" dirty="0">
              <a:solidFill>
                <a:srgbClr val="FFFF00"/>
              </a:solidFill>
            </a:endParaRPr>
          </a:p>
          <a:p>
            <a:r>
              <a:rPr lang="hu-HU" b="1" dirty="0" smtClean="0">
                <a:solidFill>
                  <a:srgbClr val="FFFF00"/>
                </a:solidFill>
              </a:rPr>
              <a:t>		</a:t>
            </a:r>
            <a:r>
              <a:rPr lang="hu-HU" dirty="0" err="1" smtClean="0">
                <a:solidFill>
                  <a:schemeClr val="tx2"/>
                </a:solidFill>
              </a:rPr>
              <a:t>It</a:t>
            </a:r>
            <a:r>
              <a:rPr lang="hu-HU" dirty="0" smtClean="0">
                <a:solidFill>
                  <a:schemeClr val="tx2"/>
                </a:solidFill>
              </a:rPr>
              <a:t> is a </a:t>
            </a:r>
            <a:r>
              <a:rPr lang="hu-HU" dirty="0" err="1" smtClean="0">
                <a:solidFill>
                  <a:schemeClr val="tx2"/>
                </a:solidFill>
              </a:rPr>
              <a:t>gradient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descent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implementation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as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well</a:t>
            </a:r>
            <a:endParaRPr lang="hu-HU" dirty="0" smtClean="0">
              <a:solidFill>
                <a:schemeClr val="tx2"/>
              </a:solidFill>
            </a:endParaRPr>
          </a:p>
          <a:p>
            <a:endParaRPr lang="hu-HU" dirty="0">
              <a:solidFill>
                <a:schemeClr val="tx2"/>
              </a:solidFill>
            </a:endParaRPr>
          </a:p>
          <a:p>
            <a:r>
              <a:rPr lang="hu-HU" dirty="0" smtClean="0">
                <a:solidFill>
                  <a:schemeClr val="tx2"/>
                </a:solidFill>
              </a:rPr>
              <a:t>			~  </a:t>
            </a:r>
            <a:r>
              <a:rPr lang="hu-HU" dirty="0" err="1" smtClean="0">
                <a:solidFill>
                  <a:schemeClr val="tx2"/>
                </a:solidFill>
              </a:rPr>
              <a:t>the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cost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function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can</a:t>
            </a:r>
            <a:r>
              <a:rPr lang="hu-HU" dirty="0" smtClean="0">
                <a:solidFill>
                  <a:schemeClr val="tx2"/>
                </a:solidFill>
              </a:rPr>
              <a:t> be </a:t>
            </a:r>
            <a:r>
              <a:rPr lang="hu-HU" dirty="0" err="1" smtClean="0">
                <a:solidFill>
                  <a:schemeClr val="tx2"/>
                </a:solidFill>
              </a:rPr>
              <a:t>defined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as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the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average</a:t>
            </a:r>
            <a:r>
              <a:rPr lang="hu-HU" dirty="0" smtClean="0">
                <a:solidFill>
                  <a:schemeClr val="tx2"/>
                </a:solidFill>
              </a:rPr>
              <a:t> of </a:t>
            </a:r>
            <a:r>
              <a:rPr lang="hu-HU" dirty="0" err="1" smtClean="0">
                <a:solidFill>
                  <a:schemeClr val="tx2"/>
                </a:solidFill>
              </a:rPr>
              <a:t>all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smtClean="0">
                <a:solidFill>
                  <a:schemeClr val="tx2"/>
                </a:solidFill>
              </a:rPr>
              <a:t>			</a:t>
            </a:r>
            <a:r>
              <a:rPr lang="hu-HU" dirty="0" err="1" smtClean="0">
                <a:solidFill>
                  <a:schemeClr val="tx2"/>
                </a:solidFill>
              </a:rPr>
              <a:t>the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cost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functions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smtClean="0">
                <a:solidFill>
                  <a:schemeClr val="tx2"/>
                </a:solidFill>
              </a:rPr>
              <a:t>				// </a:t>
            </a:r>
            <a:r>
              <a:rPr lang="hu-HU" dirty="0" err="1" smtClean="0">
                <a:solidFill>
                  <a:schemeClr val="tx2"/>
                </a:solidFill>
              </a:rPr>
              <a:t>we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assign</a:t>
            </a:r>
            <a:r>
              <a:rPr lang="hu-HU" dirty="0" smtClean="0">
                <a:solidFill>
                  <a:schemeClr val="tx2"/>
                </a:solidFill>
              </a:rPr>
              <a:t> a </a:t>
            </a:r>
            <a:r>
              <a:rPr lang="hu-HU" dirty="0" err="1" smtClean="0">
                <a:solidFill>
                  <a:schemeClr val="tx2"/>
                </a:solidFill>
              </a:rPr>
              <a:t>cost-function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to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every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single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training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example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smtClean="0">
                <a:solidFill>
                  <a:schemeClr val="tx2"/>
                </a:solidFill>
              </a:rPr>
              <a:t>	</a:t>
            </a: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smtClean="0">
                <a:solidFill>
                  <a:schemeClr val="tx2"/>
                </a:solidFill>
              </a:rPr>
              <a:t>		~ </a:t>
            </a:r>
            <a:r>
              <a:rPr lang="hu-HU" dirty="0" err="1" smtClean="0">
                <a:solidFill>
                  <a:schemeClr val="tx2"/>
                </a:solidFill>
              </a:rPr>
              <a:t>the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cost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function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can</a:t>
            </a:r>
            <a:r>
              <a:rPr lang="hu-HU" dirty="0" smtClean="0">
                <a:solidFill>
                  <a:schemeClr val="tx2"/>
                </a:solidFill>
              </a:rPr>
              <a:t> be </a:t>
            </a:r>
            <a:r>
              <a:rPr lang="hu-HU" dirty="0" err="1" smtClean="0">
                <a:solidFill>
                  <a:schemeClr val="tx2"/>
                </a:solidFill>
              </a:rPr>
              <a:t>transformed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into</a:t>
            </a:r>
            <a:r>
              <a:rPr lang="hu-HU" dirty="0" smtClean="0">
                <a:solidFill>
                  <a:schemeClr val="tx2"/>
                </a:solidFill>
              </a:rPr>
              <a:t> a </a:t>
            </a:r>
            <a:r>
              <a:rPr lang="hu-HU" dirty="0" err="1" smtClean="0">
                <a:solidFill>
                  <a:schemeClr val="tx2"/>
                </a:solidFill>
              </a:rPr>
              <a:t>form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that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it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err="1" smtClean="0">
                <a:solidFill>
                  <a:schemeClr val="tx2"/>
                </a:solidFill>
              </a:rPr>
              <a:t>will</a:t>
            </a:r>
            <a:r>
              <a:rPr lang="hu-HU" dirty="0" smtClean="0">
                <a:solidFill>
                  <a:schemeClr val="tx2"/>
                </a:solidFill>
              </a:rPr>
              <a:t> be a </a:t>
            </a:r>
            <a:r>
              <a:rPr lang="hu-HU" dirty="0" err="1" smtClean="0">
                <a:solidFill>
                  <a:schemeClr val="tx2"/>
                </a:solidFill>
              </a:rPr>
              <a:t>function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smtClean="0">
                <a:solidFill>
                  <a:schemeClr val="tx2"/>
                </a:solidFill>
              </a:rPr>
              <a:t>			of </a:t>
            </a:r>
            <a:r>
              <a:rPr lang="hu-HU" dirty="0" err="1" smtClean="0">
                <a:solidFill>
                  <a:schemeClr val="tx2"/>
                </a:solidFill>
              </a:rPr>
              <a:t>the</a:t>
            </a:r>
            <a:r>
              <a:rPr lang="hu-HU" dirty="0" smtClean="0">
                <a:solidFill>
                  <a:schemeClr val="tx2"/>
                </a:solidFill>
              </a:rPr>
              <a:t> output </a:t>
            </a:r>
            <a:r>
              <a:rPr lang="hu-HU" dirty="0" err="1" smtClean="0">
                <a:solidFill>
                  <a:schemeClr val="tx2"/>
                </a:solidFill>
              </a:rPr>
              <a:t>activations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hu-HU" dirty="0" smtClean="0"/>
              <a:t>		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9"/>
              <p:cNvSpPr txBox="1"/>
              <p:nvPr/>
            </p:nvSpPr>
            <p:spPr>
              <a:xfrm>
                <a:off x="3938945" y="2807639"/>
                <a:ext cx="697306" cy="5267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𝑴𝑺𝑬</m:t>
                          </m:r>
                        </m:num>
                        <m:den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5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945" y="2807639"/>
                <a:ext cx="697306" cy="52674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zövegdoboz 5"/>
          <p:cNvSpPr txBox="1"/>
          <p:nvPr/>
        </p:nvSpPr>
        <p:spPr>
          <a:xfrm>
            <a:off x="4352199" y="321437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 smtClean="0"/>
              <a:t>1</a:t>
            </a:r>
            <a:endParaRPr lang="hu-HU" sz="14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9"/>
              <p:cNvSpPr txBox="1"/>
              <p:nvPr/>
            </p:nvSpPr>
            <p:spPr>
              <a:xfrm>
                <a:off x="5244643" y="2807639"/>
                <a:ext cx="697306" cy="5267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𝑴𝑺𝑬</m:t>
                          </m:r>
                        </m:num>
                        <m:den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7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4643" y="2807639"/>
                <a:ext cx="697306" cy="52674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zövegdoboz 7"/>
          <p:cNvSpPr txBox="1"/>
          <p:nvPr/>
        </p:nvSpPr>
        <p:spPr>
          <a:xfrm>
            <a:off x="5657897" y="3214370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/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9"/>
              <p:cNvSpPr txBox="1"/>
              <p:nvPr/>
            </p:nvSpPr>
            <p:spPr>
              <a:xfrm>
                <a:off x="7240664" y="2807639"/>
                <a:ext cx="697306" cy="5267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𝑴𝑺𝑬</m:t>
                          </m:r>
                        </m:num>
                        <m:den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hu-HU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</m:oMath>
                  </m:oMathPara>
                </a14:m>
                <a:endParaRPr lang="hu-HU" dirty="0"/>
              </a:p>
            </p:txBody>
          </p:sp>
        </mc:Choice>
        <mc:Fallback>
          <p:sp>
            <p:nvSpPr>
              <p:cNvPr id="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664" y="2807639"/>
                <a:ext cx="697306" cy="52674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zövegdoboz 9"/>
          <p:cNvSpPr txBox="1"/>
          <p:nvPr/>
        </p:nvSpPr>
        <p:spPr>
          <a:xfrm>
            <a:off x="7653918" y="3214370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b="1" dirty="0"/>
              <a:t>n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6355203" y="296505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…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xmlns="" val="318845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Training our </a:t>
            </a:r>
            <a:r>
              <a:rPr lang="hu-HU" b="1" dirty="0" smtClean="0"/>
              <a:t>AND</a:t>
            </a:r>
            <a:r>
              <a:rPr lang="hu-HU" dirty="0" smtClean="0"/>
              <a:t> neural network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12636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AND</a:t>
            </a:r>
            <a:r>
              <a:rPr lang="hu-HU" dirty="0" smtClean="0"/>
              <a:t> logical relation</a:t>
            </a:r>
            <a:endParaRPr lang="hu-HU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781837" y="2678806"/>
            <a:ext cx="637504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49273" y="2112135"/>
            <a:ext cx="0" cy="364472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83413" y="2112134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x</a:t>
            </a:r>
            <a:endParaRPr lang="hu-H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582991" y="2112135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y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748530" y="2112134"/>
            <a:ext cx="0" cy="364472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56197" y="2113121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x</a:t>
            </a:r>
            <a:r>
              <a:rPr lang="hu-HU" sz="2400" dirty="0" smtClean="0"/>
              <a:t> </a:t>
            </a:r>
            <a:r>
              <a:rPr lang="hu-HU" sz="2400" b="1" dirty="0" smtClean="0"/>
              <a:t>AND</a:t>
            </a:r>
            <a:r>
              <a:rPr lang="hu-HU" sz="2400" dirty="0" smtClean="0"/>
              <a:t> y</a:t>
            </a:r>
            <a:endParaRPr lang="hu-H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383413" y="310380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510775" y="307804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854731" y="307804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383413" y="359123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510775" y="356547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54731" y="356547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383413" y="410671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10775" y="408095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7854731" y="408095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383413" y="46221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10775" y="459643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54731" y="459643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51646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XOR</a:t>
            </a:r>
            <a:r>
              <a:rPr lang="hu-HU" dirty="0" smtClean="0"/>
              <a:t> logical relation</a:t>
            </a:r>
            <a:endParaRPr lang="hu-HU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781837" y="2678806"/>
            <a:ext cx="6375042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49273" y="2112135"/>
            <a:ext cx="0" cy="364472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83413" y="2112134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x</a:t>
            </a:r>
            <a:endParaRPr lang="hu-H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582991" y="2112135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y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748530" y="2112134"/>
            <a:ext cx="0" cy="364472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56197" y="2113121"/>
            <a:ext cx="1309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x</a:t>
            </a:r>
            <a:r>
              <a:rPr lang="hu-HU" sz="2400" dirty="0" smtClean="0"/>
              <a:t> </a:t>
            </a:r>
            <a:r>
              <a:rPr lang="hu-HU" sz="2400" b="1" dirty="0" smtClean="0"/>
              <a:t>XOR</a:t>
            </a:r>
            <a:r>
              <a:rPr lang="hu-HU" sz="2400" dirty="0" smtClean="0"/>
              <a:t> y</a:t>
            </a:r>
            <a:endParaRPr lang="hu-H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383413" y="310380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510775" y="307804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854731" y="307804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383413" y="359123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510775" y="356547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54731" y="356547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83413" y="410671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10775" y="408095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7854731" y="408095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83413" y="46221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10775" y="459643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54731" y="459643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xmlns="" val="83010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52293" y="168713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x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052293" y="3874395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y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119871" y="283120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7" name="Straight Arrow Connector 6"/>
          <p:cNvCxnSpPr>
            <a:stCxn id="4" idx="6"/>
            <a:endCxn id="6" idx="2"/>
          </p:cNvCxnSpPr>
          <p:nvPr/>
        </p:nvCxnSpPr>
        <p:spPr>
          <a:xfrm>
            <a:off x="3966693" y="2144333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6"/>
            <a:endCxn id="6" idx="2"/>
          </p:cNvCxnSpPr>
          <p:nvPr/>
        </p:nvCxnSpPr>
        <p:spPr>
          <a:xfrm flipV="1">
            <a:off x="3966693" y="3288406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38015" y="216237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w1</a:t>
            </a:r>
            <a:endParaRPr lang="hu-HU" dirty="0"/>
          </a:p>
        </p:txBody>
      </p:sp>
      <p:sp>
        <p:nvSpPr>
          <p:cNvPr id="10" name="TextBox 9"/>
          <p:cNvSpPr txBox="1"/>
          <p:nvPr/>
        </p:nvSpPr>
        <p:spPr>
          <a:xfrm>
            <a:off x="5290648" y="397527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w2</a:t>
            </a:r>
            <a:endParaRPr lang="hu-HU" dirty="0"/>
          </a:p>
        </p:txBody>
      </p:sp>
      <p:sp>
        <p:nvSpPr>
          <p:cNvPr id="11" name="TextBox 10"/>
          <p:cNvSpPr txBox="1"/>
          <p:nvPr/>
        </p:nvSpPr>
        <p:spPr>
          <a:xfrm>
            <a:off x="1519707" y="5769735"/>
            <a:ext cx="7324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Problem: we do not know the correct edge weights in advance</a:t>
            </a:r>
          </a:p>
          <a:p>
            <a:r>
              <a:rPr lang="hu-HU" dirty="0"/>
              <a:t>	</a:t>
            </a:r>
            <a:r>
              <a:rPr lang="hu-HU" dirty="0" smtClean="0"/>
              <a:t>We initialize it with a random number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18733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52293" y="168713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x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052293" y="3874395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y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119871" y="283120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T=2</a:t>
            </a:r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>
            <a:stCxn id="4" idx="6"/>
            <a:endCxn id="6" idx="2"/>
          </p:cNvCxnSpPr>
          <p:nvPr/>
        </p:nvCxnSpPr>
        <p:spPr>
          <a:xfrm>
            <a:off x="3966693" y="2144333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6"/>
            <a:endCxn id="6" idx="2"/>
          </p:cNvCxnSpPr>
          <p:nvPr/>
        </p:nvCxnSpPr>
        <p:spPr>
          <a:xfrm flipV="1">
            <a:off x="3966693" y="3288406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38015" y="2162372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1 = 2</a:t>
            </a:r>
            <a:endParaRPr lang="hu-HU" dirty="0"/>
          </a:p>
        </p:txBody>
      </p:sp>
      <p:sp>
        <p:nvSpPr>
          <p:cNvPr id="10" name="TextBox 9"/>
          <p:cNvSpPr txBox="1"/>
          <p:nvPr/>
        </p:nvSpPr>
        <p:spPr>
          <a:xfrm>
            <a:off x="5290648" y="3975279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2 = 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42944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52293" y="168713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x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052293" y="3874395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y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119871" y="283120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T=2</a:t>
            </a:r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>
            <a:stCxn id="4" idx="6"/>
            <a:endCxn id="6" idx="2"/>
          </p:cNvCxnSpPr>
          <p:nvPr/>
        </p:nvCxnSpPr>
        <p:spPr>
          <a:xfrm>
            <a:off x="3966693" y="2144333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6"/>
            <a:endCxn id="6" idx="2"/>
          </p:cNvCxnSpPr>
          <p:nvPr/>
        </p:nvCxnSpPr>
        <p:spPr>
          <a:xfrm flipV="1">
            <a:off x="3966693" y="3288406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38015" y="2162372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w1 = 2</a:t>
            </a:r>
            <a:endParaRPr lang="hu-HU" dirty="0"/>
          </a:p>
        </p:txBody>
      </p:sp>
      <p:sp>
        <p:nvSpPr>
          <p:cNvPr id="10" name="TextBox 9"/>
          <p:cNvSpPr txBox="1"/>
          <p:nvPr/>
        </p:nvSpPr>
        <p:spPr>
          <a:xfrm>
            <a:off x="5290648" y="3975279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2 = 3</a:t>
            </a:r>
            <a:endParaRPr lang="hu-HU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8461421" y="1782399"/>
            <a:ext cx="337437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556125" y="1215727"/>
            <a:ext cx="0" cy="312888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062997" y="1215727"/>
            <a:ext cx="332142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hu-HU" sz="2400" dirty="0" smtClean="0"/>
              <a:t>x</a:t>
            </a:r>
            <a:endParaRPr lang="hu-H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9763884" y="1225468"/>
            <a:ext cx="349776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y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0341736" y="1225468"/>
            <a:ext cx="0" cy="310612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484139" y="1211263"/>
            <a:ext cx="1351652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x</a:t>
            </a:r>
            <a:r>
              <a:rPr lang="hu-HU" sz="2400" dirty="0" smtClean="0"/>
              <a:t> AND y</a:t>
            </a:r>
            <a:endParaRPr lang="hu-H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9062997" y="2207402"/>
            <a:ext cx="354584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9691668" y="2191382"/>
            <a:ext cx="354584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0982673" y="2176191"/>
            <a:ext cx="354584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9062997" y="2694827"/>
            <a:ext cx="354584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9691668" y="2678807"/>
            <a:ext cx="354584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982673" y="2663616"/>
            <a:ext cx="354584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9062997" y="3210305"/>
            <a:ext cx="354584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691668" y="3194285"/>
            <a:ext cx="354584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10982673" y="3179094"/>
            <a:ext cx="354584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9062997" y="3725783"/>
            <a:ext cx="354584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691668" y="3709763"/>
            <a:ext cx="354584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982673" y="3694572"/>
            <a:ext cx="354584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9948875" y="4471212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„</a:t>
            </a:r>
            <a:r>
              <a:rPr lang="hu-HU" b="1" dirty="0" err="1" smtClean="0"/>
              <a:t>ideal</a:t>
            </a:r>
            <a:r>
              <a:rPr lang="hu-HU" b="1" dirty="0" smtClean="0"/>
              <a:t>”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xmlns="" val="205485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52293" y="168713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x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052293" y="3874395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y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119871" y="283120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T=2</a:t>
            </a:r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>
            <a:stCxn id="4" idx="6"/>
            <a:endCxn id="6" idx="2"/>
          </p:cNvCxnSpPr>
          <p:nvPr/>
        </p:nvCxnSpPr>
        <p:spPr>
          <a:xfrm>
            <a:off x="3966693" y="2144333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6"/>
            <a:endCxn id="6" idx="2"/>
          </p:cNvCxnSpPr>
          <p:nvPr/>
        </p:nvCxnSpPr>
        <p:spPr>
          <a:xfrm flipV="1">
            <a:off x="3966693" y="3288406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38015" y="2162372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1 = 2</a:t>
            </a:r>
            <a:endParaRPr lang="hu-HU" dirty="0"/>
          </a:p>
        </p:txBody>
      </p:sp>
      <p:sp>
        <p:nvSpPr>
          <p:cNvPr id="10" name="TextBox 9"/>
          <p:cNvSpPr txBox="1"/>
          <p:nvPr/>
        </p:nvSpPr>
        <p:spPr>
          <a:xfrm>
            <a:off x="5290648" y="3975279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2 = 3</a:t>
            </a:r>
            <a:endParaRPr lang="hu-HU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8461421" y="1782399"/>
            <a:ext cx="337437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556125" y="1215727"/>
            <a:ext cx="0" cy="312888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062997" y="1215727"/>
            <a:ext cx="332142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hu-HU" sz="2400" dirty="0" smtClean="0"/>
              <a:t>x</a:t>
            </a:r>
            <a:endParaRPr lang="hu-H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9763884" y="1225468"/>
            <a:ext cx="349776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y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0341736" y="1225468"/>
            <a:ext cx="0" cy="310612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484139" y="1211263"/>
            <a:ext cx="1351652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x</a:t>
            </a:r>
            <a:r>
              <a:rPr lang="hu-HU" sz="2400" dirty="0" smtClean="0"/>
              <a:t> AND y</a:t>
            </a:r>
            <a:endParaRPr lang="hu-H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9062997" y="2207402"/>
            <a:ext cx="354584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9691668" y="2191382"/>
            <a:ext cx="354584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0982673" y="2176191"/>
            <a:ext cx="354584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9062997" y="2694827"/>
            <a:ext cx="354584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9691668" y="2678807"/>
            <a:ext cx="354584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982673" y="2663616"/>
            <a:ext cx="354584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9062997" y="3210305"/>
            <a:ext cx="354584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691668" y="3194285"/>
            <a:ext cx="354584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10982673" y="3179094"/>
            <a:ext cx="354584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9062997" y="3725783"/>
            <a:ext cx="354584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691668" y="3709763"/>
            <a:ext cx="354584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982673" y="3694572"/>
            <a:ext cx="354584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86043" y="832987"/>
            <a:ext cx="337437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180747" y="266315"/>
            <a:ext cx="0" cy="312888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87619" y="266315"/>
            <a:ext cx="332142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hu-HU" sz="2400" dirty="0" smtClean="0"/>
              <a:t>x</a:t>
            </a:r>
            <a:endParaRPr lang="hu-HU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1388506" y="276056"/>
            <a:ext cx="349776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y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1966358" y="276056"/>
            <a:ext cx="0" cy="3106127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108761" y="261851"/>
            <a:ext cx="1351652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x</a:t>
            </a:r>
            <a:r>
              <a:rPr lang="hu-HU" sz="2400" dirty="0" smtClean="0"/>
              <a:t> AND y</a:t>
            </a:r>
            <a:endParaRPr lang="hu-HU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687619" y="1257990"/>
            <a:ext cx="354584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1316290" y="1241970"/>
            <a:ext cx="354584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2607295" y="1226779"/>
            <a:ext cx="354584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687619" y="1745415"/>
            <a:ext cx="354584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1316290" y="1729395"/>
            <a:ext cx="354584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607295" y="1714204"/>
            <a:ext cx="354584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87619" y="2260893"/>
            <a:ext cx="354584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316290" y="2244873"/>
            <a:ext cx="354584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hu-HU" sz="2400" dirty="0" smtClean="0"/>
              <a:t>0</a:t>
            </a:r>
            <a:endParaRPr lang="hu-HU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2607295" y="2229682"/>
            <a:ext cx="354584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7619" y="2776371"/>
            <a:ext cx="354584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316290" y="2760351"/>
            <a:ext cx="354584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607295" y="2745160"/>
            <a:ext cx="354584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56834" y="5576552"/>
            <a:ext cx="5412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incomingSignal = sum ( neuronValue * weight )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330980" y="3513869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„</a:t>
            </a:r>
            <a:r>
              <a:rPr lang="hu-HU" b="1" dirty="0" err="1" smtClean="0"/>
              <a:t>actual</a:t>
            </a:r>
            <a:r>
              <a:rPr lang="hu-HU" b="1" dirty="0" smtClean="0"/>
              <a:t>”</a:t>
            </a:r>
            <a:endParaRPr lang="hu-HU" b="1" dirty="0"/>
          </a:p>
        </p:txBody>
      </p:sp>
      <p:sp>
        <p:nvSpPr>
          <p:cNvPr id="52" name="Szövegdoboz 51"/>
          <p:cNvSpPr txBox="1"/>
          <p:nvPr/>
        </p:nvSpPr>
        <p:spPr>
          <a:xfrm>
            <a:off x="9948875" y="4471212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„</a:t>
            </a:r>
            <a:r>
              <a:rPr lang="hu-HU" b="1" dirty="0" err="1" smtClean="0"/>
              <a:t>ideal</a:t>
            </a:r>
            <a:r>
              <a:rPr lang="hu-HU" b="1" dirty="0" smtClean="0"/>
              <a:t>”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xmlns="" val="307652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52293" y="168713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x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052293" y="3874395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y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119871" y="283120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T=2</a:t>
            </a:r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>
            <a:stCxn id="4" idx="6"/>
            <a:endCxn id="6" idx="2"/>
          </p:cNvCxnSpPr>
          <p:nvPr/>
        </p:nvCxnSpPr>
        <p:spPr>
          <a:xfrm>
            <a:off x="3966693" y="2144333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6"/>
            <a:endCxn id="6" idx="2"/>
          </p:cNvCxnSpPr>
          <p:nvPr/>
        </p:nvCxnSpPr>
        <p:spPr>
          <a:xfrm flipV="1">
            <a:off x="3966693" y="3288406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38015" y="2162372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1 = 2</a:t>
            </a:r>
            <a:endParaRPr lang="hu-HU" dirty="0"/>
          </a:p>
        </p:txBody>
      </p:sp>
      <p:sp>
        <p:nvSpPr>
          <p:cNvPr id="10" name="TextBox 9"/>
          <p:cNvSpPr txBox="1"/>
          <p:nvPr/>
        </p:nvSpPr>
        <p:spPr>
          <a:xfrm>
            <a:off x="5290648" y="3975279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2 = 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36056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52293" y="168713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x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052293" y="3874395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y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119871" y="283120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T=2</a:t>
            </a:r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>
            <a:stCxn id="4" idx="6"/>
            <a:endCxn id="6" idx="2"/>
          </p:cNvCxnSpPr>
          <p:nvPr/>
        </p:nvCxnSpPr>
        <p:spPr>
          <a:xfrm>
            <a:off x="3966693" y="2144333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6"/>
            <a:endCxn id="6" idx="2"/>
          </p:cNvCxnSpPr>
          <p:nvPr/>
        </p:nvCxnSpPr>
        <p:spPr>
          <a:xfrm flipV="1">
            <a:off x="3966693" y="3288406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38015" y="2162372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1 = 2</a:t>
            </a:r>
            <a:endParaRPr lang="hu-HU" dirty="0"/>
          </a:p>
        </p:txBody>
      </p:sp>
      <p:sp>
        <p:nvSpPr>
          <p:cNvPr id="10" name="TextBox 9"/>
          <p:cNvSpPr txBox="1"/>
          <p:nvPr/>
        </p:nvSpPr>
        <p:spPr>
          <a:xfrm>
            <a:off x="5290648" y="3975279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2 = 3</a:t>
            </a:r>
            <a:endParaRPr lang="hu-HU" dirty="0"/>
          </a:p>
        </p:txBody>
      </p:sp>
      <p:sp>
        <p:nvSpPr>
          <p:cNvPr id="2" name="TextBox 1"/>
          <p:cNvSpPr txBox="1"/>
          <p:nvPr/>
        </p:nvSpPr>
        <p:spPr>
          <a:xfrm>
            <a:off x="759854" y="489397"/>
            <a:ext cx="9643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 construct the training data from out </a:t>
            </a:r>
            <a:r>
              <a:rPr lang="hu-HU" b="1" dirty="0" smtClean="0"/>
              <a:t>AND</a:t>
            </a:r>
            <a:r>
              <a:rPr lang="hu-HU" dirty="0" smtClean="0"/>
              <a:t> logical table. We have 4 </a:t>
            </a:r>
            <a:r>
              <a:rPr lang="hu-HU" b="1" dirty="0" smtClean="0"/>
              <a:t>(x,y) </a:t>
            </a:r>
            <a:r>
              <a:rPr lang="hu-HU" dirty="0" smtClean="0"/>
              <a:t>pairs with</a:t>
            </a:r>
          </a:p>
          <a:p>
            <a:r>
              <a:rPr lang="hu-HU" dirty="0"/>
              <a:t>t</a:t>
            </a:r>
            <a:r>
              <a:rPr lang="hu-HU" dirty="0" smtClean="0"/>
              <a:t>he right </a:t>
            </a:r>
            <a:r>
              <a:rPr lang="hu-HU" dirty="0" err="1" smtClean="0"/>
              <a:t>answer</a:t>
            </a:r>
            <a:r>
              <a:rPr lang="hu-HU" dirty="0" smtClean="0"/>
              <a:t>: we can train out network according to these data</a:t>
            </a:r>
          </a:p>
        </p:txBody>
      </p:sp>
    </p:spTree>
    <p:extLst>
      <p:ext uri="{BB962C8B-B14F-4D97-AF65-F5344CB8AC3E}">
        <p14:creationId xmlns:p14="http://schemas.microsoft.com/office/powerpoint/2010/main" xmlns="" val="50968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15177" y="2550017"/>
            <a:ext cx="3000778" cy="2021983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Huge network of neurons and axons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72743" y="3528812"/>
            <a:ext cx="1197735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132748" y="3528812"/>
            <a:ext cx="1197735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98437" y="3344146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INPUT</a:t>
            </a:r>
            <a:endParaRPr lang="hu-H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555472" y="334414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OUTPUT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xmlns="" val="184110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52293" y="168713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X=0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052293" y="3874395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bg1"/>
                </a:solidFill>
              </a:rPr>
              <a:t>y</a:t>
            </a:r>
            <a:r>
              <a:rPr lang="hu-HU" sz="2000" dirty="0" smtClean="0">
                <a:solidFill>
                  <a:schemeClr val="bg1"/>
                </a:solidFill>
              </a:rPr>
              <a:t>=0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119871" y="283120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T=2</a:t>
            </a:r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>
            <a:stCxn id="4" idx="6"/>
            <a:endCxn id="6" idx="2"/>
          </p:cNvCxnSpPr>
          <p:nvPr/>
        </p:nvCxnSpPr>
        <p:spPr>
          <a:xfrm>
            <a:off x="3966693" y="2144333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6"/>
            <a:endCxn id="6" idx="2"/>
          </p:cNvCxnSpPr>
          <p:nvPr/>
        </p:nvCxnSpPr>
        <p:spPr>
          <a:xfrm flipV="1">
            <a:off x="3966693" y="3288406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38015" y="2162372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1 = 2</a:t>
            </a:r>
            <a:endParaRPr lang="hu-HU" dirty="0"/>
          </a:p>
        </p:txBody>
      </p:sp>
      <p:sp>
        <p:nvSpPr>
          <p:cNvPr id="10" name="TextBox 9"/>
          <p:cNvSpPr txBox="1"/>
          <p:nvPr/>
        </p:nvSpPr>
        <p:spPr>
          <a:xfrm>
            <a:off x="5290648" y="3975279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2 = 3</a:t>
            </a:r>
            <a:endParaRPr lang="hu-HU" dirty="0"/>
          </a:p>
        </p:txBody>
      </p:sp>
      <p:sp>
        <p:nvSpPr>
          <p:cNvPr id="2" name="TextBox 1"/>
          <p:cNvSpPr txBox="1"/>
          <p:nvPr/>
        </p:nvSpPr>
        <p:spPr>
          <a:xfrm>
            <a:off x="759854" y="489397"/>
            <a:ext cx="9629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If </a:t>
            </a:r>
            <a:r>
              <a:rPr lang="hu-HU" b="1" dirty="0" smtClean="0"/>
              <a:t>(x,y) </a:t>
            </a:r>
            <a:r>
              <a:rPr lang="hu-HU" dirty="0" smtClean="0"/>
              <a:t>is (0,0) the correct answer is </a:t>
            </a:r>
            <a:r>
              <a:rPr lang="hu-HU" b="1" dirty="0" smtClean="0"/>
              <a:t>0</a:t>
            </a:r>
            <a:r>
              <a:rPr lang="hu-HU" dirty="0" smtClean="0"/>
              <a:t>. We test it on our network: there will be probably</a:t>
            </a:r>
          </a:p>
          <a:p>
            <a:r>
              <a:rPr lang="hu-HU" dirty="0" smtClean="0"/>
              <a:t>an error due to the random weights !!!</a:t>
            </a:r>
          </a:p>
        </p:txBody>
      </p:sp>
    </p:spTree>
    <p:extLst>
      <p:ext uri="{BB962C8B-B14F-4D97-AF65-F5344CB8AC3E}">
        <p14:creationId xmlns:p14="http://schemas.microsoft.com/office/powerpoint/2010/main" xmlns="" val="338942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52293" y="168713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X=0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052293" y="3874395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bg1"/>
                </a:solidFill>
              </a:rPr>
              <a:t>y</a:t>
            </a:r>
            <a:r>
              <a:rPr lang="hu-HU" sz="2000" dirty="0" smtClean="0">
                <a:solidFill>
                  <a:schemeClr val="bg1"/>
                </a:solidFill>
              </a:rPr>
              <a:t>=0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119871" y="283120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T=2</a:t>
            </a:r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>
            <a:stCxn id="4" idx="6"/>
            <a:endCxn id="6" idx="2"/>
          </p:cNvCxnSpPr>
          <p:nvPr/>
        </p:nvCxnSpPr>
        <p:spPr>
          <a:xfrm>
            <a:off x="3966693" y="2144333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6"/>
            <a:endCxn id="6" idx="2"/>
          </p:cNvCxnSpPr>
          <p:nvPr/>
        </p:nvCxnSpPr>
        <p:spPr>
          <a:xfrm flipV="1">
            <a:off x="3966693" y="3288406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38015" y="2162372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1 = 2</a:t>
            </a:r>
            <a:endParaRPr lang="hu-HU" dirty="0"/>
          </a:p>
        </p:txBody>
      </p:sp>
      <p:sp>
        <p:nvSpPr>
          <p:cNvPr id="10" name="TextBox 9"/>
          <p:cNvSpPr txBox="1"/>
          <p:nvPr/>
        </p:nvSpPr>
        <p:spPr>
          <a:xfrm>
            <a:off x="5290648" y="3975279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2 = 3</a:t>
            </a:r>
            <a:endParaRPr lang="hu-HU" dirty="0"/>
          </a:p>
        </p:txBody>
      </p:sp>
      <p:sp>
        <p:nvSpPr>
          <p:cNvPr id="2" name="TextBox 1"/>
          <p:cNvSpPr txBox="1"/>
          <p:nvPr/>
        </p:nvSpPr>
        <p:spPr>
          <a:xfrm>
            <a:off x="759854" y="489397"/>
            <a:ext cx="9629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If </a:t>
            </a:r>
            <a:r>
              <a:rPr lang="hu-HU" b="1" dirty="0" smtClean="0"/>
              <a:t>(x,y) </a:t>
            </a:r>
            <a:r>
              <a:rPr lang="hu-HU" dirty="0" smtClean="0"/>
              <a:t>is </a:t>
            </a:r>
            <a:r>
              <a:rPr lang="hu-HU" b="1" dirty="0" smtClean="0"/>
              <a:t>(0,0) </a:t>
            </a:r>
            <a:r>
              <a:rPr lang="hu-HU" dirty="0" smtClean="0"/>
              <a:t>the correct answer is </a:t>
            </a:r>
            <a:r>
              <a:rPr lang="hu-HU" b="1" dirty="0" smtClean="0"/>
              <a:t>0</a:t>
            </a:r>
            <a:r>
              <a:rPr lang="hu-HU" dirty="0" smtClean="0"/>
              <a:t>. We test it on our network: there will be probably</a:t>
            </a:r>
          </a:p>
          <a:p>
            <a:r>
              <a:rPr lang="hu-HU" dirty="0" smtClean="0"/>
              <a:t>an error due to the random weights !!!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43731" y="5256418"/>
            <a:ext cx="353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incomingSignal = 0*2 + 0*3 = 0</a:t>
            </a:r>
            <a:endParaRPr lang="hu-HU" dirty="0"/>
          </a:p>
        </p:txBody>
      </p:sp>
      <p:sp>
        <p:nvSpPr>
          <p:cNvPr id="12" name="TextBox 11"/>
          <p:cNvSpPr txBox="1"/>
          <p:nvPr/>
        </p:nvSpPr>
        <p:spPr>
          <a:xfrm>
            <a:off x="3709115" y="5699907"/>
            <a:ext cx="4754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Expected according to the logic table: 0</a:t>
            </a:r>
          </a:p>
          <a:p>
            <a:r>
              <a:rPr lang="hu-HU" dirty="0" smtClean="0"/>
              <a:t>Result: 0</a:t>
            </a:r>
          </a:p>
          <a:p>
            <a:r>
              <a:rPr lang="hu-HU" dirty="0" smtClean="0"/>
              <a:t>Error: 0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9817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smtClean="0"/>
              <a:t>Error calculation</a:t>
            </a:r>
            <a:endParaRPr lang="hu-HU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The simplest algorithm: </a:t>
            </a:r>
            <a:r>
              <a:rPr lang="hu-HU" b="1" dirty="0" smtClean="0"/>
              <a:t>error = rightAnswer – </a:t>
            </a:r>
            <a:r>
              <a:rPr lang="hu-HU" b="1" dirty="0" err="1" smtClean="0"/>
              <a:t>calculatedAnswer</a:t>
            </a:r>
            <a:endParaRPr lang="hu-HU" b="1" dirty="0" smtClean="0"/>
          </a:p>
          <a:p>
            <a:r>
              <a:rPr lang="hu-HU" dirty="0" smtClean="0"/>
              <a:t>Better approach: </a:t>
            </a:r>
            <a:r>
              <a:rPr lang="hu-HU" b="1" dirty="0" smtClean="0"/>
              <a:t>( rightAnswer – </a:t>
            </a:r>
            <a:r>
              <a:rPr lang="hu-HU" b="1" dirty="0" err="1" smtClean="0"/>
              <a:t>calculatedAnswer</a:t>
            </a:r>
            <a:r>
              <a:rPr lang="hu-HU" b="1" dirty="0" smtClean="0"/>
              <a:t> ) </a:t>
            </a:r>
          </a:p>
          <a:p>
            <a:r>
              <a:rPr lang="hu-HU" dirty="0" smtClean="0"/>
              <a:t>We run our algorithm until theses error terms are very small !!!</a:t>
            </a:r>
          </a:p>
          <a:p>
            <a:r>
              <a:rPr lang="hu-HU" dirty="0" smtClean="0"/>
              <a:t>We keep updating the edge weights</a:t>
            </a:r>
          </a:p>
          <a:p>
            <a:pPr marL="457200" lvl="1" indent="0">
              <a:buNone/>
            </a:pPr>
            <a:r>
              <a:rPr lang="hu-HU" dirty="0"/>
              <a:t>	</a:t>
            </a:r>
            <a:endParaRPr lang="hu-HU" dirty="0" smtClean="0"/>
          </a:p>
          <a:p>
            <a:pPr marL="457200" lvl="1" indent="0">
              <a:buNone/>
            </a:pPr>
            <a:r>
              <a:rPr lang="hu-HU" dirty="0"/>
              <a:t>	</a:t>
            </a:r>
            <a:r>
              <a:rPr lang="hu-HU" b="1" dirty="0" smtClean="0"/>
              <a:t>weight(n+1) = weight(n) + input * error * learningRate ( &lt; 1 )</a:t>
            </a:r>
            <a:endParaRPr lang="hu-H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920093" y="23761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2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xmlns="" val="24108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52293" y="168713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X=1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052293" y="3874395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bg1"/>
                </a:solidFill>
              </a:rPr>
              <a:t>y</a:t>
            </a:r>
            <a:r>
              <a:rPr lang="hu-HU" sz="2000" dirty="0" smtClean="0">
                <a:solidFill>
                  <a:schemeClr val="bg1"/>
                </a:solidFill>
              </a:rPr>
              <a:t>=0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119871" y="283120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T=2</a:t>
            </a:r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>
            <a:stCxn id="4" idx="6"/>
            <a:endCxn id="6" idx="2"/>
          </p:cNvCxnSpPr>
          <p:nvPr/>
        </p:nvCxnSpPr>
        <p:spPr>
          <a:xfrm>
            <a:off x="3966693" y="2144333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6"/>
            <a:endCxn id="6" idx="2"/>
          </p:cNvCxnSpPr>
          <p:nvPr/>
        </p:nvCxnSpPr>
        <p:spPr>
          <a:xfrm flipV="1">
            <a:off x="3966693" y="3288406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38015" y="2162372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1 = 2</a:t>
            </a:r>
            <a:endParaRPr lang="hu-HU" dirty="0"/>
          </a:p>
        </p:txBody>
      </p:sp>
      <p:sp>
        <p:nvSpPr>
          <p:cNvPr id="10" name="TextBox 9"/>
          <p:cNvSpPr txBox="1"/>
          <p:nvPr/>
        </p:nvSpPr>
        <p:spPr>
          <a:xfrm>
            <a:off x="5290648" y="3975279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2 = 3</a:t>
            </a:r>
            <a:endParaRPr lang="hu-HU" dirty="0"/>
          </a:p>
        </p:txBody>
      </p:sp>
      <p:sp>
        <p:nvSpPr>
          <p:cNvPr id="2" name="TextBox 1"/>
          <p:cNvSpPr txBox="1"/>
          <p:nvPr/>
        </p:nvSpPr>
        <p:spPr>
          <a:xfrm>
            <a:off x="759854" y="489397"/>
            <a:ext cx="9629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If </a:t>
            </a:r>
            <a:r>
              <a:rPr lang="hu-HU" b="1" dirty="0" smtClean="0"/>
              <a:t>(x,y) </a:t>
            </a:r>
            <a:r>
              <a:rPr lang="hu-HU" dirty="0" smtClean="0"/>
              <a:t>is </a:t>
            </a:r>
            <a:r>
              <a:rPr lang="hu-HU" b="1" dirty="0" smtClean="0"/>
              <a:t>(1,0) </a:t>
            </a:r>
            <a:r>
              <a:rPr lang="hu-HU" dirty="0" smtClean="0"/>
              <a:t>the correct answer is </a:t>
            </a:r>
            <a:r>
              <a:rPr lang="hu-HU" b="1" dirty="0" smtClean="0"/>
              <a:t>0</a:t>
            </a:r>
            <a:r>
              <a:rPr lang="hu-HU" dirty="0" smtClean="0"/>
              <a:t>. We test it on our network: there will be probably</a:t>
            </a:r>
          </a:p>
          <a:p>
            <a:r>
              <a:rPr lang="hu-HU" dirty="0" smtClean="0"/>
              <a:t>an error due to the random weights !!!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43731" y="5256418"/>
            <a:ext cx="353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incomingSignal = 1*2 + 0*3 = 2</a:t>
            </a:r>
            <a:endParaRPr lang="hu-HU" dirty="0"/>
          </a:p>
        </p:txBody>
      </p:sp>
      <p:sp>
        <p:nvSpPr>
          <p:cNvPr id="12" name="TextBox 11"/>
          <p:cNvSpPr txBox="1"/>
          <p:nvPr/>
        </p:nvSpPr>
        <p:spPr>
          <a:xfrm>
            <a:off x="3709115" y="5604901"/>
            <a:ext cx="4754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Expected according to the logic table: 0</a:t>
            </a:r>
          </a:p>
          <a:p>
            <a:r>
              <a:rPr lang="hu-HU" dirty="0" smtClean="0"/>
              <a:t>Result: 1  // because incomingSignal &gt;= T</a:t>
            </a:r>
          </a:p>
          <a:p>
            <a:r>
              <a:rPr lang="hu-HU" dirty="0" smtClean="0"/>
              <a:t>Error:  0-1 = -1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19692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52293" y="168713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X=1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052293" y="3874395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bg1"/>
                </a:solidFill>
              </a:rPr>
              <a:t>y</a:t>
            </a:r>
            <a:r>
              <a:rPr lang="hu-HU" sz="2000" dirty="0" smtClean="0">
                <a:solidFill>
                  <a:schemeClr val="bg1"/>
                </a:solidFill>
              </a:rPr>
              <a:t>=0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119871" y="283120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T=2</a:t>
            </a:r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>
            <a:stCxn id="4" idx="6"/>
            <a:endCxn id="6" idx="2"/>
          </p:cNvCxnSpPr>
          <p:nvPr/>
        </p:nvCxnSpPr>
        <p:spPr>
          <a:xfrm>
            <a:off x="3966693" y="2144333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6"/>
            <a:endCxn id="6" idx="2"/>
          </p:cNvCxnSpPr>
          <p:nvPr/>
        </p:nvCxnSpPr>
        <p:spPr>
          <a:xfrm flipV="1">
            <a:off x="3966693" y="3288406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38015" y="2162372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w1 = 2</a:t>
            </a:r>
            <a:endParaRPr lang="hu-HU" dirty="0"/>
          </a:p>
        </p:txBody>
      </p:sp>
      <p:sp>
        <p:nvSpPr>
          <p:cNvPr id="10" name="TextBox 9"/>
          <p:cNvSpPr txBox="1"/>
          <p:nvPr/>
        </p:nvSpPr>
        <p:spPr>
          <a:xfrm>
            <a:off x="5290648" y="3975279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w</a:t>
            </a:r>
            <a:r>
              <a:rPr lang="hu-HU" dirty="0" smtClean="0"/>
              <a:t>2 = 3</a:t>
            </a:r>
            <a:endParaRPr lang="hu-HU" dirty="0"/>
          </a:p>
        </p:txBody>
      </p:sp>
      <p:sp>
        <p:nvSpPr>
          <p:cNvPr id="2" name="TextBox 1"/>
          <p:cNvSpPr txBox="1"/>
          <p:nvPr/>
        </p:nvSpPr>
        <p:spPr>
          <a:xfrm>
            <a:off x="759854" y="489397"/>
            <a:ext cx="39276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 have to update the weight !!!</a:t>
            </a:r>
          </a:p>
          <a:p>
            <a:r>
              <a:rPr lang="hu-HU" dirty="0"/>
              <a:t>	</a:t>
            </a:r>
            <a:r>
              <a:rPr lang="hu-HU" dirty="0" smtClean="0"/>
              <a:t>w1’ = w1 + 1 * (-1) * 0.1</a:t>
            </a:r>
          </a:p>
          <a:p>
            <a:r>
              <a:rPr lang="hu-HU" dirty="0"/>
              <a:t>	</a:t>
            </a:r>
            <a:r>
              <a:rPr lang="hu-HU" dirty="0" smtClean="0"/>
              <a:t>w2’ = w2 + 0 * (-1) * 0.1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43731" y="5256418"/>
            <a:ext cx="353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incomingSignal = 1*2 + 0*3 = 2</a:t>
            </a:r>
            <a:endParaRPr lang="hu-HU" dirty="0"/>
          </a:p>
        </p:txBody>
      </p:sp>
      <p:sp>
        <p:nvSpPr>
          <p:cNvPr id="12" name="TextBox 11"/>
          <p:cNvSpPr txBox="1"/>
          <p:nvPr/>
        </p:nvSpPr>
        <p:spPr>
          <a:xfrm>
            <a:off x="3709115" y="5616782"/>
            <a:ext cx="4754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Expected according to the logic table: 0</a:t>
            </a:r>
          </a:p>
          <a:p>
            <a:r>
              <a:rPr lang="hu-HU" dirty="0" smtClean="0"/>
              <a:t>Result: 1  // because incomingSignal &gt;= T</a:t>
            </a:r>
          </a:p>
          <a:p>
            <a:r>
              <a:rPr lang="hu-HU" dirty="0" smtClean="0"/>
              <a:t>Error:  0-1 = -1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/>
              <p:cNvSpPr txBox="1"/>
              <p:nvPr/>
            </p:nvSpPr>
            <p:spPr>
              <a:xfrm>
                <a:off x="5543282" y="611819"/>
                <a:ext cx="454041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hu-HU" sz="2000" b="1" dirty="0" smtClean="0">
                    <a:solidFill>
                      <a:srgbClr val="FFFF00"/>
                    </a:solidFill>
                  </a:rPr>
                  <a:t>w = </a:t>
                </a:r>
                <a14:m>
                  <m:oMath xmlns:m="http://schemas.openxmlformats.org/officeDocument/2006/math">
                    <m:r>
                      <a:rPr lang="hu-HU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𝒊𝒏𝒑𝒖𝒕</m:t>
                    </m:r>
                    <m:r>
                      <a:rPr lang="hu-HU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∗</m:t>
                    </m:r>
                    <m:r>
                      <a:rPr lang="hu-HU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𝒆𝒓𝒓𝒐𝒓</m:t>
                    </m:r>
                    <m:r>
                      <a:rPr lang="hu-HU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∗</m:t>
                    </m:r>
                    <m:r>
                      <a:rPr lang="hu-HU" sz="2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𝒍𝒆𝒂𝒓𝒏𝒊𝒏𝒈𝑹𝒂𝒕𝒆</m:t>
                    </m:r>
                  </m:oMath>
                </a14:m>
                <a:endParaRPr lang="hu-HU" sz="2000" b="1" dirty="0" smtClean="0">
                  <a:solidFill>
                    <a:srgbClr val="FFFF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hu-HU" sz="20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hu-HU" sz="2000" b="1" dirty="0" smtClean="0">
                    <a:solidFill>
                      <a:srgbClr val="FFFF00"/>
                    </a:solidFill>
                  </a:rPr>
                  <a:t>w = w1’ – w1</a:t>
                </a:r>
                <a:endParaRPr lang="hu-HU" sz="2000" b="1" dirty="0">
                  <a:solidFill>
                    <a:srgbClr val="FFFF00"/>
                  </a:solidFill>
                </a:endParaRPr>
              </a:p>
              <a:p>
                <a:r>
                  <a:rPr lang="hu-HU" sz="2000" b="1" dirty="0" smtClean="0"/>
                  <a:t/>
                </a:r>
                <a:endParaRPr lang="hu-HU" sz="2000" b="1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282" y="611819"/>
                <a:ext cx="4540410" cy="1015663"/>
              </a:xfrm>
              <a:prstGeom prst="rect">
                <a:avLst/>
              </a:prstGeom>
              <a:blipFill rotWithShape="0">
                <a:blip r:embed="rId2"/>
                <a:stretch>
                  <a:fillRect t="-2994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20733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52293" y="168713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X=1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052293" y="3874395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bg1"/>
                </a:solidFill>
              </a:rPr>
              <a:t>y</a:t>
            </a:r>
            <a:r>
              <a:rPr lang="hu-HU" sz="2000" dirty="0" smtClean="0">
                <a:solidFill>
                  <a:schemeClr val="bg1"/>
                </a:solidFill>
              </a:rPr>
              <a:t>=0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119871" y="2831206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T=2</a:t>
            </a:r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>
            <a:stCxn id="4" idx="6"/>
            <a:endCxn id="6" idx="2"/>
          </p:cNvCxnSpPr>
          <p:nvPr/>
        </p:nvCxnSpPr>
        <p:spPr>
          <a:xfrm>
            <a:off x="3966693" y="2144333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6"/>
            <a:endCxn id="6" idx="2"/>
          </p:cNvCxnSpPr>
          <p:nvPr/>
        </p:nvCxnSpPr>
        <p:spPr>
          <a:xfrm flipV="1">
            <a:off x="3966693" y="3288406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38015" y="2162372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FF00"/>
                </a:solidFill>
              </a:rPr>
              <a:t>w1 = 1.9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0648" y="3975279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rgbClr val="FFFF00"/>
                </a:solidFill>
              </a:rPr>
              <a:t>w</a:t>
            </a:r>
            <a:r>
              <a:rPr lang="hu-HU" b="1" dirty="0" smtClean="0">
                <a:solidFill>
                  <a:srgbClr val="FFFF00"/>
                </a:solidFill>
              </a:rPr>
              <a:t>2 = 3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9854" y="489397"/>
            <a:ext cx="39276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 have to update the weight !!!</a:t>
            </a:r>
          </a:p>
          <a:p>
            <a:r>
              <a:rPr lang="hu-HU" dirty="0"/>
              <a:t>	</a:t>
            </a:r>
            <a:r>
              <a:rPr lang="hu-HU" dirty="0" smtClean="0"/>
              <a:t>w1’ = w1 + 1 * (-1) * 0.1</a:t>
            </a:r>
          </a:p>
          <a:p>
            <a:r>
              <a:rPr lang="hu-HU" dirty="0"/>
              <a:t>	</a:t>
            </a:r>
            <a:r>
              <a:rPr lang="hu-HU" dirty="0" smtClean="0"/>
              <a:t>w2’ = w2 + 0 * (-1) * 0.1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43731" y="5256418"/>
            <a:ext cx="353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incomingSignal = 1*2 + 0*3 = 2</a:t>
            </a:r>
            <a:endParaRPr lang="hu-HU" dirty="0"/>
          </a:p>
        </p:txBody>
      </p:sp>
      <p:sp>
        <p:nvSpPr>
          <p:cNvPr id="12" name="TextBox 11"/>
          <p:cNvSpPr txBox="1"/>
          <p:nvPr/>
        </p:nvSpPr>
        <p:spPr>
          <a:xfrm>
            <a:off x="3709115" y="5842407"/>
            <a:ext cx="4754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Expected according to the logic table: 0</a:t>
            </a:r>
          </a:p>
          <a:p>
            <a:r>
              <a:rPr lang="hu-HU" dirty="0" smtClean="0"/>
              <a:t>Result: 1  // because incomingSignal &gt;= T</a:t>
            </a:r>
          </a:p>
          <a:p>
            <a:r>
              <a:rPr lang="hu-HU" dirty="0" smtClean="0"/>
              <a:t>Error:  0-1 = -1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86786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84856" y="1712891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Oval 5"/>
          <p:cNvSpPr/>
          <p:nvPr/>
        </p:nvSpPr>
        <p:spPr>
          <a:xfrm>
            <a:off x="1184856" y="390015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Oval 6"/>
          <p:cNvSpPr/>
          <p:nvPr/>
        </p:nvSpPr>
        <p:spPr>
          <a:xfrm>
            <a:off x="5252434" y="734097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Oval 7"/>
          <p:cNvSpPr/>
          <p:nvPr/>
        </p:nvSpPr>
        <p:spPr>
          <a:xfrm>
            <a:off x="5252434" y="285696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Oval 8"/>
          <p:cNvSpPr/>
          <p:nvPr/>
        </p:nvSpPr>
        <p:spPr>
          <a:xfrm>
            <a:off x="5252434" y="517301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Oval 9"/>
          <p:cNvSpPr/>
          <p:nvPr/>
        </p:nvSpPr>
        <p:spPr>
          <a:xfrm>
            <a:off x="9126828" y="285696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extBox 18"/>
          <p:cNvSpPr txBox="1"/>
          <p:nvPr/>
        </p:nvSpPr>
        <p:spPr>
          <a:xfrm>
            <a:off x="959016" y="5902748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Input layer</a:t>
            </a:r>
            <a:endParaRPr lang="hu-HU" dirty="0"/>
          </a:p>
        </p:txBody>
      </p:sp>
      <p:sp>
        <p:nvSpPr>
          <p:cNvPr id="20" name="TextBox 19"/>
          <p:cNvSpPr txBox="1"/>
          <p:nvPr/>
        </p:nvSpPr>
        <p:spPr>
          <a:xfrm>
            <a:off x="4905567" y="627208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Hidden layer</a:t>
            </a:r>
            <a:endParaRPr lang="hu-HU" dirty="0"/>
          </a:p>
        </p:txBody>
      </p:sp>
      <p:sp>
        <p:nvSpPr>
          <p:cNvPr id="21" name="TextBox 20"/>
          <p:cNvSpPr txBox="1"/>
          <p:nvPr/>
        </p:nvSpPr>
        <p:spPr>
          <a:xfrm>
            <a:off x="8787976" y="5168721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Output layer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10627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84856" y="1712891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x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184856" y="390015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y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252434" y="734097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Oval 7"/>
          <p:cNvSpPr/>
          <p:nvPr/>
        </p:nvSpPr>
        <p:spPr>
          <a:xfrm>
            <a:off x="5252434" y="285696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Oval 8"/>
          <p:cNvSpPr/>
          <p:nvPr/>
        </p:nvSpPr>
        <p:spPr>
          <a:xfrm>
            <a:off x="5252434" y="517301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Oval 9"/>
          <p:cNvSpPr/>
          <p:nvPr/>
        </p:nvSpPr>
        <p:spPr>
          <a:xfrm>
            <a:off x="9126828" y="285696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2" name="Straight Arrow Connector 11"/>
          <p:cNvCxnSpPr>
            <a:stCxn id="4" idx="6"/>
            <a:endCxn id="7" idx="2"/>
          </p:cNvCxnSpPr>
          <p:nvPr/>
        </p:nvCxnSpPr>
        <p:spPr>
          <a:xfrm flipV="1">
            <a:off x="2099256" y="1191297"/>
            <a:ext cx="3153178" cy="97879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6"/>
            <a:endCxn id="8" idx="2"/>
          </p:cNvCxnSpPr>
          <p:nvPr/>
        </p:nvCxnSpPr>
        <p:spPr>
          <a:xfrm>
            <a:off x="2099256" y="2170091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6"/>
            <a:endCxn id="9" idx="2"/>
          </p:cNvCxnSpPr>
          <p:nvPr/>
        </p:nvCxnSpPr>
        <p:spPr>
          <a:xfrm>
            <a:off x="2099256" y="2170091"/>
            <a:ext cx="3153178" cy="346012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6"/>
            <a:endCxn id="7" idx="2"/>
          </p:cNvCxnSpPr>
          <p:nvPr/>
        </p:nvCxnSpPr>
        <p:spPr>
          <a:xfrm flipV="1">
            <a:off x="2099256" y="1191297"/>
            <a:ext cx="3153178" cy="316605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6"/>
            <a:endCxn id="8" idx="2"/>
          </p:cNvCxnSpPr>
          <p:nvPr/>
        </p:nvCxnSpPr>
        <p:spPr>
          <a:xfrm flipV="1">
            <a:off x="2099256" y="3314164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6"/>
            <a:endCxn id="9" idx="2"/>
          </p:cNvCxnSpPr>
          <p:nvPr/>
        </p:nvCxnSpPr>
        <p:spPr>
          <a:xfrm>
            <a:off x="2099256" y="4357353"/>
            <a:ext cx="3153178" cy="12728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6"/>
            <a:endCxn id="10" idx="2"/>
          </p:cNvCxnSpPr>
          <p:nvPr/>
        </p:nvCxnSpPr>
        <p:spPr>
          <a:xfrm>
            <a:off x="6166834" y="1191297"/>
            <a:ext cx="2959994" cy="21228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6"/>
            <a:endCxn id="10" idx="2"/>
          </p:cNvCxnSpPr>
          <p:nvPr/>
        </p:nvCxnSpPr>
        <p:spPr>
          <a:xfrm>
            <a:off x="6166834" y="3314164"/>
            <a:ext cx="295999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6"/>
            <a:endCxn id="10" idx="2"/>
          </p:cNvCxnSpPr>
          <p:nvPr/>
        </p:nvCxnSpPr>
        <p:spPr>
          <a:xfrm flipV="1">
            <a:off x="6166834" y="3314164"/>
            <a:ext cx="2959994" cy="23160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5223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252434" y="734097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Oval 7"/>
          <p:cNvSpPr/>
          <p:nvPr/>
        </p:nvSpPr>
        <p:spPr>
          <a:xfrm>
            <a:off x="5252434" y="285696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Oval 8"/>
          <p:cNvSpPr/>
          <p:nvPr/>
        </p:nvSpPr>
        <p:spPr>
          <a:xfrm>
            <a:off x="5252434" y="517301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Oval 9"/>
          <p:cNvSpPr/>
          <p:nvPr/>
        </p:nvSpPr>
        <p:spPr>
          <a:xfrm>
            <a:off x="9126828" y="285696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2" name="Straight Arrow Connector 11"/>
          <p:cNvCxnSpPr>
            <a:endCxn id="7" idx="2"/>
          </p:cNvCxnSpPr>
          <p:nvPr/>
        </p:nvCxnSpPr>
        <p:spPr>
          <a:xfrm flipV="1">
            <a:off x="2099256" y="1191297"/>
            <a:ext cx="3153178" cy="97879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8" idx="2"/>
          </p:cNvCxnSpPr>
          <p:nvPr/>
        </p:nvCxnSpPr>
        <p:spPr>
          <a:xfrm>
            <a:off x="2099256" y="2170091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9" idx="2"/>
          </p:cNvCxnSpPr>
          <p:nvPr/>
        </p:nvCxnSpPr>
        <p:spPr>
          <a:xfrm>
            <a:off x="2099256" y="2170091"/>
            <a:ext cx="3153178" cy="346012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7" idx="2"/>
          </p:cNvCxnSpPr>
          <p:nvPr/>
        </p:nvCxnSpPr>
        <p:spPr>
          <a:xfrm flipV="1">
            <a:off x="2099256" y="1191297"/>
            <a:ext cx="3153178" cy="316605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8" idx="2"/>
          </p:cNvCxnSpPr>
          <p:nvPr/>
        </p:nvCxnSpPr>
        <p:spPr>
          <a:xfrm flipV="1">
            <a:off x="2099256" y="3314164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9" idx="2"/>
          </p:cNvCxnSpPr>
          <p:nvPr/>
        </p:nvCxnSpPr>
        <p:spPr>
          <a:xfrm>
            <a:off x="2099256" y="4357353"/>
            <a:ext cx="3153178" cy="12728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6"/>
            <a:endCxn id="10" idx="2"/>
          </p:cNvCxnSpPr>
          <p:nvPr/>
        </p:nvCxnSpPr>
        <p:spPr>
          <a:xfrm>
            <a:off x="6166834" y="1191297"/>
            <a:ext cx="2959994" cy="21228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6"/>
            <a:endCxn id="10" idx="2"/>
          </p:cNvCxnSpPr>
          <p:nvPr/>
        </p:nvCxnSpPr>
        <p:spPr>
          <a:xfrm>
            <a:off x="6166834" y="3314164"/>
            <a:ext cx="295999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6"/>
            <a:endCxn id="10" idx="2"/>
          </p:cNvCxnSpPr>
          <p:nvPr/>
        </p:nvCxnSpPr>
        <p:spPr>
          <a:xfrm flipV="1">
            <a:off x="6166834" y="3314164"/>
            <a:ext cx="2959994" cy="23160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45567" y="6142455"/>
            <a:ext cx="8182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 always need a bias ( with value 1 ): to be able to control the output</a:t>
            </a:r>
            <a:endParaRPr lang="hu-HU" dirty="0"/>
          </a:p>
        </p:txBody>
      </p:sp>
      <p:sp>
        <p:nvSpPr>
          <p:cNvPr id="19" name="Oval 18"/>
          <p:cNvSpPr/>
          <p:nvPr/>
        </p:nvSpPr>
        <p:spPr>
          <a:xfrm>
            <a:off x="2099256" y="326267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1</a:t>
            </a:r>
            <a:endParaRPr lang="hu-HU" sz="2000" dirty="0"/>
          </a:p>
        </p:txBody>
      </p:sp>
      <p:sp>
        <p:nvSpPr>
          <p:cNvPr id="21" name="Oval 20"/>
          <p:cNvSpPr/>
          <p:nvPr/>
        </p:nvSpPr>
        <p:spPr>
          <a:xfrm>
            <a:off x="1184856" y="1712891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x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184856" y="390015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y</a:t>
            </a:r>
            <a:endParaRPr lang="hu-HU" sz="2000" dirty="0">
              <a:solidFill>
                <a:schemeClr val="bg1"/>
              </a:solidFill>
            </a:endParaRPr>
          </a:p>
        </p:txBody>
      </p:sp>
      <p:cxnSp>
        <p:nvCxnSpPr>
          <p:cNvPr id="24" name="Straight Arrow Connector 23"/>
          <p:cNvCxnSpPr>
            <a:stCxn id="19" idx="5"/>
            <a:endCxn id="7" idx="2"/>
          </p:cNvCxnSpPr>
          <p:nvPr/>
        </p:nvCxnSpPr>
        <p:spPr>
          <a:xfrm>
            <a:off x="2879745" y="1106756"/>
            <a:ext cx="2372689" cy="84541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9" idx="5"/>
            <a:endCxn id="8" idx="2"/>
          </p:cNvCxnSpPr>
          <p:nvPr/>
        </p:nvCxnSpPr>
        <p:spPr>
          <a:xfrm>
            <a:off x="2879745" y="1106756"/>
            <a:ext cx="2372689" cy="220740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9" idx="5"/>
            <a:endCxn id="9" idx="2"/>
          </p:cNvCxnSpPr>
          <p:nvPr/>
        </p:nvCxnSpPr>
        <p:spPr>
          <a:xfrm>
            <a:off x="2879745" y="1106756"/>
            <a:ext cx="2372689" cy="452345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775117" y="326267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1</a:t>
            </a:r>
            <a:endParaRPr lang="hu-HU" sz="2000" dirty="0"/>
          </a:p>
        </p:txBody>
      </p:sp>
      <p:cxnSp>
        <p:nvCxnSpPr>
          <p:cNvPr id="33" name="Straight Arrow Connector 32"/>
          <p:cNvCxnSpPr>
            <a:stCxn id="32" idx="5"/>
            <a:endCxn id="10" idx="2"/>
          </p:cNvCxnSpPr>
          <p:nvPr/>
        </p:nvCxnSpPr>
        <p:spPr>
          <a:xfrm>
            <a:off x="7555606" y="1106756"/>
            <a:ext cx="1571222" cy="220740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8761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86685"/>
          </a:xfrm>
        </p:spPr>
        <p:txBody>
          <a:bodyPr/>
          <a:lstStyle/>
          <a:p>
            <a:r>
              <a:rPr lang="hu-HU" b="1" u="sng" dirty="0" smtClean="0"/>
              <a:t>Bias unit</a:t>
            </a:r>
            <a:endParaRPr lang="hu-HU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622738" y="1339403"/>
            <a:ext cx="9384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Sometimes we want to get not zero output even if the inputs are all zeros. Basically</a:t>
            </a:r>
          </a:p>
          <a:p>
            <a:r>
              <a:rPr lang="hu-HU" dirty="0"/>
              <a:t>w</a:t>
            </a:r>
            <a:r>
              <a:rPr lang="hu-HU" dirty="0" smtClean="0"/>
              <a:t>e can shift the activation function with </a:t>
            </a:r>
            <a:r>
              <a:rPr lang="hu-HU" dirty="0" err="1" smtClean="0"/>
              <a:t>bias</a:t>
            </a:r>
            <a:r>
              <a:rPr lang="hu-HU" dirty="0" smtClean="0"/>
              <a:t> </a:t>
            </a:r>
            <a:r>
              <a:rPr lang="hu-HU" dirty="0" err="1" smtClean="0"/>
              <a:t>units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xmlns="" val="323540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5182" y="2633429"/>
            <a:ext cx="1104900" cy="1514475"/>
          </a:xfrm>
        </p:spPr>
      </p:pic>
      <p:sp>
        <p:nvSpPr>
          <p:cNvPr id="5" name="TextBox 4"/>
          <p:cNvSpPr txBox="1"/>
          <p:nvPr/>
        </p:nvSpPr>
        <p:spPr>
          <a:xfrm>
            <a:off x="1803042" y="4404576"/>
            <a:ext cx="3810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This is the handwritten image we</a:t>
            </a:r>
          </a:p>
          <a:p>
            <a:r>
              <a:rPr lang="hu-HU" dirty="0"/>
              <a:t>w</a:t>
            </a:r>
            <a:r>
              <a:rPr lang="hu-HU" dirty="0" smtClean="0"/>
              <a:t>ant to recognize !!!</a:t>
            </a:r>
            <a:endParaRPr lang="hu-HU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906851" y="3296992"/>
            <a:ext cx="2524259" cy="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50050" y="2835327"/>
            <a:ext cx="38811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 would like to construct an </a:t>
            </a:r>
          </a:p>
          <a:p>
            <a:r>
              <a:rPr lang="hu-HU" dirty="0"/>
              <a:t>a</a:t>
            </a:r>
            <a:r>
              <a:rPr lang="hu-HU" dirty="0" smtClean="0"/>
              <a:t>lgorithm that can conclude: it is</a:t>
            </a:r>
          </a:p>
          <a:p>
            <a:r>
              <a:rPr lang="hu-HU" dirty="0"/>
              <a:t>t</a:t>
            </a:r>
            <a:r>
              <a:rPr lang="hu-HU" dirty="0" smtClean="0"/>
              <a:t>he number </a:t>
            </a:r>
            <a:r>
              <a:rPr lang="hu-HU" b="1" dirty="0" smtClean="0"/>
              <a:t>7</a:t>
            </a:r>
            <a:r>
              <a:rPr lang="hu-HU" dirty="0" smtClean="0"/>
              <a:t> !!!</a:t>
            </a:r>
            <a:endParaRPr lang="hu-HU" dirty="0"/>
          </a:p>
        </p:txBody>
      </p:sp>
      <p:sp>
        <p:nvSpPr>
          <p:cNvPr id="9" name="TextBox 8"/>
          <p:cNvSpPr txBox="1"/>
          <p:nvPr/>
        </p:nvSpPr>
        <p:spPr>
          <a:xfrm>
            <a:off x="2176529" y="5255487"/>
            <a:ext cx="8824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The approach is the same when we would like to recognize pedestrians while</a:t>
            </a:r>
          </a:p>
          <a:p>
            <a:r>
              <a:rPr lang="hu-HU" dirty="0"/>
              <a:t>d</a:t>
            </a:r>
            <a:r>
              <a:rPr lang="hu-HU" dirty="0" smtClean="0"/>
              <a:t>riving or digitalize a handwritten book/article !!!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52254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252434" y="734097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Oval 7"/>
          <p:cNvSpPr/>
          <p:nvPr/>
        </p:nvSpPr>
        <p:spPr>
          <a:xfrm>
            <a:off x="5252434" y="285696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Oval 8"/>
          <p:cNvSpPr/>
          <p:nvPr/>
        </p:nvSpPr>
        <p:spPr>
          <a:xfrm>
            <a:off x="5252434" y="517301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Oval 9"/>
          <p:cNvSpPr/>
          <p:nvPr/>
        </p:nvSpPr>
        <p:spPr>
          <a:xfrm>
            <a:off x="9126828" y="285696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2" name="Straight Arrow Connector 11"/>
          <p:cNvCxnSpPr>
            <a:endCxn id="7" idx="2"/>
          </p:cNvCxnSpPr>
          <p:nvPr/>
        </p:nvCxnSpPr>
        <p:spPr>
          <a:xfrm flipV="1">
            <a:off x="2099256" y="1191297"/>
            <a:ext cx="3153178" cy="97879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8" idx="2"/>
          </p:cNvCxnSpPr>
          <p:nvPr/>
        </p:nvCxnSpPr>
        <p:spPr>
          <a:xfrm>
            <a:off x="2099256" y="2170091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9" idx="2"/>
          </p:cNvCxnSpPr>
          <p:nvPr/>
        </p:nvCxnSpPr>
        <p:spPr>
          <a:xfrm>
            <a:off x="2099256" y="2170091"/>
            <a:ext cx="3153178" cy="346012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7" idx="2"/>
          </p:cNvCxnSpPr>
          <p:nvPr/>
        </p:nvCxnSpPr>
        <p:spPr>
          <a:xfrm flipV="1">
            <a:off x="2099256" y="1191297"/>
            <a:ext cx="3153178" cy="316605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8" idx="2"/>
          </p:cNvCxnSpPr>
          <p:nvPr/>
        </p:nvCxnSpPr>
        <p:spPr>
          <a:xfrm flipV="1">
            <a:off x="2099256" y="3314164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9" idx="2"/>
          </p:cNvCxnSpPr>
          <p:nvPr/>
        </p:nvCxnSpPr>
        <p:spPr>
          <a:xfrm>
            <a:off x="2099256" y="4357353"/>
            <a:ext cx="3153178" cy="12728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6"/>
            <a:endCxn id="10" idx="2"/>
          </p:cNvCxnSpPr>
          <p:nvPr/>
        </p:nvCxnSpPr>
        <p:spPr>
          <a:xfrm>
            <a:off x="6166834" y="1191297"/>
            <a:ext cx="2959994" cy="21228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6"/>
            <a:endCxn id="10" idx="2"/>
          </p:cNvCxnSpPr>
          <p:nvPr/>
        </p:nvCxnSpPr>
        <p:spPr>
          <a:xfrm>
            <a:off x="6166834" y="3314164"/>
            <a:ext cx="295999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6"/>
            <a:endCxn id="10" idx="2"/>
          </p:cNvCxnSpPr>
          <p:nvPr/>
        </p:nvCxnSpPr>
        <p:spPr>
          <a:xfrm flipV="1">
            <a:off x="6166834" y="3314164"/>
            <a:ext cx="2959994" cy="23160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45567" y="6130581"/>
            <a:ext cx="8182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 always need a bias ( with value 1 ): to be able to control the output</a:t>
            </a:r>
            <a:endParaRPr lang="hu-HU" dirty="0"/>
          </a:p>
        </p:txBody>
      </p:sp>
      <p:sp>
        <p:nvSpPr>
          <p:cNvPr id="19" name="Oval 18"/>
          <p:cNvSpPr/>
          <p:nvPr/>
        </p:nvSpPr>
        <p:spPr>
          <a:xfrm>
            <a:off x="2099256" y="326267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1</a:t>
            </a:r>
            <a:endParaRPr lang="hu-HU" sz="2000" dirty="0"/>
          </a:p>
        </p:txBody>
      </p:sp>
      <p:sp>
        <p:nvSpPr>
          <p:cNvPr id="21" name="Oval 20"/>
          <p:cNvSpPr/>
          <p:nvPr/>
        </p:nvSpPr>
        <p:spPr>
          <a:xfrm>
            <a:off x="1184856" y="1712891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x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184856" y="390015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y</a:t>
            </a:r>
            <a:endParaRPr lang="hu-HU" sz="2000" dirty="0">
              <a:solidFill>
                <a:schemeClr val="bg1"/>
              </a:solidFill>
            </a:endParaRPr>
          </a:p>
        </p:txBody>
      </p:sp>
      <p:cxnSp>
        <p:nvCxnSpPr>
          <p:cNvPr id="24" name="Straight Arrow Connector 23"/>
          <p:cNvCxnSpPr>
            <a:stCxn id="19" idx="5"/>
            <a:endCxn id="7" idx="2"/>
          </p:cNvCxnSpPr>
          <p:nvPr/>
        </p:nvCxnSpPr>
        <p:spPr>
          <a:xfrm>
            <a:off x="2879745" y="1106756"/>
            <a:ext cx="2372689" cy="84541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9" idx="5"/>
            <a:endCxn id="8" idx="2"/>
          </p:cNvCxnSpPr>
          <p:nvPr/>
        </p:nvCxnSpPr>
        <p:spPr>
          <a:xfrm>
            <a:off x="2879745" y="1106756"/>
            <a:ext cx="2372689" cy="220740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9" idx="5"/>
            <a:endCxn id="9" idx="2"/>
          </p:cNvCxnSpPr>
          <p:nvPr/>
        </p:nvCxnSpPr>
        <p:spPr>
          <a:xfrm>
            <a:off x="2879745" y="1106756"/>
            <a:ext cx="2372689" cy="452345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775117" y="326267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1</a:t>
            </a:r>
            <a:endParaRPr lang="hu-HU" sz="2000" dirty="0"/>
          </a:p>
        </p:txBody>
      </p:sp>
      <p:cxnSp>
        <p:nvCxnSpPr>
          <p:cNvPr id="33" name="Straight Arrow Connector 32"/>
          <p:cNvCxnSpPr>
            <a:stCxn id="32" idx="5"/>
            <a:endCxn id="10" idx="2"/>
          </p:cNvCxnSpPr>
          <p:nvPr/>
        </p:nvCxnSpPr>
        <p:spPr>
          <a:xfrm>
            <a:off x="7555606" y="1106756"/>
            <a:ext cx="1571222" cy="220740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58395" y="75757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w1</a:t>
            </a:r>
            <a:endParaRPr lang="hu-HU" dirty="0"/>
          </a:p>
        </p:txBody>
      </p:sp>
      <p:sp>
        <p:nvSpPr>
          <p:cNvPr id="25" name="TextBox 24"/>
          <p:cNvSpPr txBox="1"/>
          <p:nvPr/>
        </p:nvSpPr>
        <p:spPr>
          <a:xfrm>
            <a:off x="3358394" y="118042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w2</a:t>
            </a:r>
            <a:endParaRPr lang="hu-HU" dirty="0"/>
          </a:p>
        </p:txBody>
      </p:sp>
      <p:sp>
        <p:nvSpPr>
          <p:cNvPr id="28" name="TextBox 27"/>
          <p:cNvSpPr txBox="1"/>
          <p:nvPr/>
        </p:nvSpPr>
        <p:spPr>
          <a:xfrm>
            <a:off x="2613802" y="138749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w3</a:t>
            </a:r>
            <a:endParaRPr lang="hu-HU" dirty="0"/>
          </a:p>
        </p:txBody>
      </p:sp>
      <p:sp>
        <p:nvSpPr>
          <p:cNvPr id="30" name="TextBox 29"/>
          <p:cNvSpPr txBox="1"/>
          <p:nvPr/>
        </p:nvSpPr>
        <p:spPr>
          <a:xfrm>
            <a:off x="2099256" y="169243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w4</a:t>
            </a:r>
            <a:endParaRPr lang="hu-HU" dirty="0"/>
          </a:p>
        </p:txBody>
      </p:sp>
      <p:sp>
        <p:nvSpPr>
          <p:cNvPr id="31" name="TextBox 30"/>
          <p:cNvSpPr txBox="1"/>
          <p:nvPr/>
        </p:nvSpPr>
        <p:spPr>
          <a:xfrm>
            <a:off x="2556456" y="201208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w5</a:t>
            </a:r>
            <a:endParaRPr lang="hu-HU" dirty="0"/>
          </a:p>
        </p:txBody>
      </p:sp>
      <p:sp>
        <p:nvSpPr>
          <p:cNvPr id="34" name="TextBox 33"/>
          <p:cNvSpPr txBox="1"/>
          <p:nvPr/>
        </p:nvSpPr>
        <p:spPr>
          <a:xfrm>
            <a:off x="2099256" y="257482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w6</a:t>
            </a:r>
            <a:endParaRPr lang="hu-HU" dirty="0"/>
          </a:p>
        </p:txBody>
      </p:sp>
      <p:sp>
        <p:nvSpPr>
          <p:cNvPr id="35" name="TextBox 34"/>
          <p:cNvSpPr txBox="1"/>
          <p:nvPr/>
        </p:nvSpPr>
        <p:spPr>
          <a:xfrm>
            <a:off x="2108535" y="360208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w7</a:t>
            </a:r>
            <a:endParaRPr lang="hu-HU" dirty="0"/>
          </a:p>
        </p:txBody>
      </p:sp>
      <p:sp>
        <p:nvSpPr>
          <p:cNvPr id="36" name="TextBox 35"/>
          <p:cNvSpPr txBox="1"/>
          <p:nvPr/>
        </p:nvSpPr>
        <p:spPr>
          <a:xfrm>
            <a:off x="2645567" y="405241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w8</a:t>
            </a:r>
            <a:endParaRPr lang="hu-HU" dirty="0"/>
          </a:p>
        </p:txBody>
      </p:sp>
      <p:sp>
        <p:nvSpPr>
          <p:cNvPr id="37" name="TextBox 36"/>
          <p:cNvSpPr txBox="1"/>
          <p:nvPr/>
        </p:nvSpPr>
        <p:spPr>
          <a:xfrm>
            <a:off x="2247817" y="455076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w9</a:t>
            </a:r>
            <a:endParaRPr lang="hu-HU" dirty="0"/>
          </a:p>
        </p:txBody>
      </p:sp>
      <p:sp>
        <p:nvSpPr>
          <p:cNvPr id="38" name="TextBox 37"/>
          <p:cNvSpPr txBox="1"/>
          <p:nvPr/>
        </p:nvSpPr>
        <p:spPr>
          <a:xfrm>
            <a:off x="7689517" y="96436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w10</a:t>
            </a:r>
            <a:endParaRPr lang="hu-HU" dirty="0"/>
          </a:p>
        </p:txBody>
      </p:sp>
      <p:sp>
        <p:nvSpPr>
          <p:cNvPr id="39" name="TextBox 38"/>
          <p:cNvSpPr txBox="1"/>
          <p:nvPr/>
        </p:nvSpPr>
        <p:spPr>
          <a:xfrm>
            <a:off x="6196397" y="145088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w11</a:t>
            </a:r>
            <a:endParaRPr lang="hu-HU" dirty="0"/>
          </a:p>
        </p:txBody>
      </p:sp>
      <p:sp>
        <p:nvSpPr>
          <p:cNvPr id="40" name="TextBox 39"/>
          <p:cNvSpPr txBox="1"/>
          <p:nvPr/>
        </p:nvSpPr>
        <p:spPr>
          <a:xfrm>
            <a:off x="6166834" y="331416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w12</a:t>
            </a:r>
            <a:endParaRPr lang="hu-HU" dirty="0"/>
          </a:p>
        </p:txBody>
      </p:sp>
      <p:sp>
        <p:nvSpPr>
          <p:cNvPr id="41" name="TextBox 40"/>
          <p:cNvSpPr txBox="1"/>
          <p:nvPr/>
        </p:nvSpPr>
        <p:spPr>
          <a:xfrm>
            <a:off x="6269850" y="547238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w13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68761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252434" y="734097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Oval 4"/>
          <p:cNvSpPr/>
          <p:nvPr/>
        </p:nvSpPr>
        <p:spPr>
          <a:xfrm>
            <a:off x="5252434" y="285696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Oval 5"/>
          <p:cNvSpPr/>
          <p:nvPr/>
        </p:nvSpPr>
        <p:spPr>
          <a:xfrm>
            <a:off x="5252434" y="517301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Oval 6"/>
          <p:cNvSpPr/>
          <p:nvPr/>
        </p:nvSpPr>
        <p:spPr>
          <a:xfrm>
            <a:off x="9126828" y="285696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Straight Arrow Connector 7"/>
          <p:cNvCxnSpPr>
            <a:endCxn id="4" idx="2"/>
          </p:cNvCxnSpPr>
          <p:nvPr/>
        </p:nvCxnSpPr>
        <p:spPr>
          <a:xfrm flipV="1">
            <a:off x="2099256" y="1191297"/>
            <a:ext cx="3153178" cy="97879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5" idx="2"/>
          </p:cNvCxnSpPr>
          <p:nvPr/>
        </p:nvCxnSpPr>
        <p:spPr>
          <a:xfrm>
            <a:off x="2099256" y="2170091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6" idx="2"/>
          </p:cNvCxnSpPr>
          <p:nvPr/>
        </p:nvCxnSpPr>
        <p:spPr>
          <a:xfrm>
            <a:off x="2099256" y="2170091"/>
            <a:ext cx="3153178" cy="346012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4" idx="2"/>
          </p:cNvCxnSpPr>
          <p:nvPr/>
        </p:nvCxnSpPr>
        <p:spPr>
          <a:xfrm flipV="1">
            <a:off x="2099256" y="1191297"/>
            <a:ext cx="3153178" cy="316605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5" idx="2"/>
          </p:cNvCxnSpPr>
          <p:nvPr/>
        </p:nvCxnSpPr>
        <p:spPr>
          <a:xfrm flipV="1">
            <a:off x="2099256" y="3314164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6" idx="2"/>
          </p:cNvCxnSpPr>
          <p:nvPr/>
        </p:nvCxnSpPr>
        <p:spPr>
          <a:xfrm>
            <a:off x="2099256" y="4357353"/>
            <a:ext cx="3153178" cy="12728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6"/>
            <a:endCxn id="7" idx="2"/>
          </p:cNvCxnSpPr>
          <p:nvPr/>
        </p:nvCxnSpPr>
        <p:spPr>
          <a:xfrm>
            <a:off x="6166834" y="1191297"/>
            <a:ext cx="2959994" cy="21228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6"/>
            <a:endCxn id="7" idx="2"/>
          </p:cNvCxnSpPr>
          <p:nvPr/>
        </p:nvCxnSpPr>
        <p:spPr>
          <a:xfrm>
            <a:off x="6166834" y="3314164"/>
            <a:ext cx="295999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7" idx="2"/>
          </p:cNvCxnSpPr>
          <p:nvPr/>
        </p:nvCxnSpPr>
        <p:spPr>
          <a:xfrm flipV="1">
            <a:off x="6166834" y="3314164"/>
            <a:ext cx="2959994" cy="23160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099256" y="326267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1</a:t>
            </a:r>
            <a:endParaRPr lang="hu-HU" sz="2000" dirty="0"/>
          </a:p>
        </p:txBody>
      </p:sp>
      <p:sp>
        <p:nvSpPr>
          <p:cNvPr id="19" name="Oval 18"/>
          <p:cNvSpPr/>
          <p:nvPr/>
        </p:nvSpPr>
        <p:spPr>
          <a:xfrm>
            <a:off x="1184856" y="1712891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x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184856" y="390015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y</a:t>
            </a:r>
            <a:endParaRPr lang="hu-HU" sz="2000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>
            <a:stCxn id="18" idx="5"/>
            <a:endCxn id="4" idx="2"/>
          </p:cNvCxnSpPr>
          <p:nvPr/>
        </p:nvCxnSpPr>
        <p:spPr>
          <a:xfrm>
            <a:off x="2879745" y="1106756"/>
            <a:ext cx="2372689" cy="84541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5"/>
            <a:endCxn id="5" idx="2"/>
          </p:cNvCxnSpPr>
          <p:nvPr/>
        </p:nvCxnSpPr>
        <p:spPr>
          <a:xfrm>
            <a:off x="2879745" y="1106756"/>
            <a:ext cx="2372689" cy="220740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5"/>
            <a:endCxn id="6" idx="2"/>
          </p:cNvCxnSpPr>
          <p:nvPr/>
        </p:nvCxnSpPr>
        <p:spPr>
          <a:xfrm>
            <a:off x="2879745" y="1106756"/>
            <a:ext cx="2372689" cy="452345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775117" y="326267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1</a:t>
            </a:r>
            <a:endParaRPr lang="hu-HU" sz="2000" dirty="0"/>
          </a:p>
        </p:txBody>
      </p:sp>
      <p:cxnSp>
        <p:nvCxnSpPr>
          <p:cNvPr id="25" name="Straight Arrow Connector 24"/>
          <p:cNvCxnSpPr>
            <a:stCxn id="24" idx="5"/>
            <a:endCxn id="7" idx="2"/>
          </p:cNvCxnSpPr>
          <p:nvPr/>
        </p:nvCxnSpPr>
        <p:spPr>
          <a:xfrm>
            <a:off x="7555606" y="1106756"/>
            <a:ext cx="1571222" cy="220740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96731" y="7458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7" name="TextBox 26"/>
          <p:cNvSpPr txBox="1"/>
          <p:nvPr/>
        </p:nvSpPr>
        <p:spPr>
          <a:xfrm>
            <a:off x="3293724" y="12352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62939" y="186515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1.5</a:t>
            </a:r>
            <a:endParaRPr lang="hu-HU" dirty="0"/>
          </a:p>
        </p:txBody>
      </p:sp>
      <p:sp>
        <p:nvSpPr>
          <p:cNvPr id="29" name="TextBox 28"/>
          <p:cNvSpPr txBox="1"/>
          <p:nvPr/>
        </p:nvSpPr>
        <p:spPr>
          <a:xfrm>
            <a:off x="2168789" y="16955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0" name="TextBox 29"/>
          <p:cNvSpPr txBox="1"/>
          <p:nvPr/>
        </p:nvSpPr>
        <p:spPr>
          <a:xfrm>
            <a:off x="2475491" y="20024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62585" y="248763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-2.5</a:t>
            </a:r>
            <a:endParaRPr lang="hu-HU" dirty="0"/>
          </a:p>
        </p:txBody>
      </p:sp>
      <p:sp>
        <p:nvSpPr>
          <p:cNvPr id="32" name="TextBox 31"/>
          <p:cNvSpPr txBox="1"/>
          <p:nvPr/>
        </p:nvSpPr>
        <p:spPr>
          <a:xfrm>
            <a:off x="2058515" y="358126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0.5</a:t>
            </a:r>
            <a:endParaRPr lang="hu-HU" dirty="0"/>
          </a:p>
        </p:txBody>
      </p:sp>
      <p:sp>
        <p:nvSpPr>
          <p:cNvPr id="33" name="TextBox 32"/>
          <p:cNvSpPr txBox="1"/>
          <p:nvPr/>
        </p:nvSpPr>
        <p:spPr>
          <a:xfrm>
            <a:off x="2574222" y="40812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4" name="TextBox 33"/>
          <p:cNvSpPr txBox="1"/>
          <p:nvPr/>
        </p:nvSpPr>
        <p:spPr>
          <a:xfrm>
            <a:off x="2252380" y="44536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5" name="TextBox 34"/>
          <p:cNvSpPr txBox="1"/>
          <p:nvPr/>
        </p:nvSpPr>
        <p:spPr>
          <a:xfrm>
            <a:off x="6215370" y="9305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6" name="TextBox 35"/>
          <p:cNvSpPr txBox="1"/>
          <p:nvPr/>
        </p:nvSpPr>
        <p:spPr>
          <a:xfrm>
            <a:off x="7689517" y="9676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7" name="TextBox 36"/>
          <p:cNvSpPr txBox="1"/>
          <p:nvPr/>
        </p:nvSpPr>
        <p:spPr>
          <a:xfrm>
            <a:off x="6154675" y="29436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8" name="TextBox 37"/>
          <p:cNvSpPr txBox="1"/>
          <p:nvPr/>
        </p:nvSpPr>
        <p:spPr>
          <a:xfrm>
            <a:off x="6088968" y="504589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1.5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12599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9126828" y="285696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099256" y="1191297"/>
            <a:ext cx="3153178" cy="97879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99256" y="2170091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099256" y="2170091"/>
            <a:ext cx="3153178" cy="346012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099256" y="1191297"/>
            <a:ext cx="3153178" cy="316605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099256" y="3314164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099256" y="4357353"/>
            <a:ext cx="3153178" cy="12728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" idx="2"/>
          </p:cNvCxnSpPr>
          <p:nvPr/>
        </p:nvCxnSpPr>
        <p:spPr>
          <a:xfrm>
            <a:off x="6166834" y="1191297"/>
            <a:ext cx="2959994" cy="21228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2"/>
          </p:cNvCxnSpPr>
          <p:nvPr/>
        </p:nvCxnSpPr>
        <p:spPr>
          <a:xfrm>
            <a:off x="6166834" y="3314164"/>
            <a:ext cx="295999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2"/>
          </p:cNvCxnSpPr>
          <p:nvPr/>
        </p:nvCxnSpPr>
        <p:spPr>
          <a:xfrm flipV="1">
            <a:off x="6166834" y="3314164"/>
            <a:ext cx="2959994" cy="23160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099256" y="326267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1</a:t>
            </a:r>
            <a:endParaRPr lang="hu-HU" sz="2000" dirty="0"/>
          </a:p>
        </p:txBody>
      </p:sp>
      <p:sp>
        <p:nvSpPr>
          <p:cNvPr id="19" name="Oval 18"/>
          <p:cNvSpPr/>
          <p:nvPr/>
        </p:nvSpPr>
        <p:spPr>
          <a:xfrm>
            <a:off x="1184856" y="1712891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x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184856" y="390015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y</a:t>
            </a:r>
            <a:endParaRPr lang="hu-HU" sz="2000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>
            <a:stCxn id="18" idx="5"/>
          </p:cNvCxnSpPr>
          <p:nvPr/>
        </p:nvCxnSpPr>
        <p:spPr>
          <a:xfrm>
            <a:off x="2879745" y="1106756"/>
            <a:ext cx="2372689" cy="84541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5"/>
          </p:cNvCxnSpPr>
          <p:nvPr/>
        </p:nvCxnSpPr>
        <p:spPr>
          <a:xfrm>
            <a:off x="2879745" y="1106756"/>
            <a:ext cx="2372689" cy="220740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5"/>
          </p:cNvCxnSpPr>
          <p:nvPr/>
        </p:nvCxnSpPr>
        <p:spPr>
          <a:xfrm>
            <a:off x="2879745" y="1106756"/>
            <a:ext cx="2372689" cy="452345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775117" y="326267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1</a:t>
            </a:r>
            <a:endParaRPr lang="hu-HU" sz="2000" dirty="0"/>
          </a:p>
        </p:txBody>
      </p:sp>
      <p:cxnSp>
        <p:nvCxnSpPr>
          <p:cNvPr id="25" name="Straight Arrow Connector 24"/>
          <p:cNvCxnSpPr>
            <a:stCxn id="24" idx="5"/>
            <a:endCxn id="7" idx="2"/>
          </p:cNvCxnSpPr>
          <p:nvPr/>
        </p:nvCxnSpPr>
        <p:spPr>
          <a:xfrm>
            <a:off x="7555606" y="1106756"/>
            <a:ext cx="1571222" cy="220740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96731" y="7458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7" name="TextBox 26"/>
          <p:cNvSpPr txBox="1"/>
          <p:nvPr/>
        </p:nvSpPr>
        <p:spPr>
          <a:xfrm>
            <a:off x="3293724" y="12352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62939" y="186515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1.5</a:t>
            </a:r>
            <a:endParaRPr lang="hu-HU" dirty="0"/>
          </a:p>
        </p:txBody>
      </p:sp>
      <p:sp>
        <p:nvSpPr>
          <p:cNvPr id="29" name="TextBox 28"/>
          <p:cNvSpPr txBox="1"/>
          <p:nvPr/>
        </p:nvSpPr>
        <p:spPr>
          <a:xfrm>
            <a:off x="2168789" y="16955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0" name="TextBox 29"/>
          <p:cNvSpPr txBox="1"/>
          <p:nvPr/>
        </p:nvSpPr>
        <p:spPr>
          <a:xfrm>
            <a:off x="2475491" y="20024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62585" y="248763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-2.5</a:t>
            </a:r>
            <a:endParaRPr lang="hu-HU" dirty="0"/>
          </a:p>
        </p:txBody>
      </p:sp>
      <p:sp>
        <p:nvSpPr>
          <p:cNvPr id="32" name="TextBox 31"/>
          <p:cNvSpPr txBox="1"/>
          <p:nvPr/>
        </p:nvSpPr>
        <p:spPr>
          <a:xfrm>
            <a:off x="2058515" y="358126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0.5</a:t>
            </a:r>
            <a:endParaRPr lang="hu-HU" dirty="0"/>
          </a:p>
        </p:txBody>
      </p:sp>
      <p:sp>
        <p:nvSpPr>
          <p:cNvPr id="33" name="TextBox 32"/>
          <p:cNvSpPr txBox="1"/>
          <p:nvPr/>
        </p:nvSpPr>
        <p:spPr>
          <a:xfrm>
            <a:off x="2574222" y="40812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4" name="TextBox 33"/>
          <p:cNvSpPr txBox="1"/>
          <p:nvPr/>
        </p:nvSpPr>
        <p:spPr>
          <a:xfrm>
            <a:off x="2252380" y="44536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5" name="TextBox 34"/>
          <p:cNvSpPr txBox="1"/>
          <p:nvPr/>
        </p:nvSpPr>
        <p:spPr>
          <a:xfrm>
            <a:off x="6215370" y="9305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6" name="TextBox 35"/>
          <p:cNvSpPr txBox="1"/>
          <p:nvPr/>
        </p:nvSpPr>
        <p:spPr>
          <a:xfrm>
            <a:off x="7689517" y="9676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7" name="TextBox 36"/>
          <p:cNvSpPr txBox="1"/>
          <p:nvPr/>
        </p:nvSpPr>
        <p:spPr>
          <a:xfrm>
            <a:off x="6154675" y="29436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8" name="TextBox 37"/>
          <p:cNvSpPr txBox="1"/>
          <p:nvPr/>
        </p:nvSpPr>
        <p:spPr>
          <a:xfrm>
            <a:off x="6088968" y="504589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1.5</a:t>
            </a:r>
            <a:endParaRPr lang="hu-HU" dirty="0"/>
          </a:p>
        </p:txBody>
      </p:sp>
      <p:sp>
        <p:nvSpPr>
          <p:cNvPr id="39" name="Oval 38"/>
          <p:cNvSpPr/>
          <p:nvPr/>
        </p:nvSpPr>
        <p:spPr>
          <a:xfrm>
            <a:off x="5252434" y="734097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252434" y="285696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1" name="Oval 40"/>
          <p:cNvSpPr/>
          <p:nvPr/>
        </p:nvSpPr>
        <p:spPr>
          <a:xfrm>
            <a:off x="5252434" y="517301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7657" y="6012684"/>
            <a:ext cx="10275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How we are able to compute the values for A, B, C? We have to sum up the neuron values</a:t>
            </a:r>
          </a:p>
          <a:p>
            <a:r>
              <a:rPr lang="hu-HU" dirty="0"/>
              <a:t>m</a:t>
            </a:r>
            <a:r>
              <a:rPr lang="hu-HU" dirty="0" smtClean="0"/>
              <a:t>ultiply by the edge weights accordingly !!!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15648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9126828" y="285696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099256" y="1191297"/>
            <a:ext cx="3153178" cy="97879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99256" y="2170091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099256" y="2170091"/>
            <a:ext cx="3153178" cy="346012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099256" y="1191297"/>
            <a:ext cx="3153178" cy="316605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099256" y="3314164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099256" y="4357353"/>
            <a:ext cx="3153178" cy="12728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" idx="2"/>
          </p:cNvCxnSpPr>
          <p:nvPr/>
        </p:nvCxnSpPr>
        <p:spPr>
          <a:xfrm>
            <a:off x="6166834" y="1191297"/>
            <a:ext cx="2959994" cy="21228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2"/>
          </p:cNvCxnSpPr>
          <p:nvPr/>
        </p:nvCxnSpPr>
        <p:spPr>
          <a:xfrm>
            <a:off x="6166834" y="3314164"/>
            <a:ext cx="295999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2"/>
          </p:cNvCxnSpPr>
          <p:nvPr/>
        </p:nvCxnSpPr>
        <p:spPr>
          <a:xfrm flipV="1">
            <a:off x="6166834" y="3314164"/>
            <a:ext cx="2959994" cy="23160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099256" y="326267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1</a:t>
            </a:r>
            <a:endParaRPr lang="hu-HU" sz="2000" dirty="0"/>
          </a:p>
        </p:txBody>
      </p:sp>
      <p:sp>
        <p:nvSpPr>
          <p:cNvPr id="19" name="Oval 18"/>
          <p:cNvSpPr/>
          <p:nvPr/>
        </p:nvSpPr>
        <p:spPr>
          <a:xfrm>
            <a:off x="1184856" y="1712891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x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184856" y="390015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y</a:t>
            </a:r>
            <a:endParaRPr lang="hu-HU" sz="2000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>
            <a:stCxn id="18" idx="5"/>
          </p:cNvCxnSpPr>
          <p:nvPr/>
        </p:nvCxnSpPr>
        <p:spPr>
          <a:xfrm>
            <a:off x="2879745" y="1106756"/>
            <a:ext cx="2372689" cy="84541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5"/>
          </p:cNvCxnSpPr>
          <p:nvPr/>
        </p:nvCxnSpPr>
        <p:spPr>
          <a:xfrm>
            <a:off x="2879745" y="1106756"/>
            <a:ext cx="2372689" cy="220740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5"/>
          </p:cNvCxnSpPr>
          <p:nvPr/>
        </p:nvCxnSpPr>
        <p:spPr>
          <a:xfrm>
            <a:off x="2879745" y="1106756"/>
            <a:ext cx="2372689" cy="452345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775117" y="326267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1</a:t>
            </a:r>
            <a:endParaRPr lang="hu-HU" sz="2000" dirty="0"/>
          </a:p>
        </p:txBody>
      </p:sp>
      <p:cxnSp>
        <p:nvCxnSpPr>
          <p:cNvPr id="25" name="Straight Arrow Connector 24"/>
          <p:cNvCxnSpPr>
            <a:stCxn id="24" idx="5"/>
            <a:endCxn id="7" idx="2"/>
          </p:cNvCxnSpPr>
          <p:nvPr/>
        </p:nvCxnSpPr>
        <p:spPr>
          <a:xfrm>
            <a:off x="7555606" y="1106756"/>
            <a:ext cx="1571222" cy="220740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96731" y="7458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7" name="TextBox 26"/>
          <p:cNvSpPr txBox="1"/>
          <p:nvPr/>
        </p:nvSpPr>
        <p:spPr>
          <a:xfrm>
            <a:off x="3293724" y="12352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62939" y="186515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1.5</a:t>
            </a:r>
            <a:endParaRPr lang="hu-HU" dirty="0"/>
          </a:p>
        </p:txBody>
      </p:sp>
      <p:sp>
        <p:nvSpPr>
          <p:cNvPr id="29" name="TextBox 28"/>
          <p:cNvSpPr txBox="1"/>
          <p:nvPr/>
        </p:nvSpPr>
        <p:spPr>
          <a:xfrm>
            <a:off x="2168789" y="16955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0" name="TextBox 29"/>
          <p:cNvSpPr txBox="1"/>
          <p:nvPr/>
        </p:nvSpPr>
        <p:spPr>
          <a:xfrm>
            <a:off x="2475491" y="20024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62585" y="248763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-2.5</a:t>
            </a:r>
            <a:endParaRPr lang="hu-HU" dirty="0"/>
          </a:p>
        </p:txBody>
      </p:sp>
      <p:sp>
        <p:nvSpPr>
          <p:cNvPr id="32" name="TextBox 31"/>
          <p:cNvSpPr txBox="1"/>
          <p:nvPr/>
        </p:nvSpPr>
        <p:spPr>
          <a:xfrm>
            <a:off x="2058515" y="358126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0.5</a:t>
            </a:r>
            <a:endParaRPr lang="hu-HU" dirty="0"/>
          </a:p>
        </p:txBody>
      </p:sp>
      <p:sp>
        <p:nvSpPr>
          <p:cNvPr id="33" name="TextBox 32"/>
          <p:cNvSpPr txBox="1"/>
          <p:nvPr/>
        </p:nvSpPr>
        <p:spPr>
          <a:xfrm>
            <a:off x="2574222" y="40812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4" name="TextBox 33"/>
          <p:cNvSpPr txBox="1"/>
          <p:nvPr/>
        </p:nvSpPr>
        <p:spPr>
          <a:xfrm>
            <a:off x="2252380" y="44536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5" name="TextBox 34"/>
          <p:cNvSpPr txBox="1"/>
          <p:nvPr/>
        </p:nvSpPr>
        <p:spPr>
          <a:xfrm>
            <a:off x="6215370" y="9305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6" name="TextBox 35"/>
          <p:cNvSpPr txBox="1"/>
          <p:nvPr/>
        </p:nvSpPr>
        <p:spPr>
          <a:xfrm>
            <a:off x="7689517" y="9676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7" name="TextBox 36"/>
          <p:cNvSpPr txBox="1"/>
          <p:nvPr/>
        </p:nvSpPr>
        <p:spPr>
          <a:xfrm>
            <a:off x="6154675" y="29436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8" name="TextBox 37"/>
          <p:cNvSpPr txBox="1"/>
          <p:nvPr/>
        </p:nvSpPr>
        <p:spPr>
          <a:xfrm>
            <a:off x="6088968" y="504589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1.5</a:t>
            </a:r>
            <a:endParaRPr lang="hu-HU" dirty="0"/>
          </a:p>
        </p:txBody>
      </p:sp>
      <p:sp>
        <p:nvSpPr>
          <p:cNvPr id="39" name="Oval 38"/>
          <p:cNvSpPr/>
          <p:nvPr/>
        </p:nvSpPr>
        <p:spPr>
          <a:xfrm>
            <a:off x="5252434" y="734097"/>
            <a:ext cx="914400" cy="9144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252434" y="285696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1" name="Oval 40"/>
          <p:cNvSpPr/>
          <p:nvPr/>
        </p:nvSpPr>
        <p:spPr>
          <a:xfrm>
            <a:off x="5252434" y="517301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69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9126828" y="285696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099256" y="1191297"/>
            <a:ext cx="3153178" cy="97879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99256" y="2170091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099256" y="2170091"/>
            <a:ext cx="3153178" cy="346012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099256" y="1191297"/>
            <a:ext cx="3153178" cy="316605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099256" y="3314164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099256" y="4357353"/>
            <a:ext cx="3153178" cy="12728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" idx="2"/>
          </p:cNvCxnSpPr>
          <p:nvPr/>
        </p:nvCxnSpPr>
        <p:spPr>
          <a:xfrm>
            <a:off x="6166834" y="1191297"/>
            <a:ext cx="2959994" cy="21228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2"/>
          </p:cNvCxnSpPr>
          <p:nvPr/>
        </p:nvCxnSpPr>
        <p:spPr>
          <a:xfrm>
            <a:off x="6166834" y="3314164"/>
            <a:ext cx="295999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2"/>
          </p:cNvCxnSpPr>
          <p:nvPr/>
        </p:nvCxnSpPr>
        <p:spPr>
          <a:xfrm flipV="1">
            <a:off x="6166834" y="3314164"/>
            <a:ext cx="2959994" cy="23160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099256" y="326267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1</a:t>
            </a:r>
            <a:endParaRPr lang="hu-HU" sz="2000" dirty="0"/>
          </a:p>
        </p:txBody>
      </p:sp>
      <p:sp>
        <p:nvSpPr>
          <p:cNvPr id="19" name="Oval 18"/>
          <p:cNvSpPr/>
          <p:nvPr/>
        </p:nvSpPr>
        <p:spPr>
          <a:xfrm>
            <a:off x="1184856" y="1712891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x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184856" y="390015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y</a:t>
            </a:r>
            <a:endParaRPr lang="hu-HU" sz="2000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>
            <a:stCxn id="18" idx="5"/>
          </p:cNvCxnSpPr>
          <p:nvPr/>
        </p:nvCxnSpPr>
        <p:spPr>
          <a:xfrm>
            <a:off x="2879745" y="1106756"/>
            <a:ext cx="2372689" cy="84541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5"/>
          </p:cNvCxnSpPr>
          <p:nvPr/>
        </p:nvCxnSpPr>
        <p:spPr>
          <a:xfrm>
            <a:off x="2879745" y="1106756"/>
            <a:ext cx="2372689" cy="220740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5"/>
          </p:cNvCxnSpPr>
          <p:nvPr/>
        </p:nvCxnSpPr>
        <p:spPr>
          <a:xfrm>
            <a:off x="2879745" y="1106756"/>
            <a:ext cx="2372689" cy="452345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775117" y="326267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1</a:t>
            </a:r>
            <a:endParaRPr lang="hu-HU" sz="2000" dirty="0"/>
          </a:p>
        </p:txBody>
      </p:sp>
      <p:cxnSp>
        <p:nvCxnSpPr>
          <p:cNvPr id="25" name="Straight Arrow Connector 24"/>
          <p:cNvCxnSpPr>
            <a:stCxn id="24" idx="5"/>
            <a:endCxn id="7" idx="2"/>
          </p:cNvCxnSpPr>
          <p:nvPr/>
        </p:nvCxnSpPr>
        <p:spPr>
          <a:xfrm>
            <a:off x="7555606" y="1106756"/>
            <a:ext cx="1571222" cy="220740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96731" y="7458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7" name="TextBox 26"/>
          <p:cNvSpPr txBox="1"/>
          <p:nvPr/>
        </p:nvSpPr>
        <p:spPr>
          <a:xfrm>
            <a:off x="3293724" y="12352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62939" y="186515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1.5</a:t>
            </a:r>
            <a:endParaRPr lang="hu-HU" dirty="0"/>
          </a:p>
        </p:txBody>
      </p:sp>
      <p:sp>
        <p:nvSpPr>
          <p:cNvPr id="29" name="TextBox 28"/>
          <p:cNvSpPr txBox="1"/>
          <p:nvPr/>
        </p:nvSpPr>
        <p:spPr>
          <a:xfrm>
            <a:off x="2168789" y="16955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0" name="TextBox 29"/>
          <p:cNvSpPr txBox="1"/>
          <p:nvPr/>
        </p:nvSpPr>
        <p:spPr>
          <a:xfrm>
            <a:off x="2475491" y="20024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62585" y="248763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-2.5</a:t>
            </a:r>
            <a:endParaRPr lang="hu-HU" dirty="0"/>
          </a:p>
        </p:txBody>
      </p:sp>
      <p:sp>
        <p:nvSpPr>
          <p:cNvPr id="32" name="TextBox 31"/>
          <p:cNvSpPr txBox="1"/>
          <p:nvPr/>
        </p:nvSpPr>
        <p:spPr>
          <a:xfrm>
            <a:off x="2058515" y="358126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0.5</a:t>
            </a:r>
            <a:endParaRPr lang="hu-HU" dirty="0"/>
          </a:p>
        </p:txBody>
      </p:sp>
      <p:sp>
        <p:nvSpPr>
          <p:cNvPr id="33" name="TextBox 32"/>
          <p:cNvSpPr txBox="1"/>
          <p:nvPr/>
        </p:nvSpPr>
        <p:spPr>
          <a:xfrm>
            <a:off x="2574222" y="40812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4" name="TextBox 33"/>
          <p:cNvSpPr txBox="1"/>
          <p:nvPr/>
        </p:nvSpPr>
        <p:spPr>
          <a:xfrm>
            <a:off x="2252380" y="44536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5" name="TextBox 34"/>
          <p:cNvSpPr txBox="1"/>
          <p:nvPr/>
        </p:nvSpPr>
        <p:spPr>
          <a:xfrm>
            <a:off x="6215370" y="9305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6" name="TextBox 35"/>
          <p:cNvSpPr txBox="1"/>
          <p:nvPr/>
        </p:nvSpPr>
        <p:spPr>
          <a:xfrm>
            <a:off x="7689517" y="9676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7" name="TextBox 36"/>
          <p:cNvSpPr txBox="1"/>
          <p:nvPr/>
        </p:nvSpPr>
        <p:spPr>
          <a:xfrm>
            <a:off x="6154675" y="29436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8" name="TextBox 37"/>
          <p:cNvSpPr txBox="1"/>
          <p:nvPr/>
        </p:nvSpPr>
        <p:spPr>
          <a:xfrm>
            <a:off x="6088968" y="504589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1.5</a:t>
            </a:r>
            <a:endParaRPr lang="hu-HU" dirty="0"/>
          </a:p>
        </p:txBody>
      </p:sp>
      <p:sp>
        <p:nvSpPr>
          <p:cNvPr id="39" name="Oval 38"/>
          <p:cNvSpPr/>
          <p:nvPr/>
        </p:nvSpPr>
        <p:spPr>
          <a:xfrm>
            <a:off x="5252434" y="734097"/>
            <a:ext cx="914400" cy="9144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252434" y="285696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1" name="Oval 40"/>
          <p:cNvSpPr/>
          <p:nvPr/>
        </p:nvSpPr>
        <p:spPr>
          <a:xfrm>
            <a:off x="5252434" y="517301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4856" y="6049408"/>
            <a:ext cx="871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tempA = biasNode*biasWeight + xValue * xWeightToA + yValue*yWeightToA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5603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9126828" y="285696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099256" y="1191297"/>
            <a:ext cx="3153178" cy="97879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99256" y="2170091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099256" y="2170091"/>
            <a:ext cx="3153178" cy="346012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099256" y="1191297"/>
            <a:ext cx="3153178" cy="316605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099256" y="3314164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099256" y="4357353"/>
            <a:ext cx="3153178" cy="12728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" idx="2"/>
          </p:cNvCxnSpPr>
          <p:nvPr/>
        </p:nvCxnSpPr>
        <p:spPr>
          <a:xfrm>
            <a:off x="6166834" y="1191297"/>
            <a:ext cx="2959994" cy="21228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2"/>
          </p:cNvCxnSpPr>
          <p:nvPr/>
        </p:nvCxnSpPr>
        <p:spPr>
          <a:xfrm>
            <a:off x="6166834" y="3314164"/>
            <a:ext cx="295999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2"/>
          </p:cNvCxnSpPr>
          <p:nvPr/>
        </p:nvCxnSpPr>
        <p:spPr>
          <a:xfrm flipV="1">
            <a:off x="6166834" y="3314164"/>
            <a:ext cx="2959994" cy="23160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099256" y="326267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1</a:t>
            </a:r>
            <a:endParaRPr lang="hu-HU" sz="2000" dirty="0"/>
          </a:p>
        </p:txBody>
      </p:sp>
      <p:sp>
        <p:nvSpPr>
          <p:cNvPr id="19" name="Oval 18"/>
          <p:cNvSpPr/>
          <p:nvPr/>
        </p:nvSpPr>
        <p:spPr>
          <a:xfrm>
            <a:off x="1184856" y="1712891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X=1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184856" y="390015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Y=0</a:t>
            </a:r>
            <a:endParaRPr lang="hu-HU" sz="2000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>
            <a:stCxn id="18" idx="5"/>
          </p:cNvCxnSpPr>
          <p:nvPr/>
        </p:nvCxnSpPr>
        <p:spPr>
          <a:xfrm>
            <a:off x="2879745" y="1106756"/>
            <a:ext cx="2372689" cy="84541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5"/>
          </p:cNvCxnSpPr>
          <p:nvPr/>
        </p:nvCxnSpPr>
        <p:spPr>
          <a:xfrm>
            <a:off x="2879745" y="1106756"/>
            <a:ext cx="2372689" cy="220740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5"/>
          </p:cNvCxnSpPr>
          <p:nvPr/>
        </p:nvCxnSpPr>
        <p:spPr>
          <a:xfrm>
            <a:off x="2879745" y="1106756"/>
            <a:ext cx="2372689" cy="452345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775117" y="326267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1</a:t>
            </a:r>
            <a:endParaRPr lang="hu-HU" sz="2000" dirty="0"/>
          </a:p>
        </p:txBody>
      </p:sp>
      <p:cxnSp>
        <p:nvCxnSpPr>
          <p:cNvPr id="25" name="Straight Arrow Connector 24"/>
          <p:cNvCxnSpPr>
            <a:stCxn id="24" idx="5"/>
            <a:endCxn id="7" idx="2"/>
          </p:cNvCxnSpPr>
          <p:nvPr/>
        </p:nvCxnSpPr>
        <p:spPr>
          <a:xfrm>
            <a:off x="7555606" y="1106756"/>
            <a:ext cx="1571222" cy="220740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96731" y="7458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7" name="TextBox 26"/>
          <p:cNvSpPr txBox="1"/>
          <p:nvPr/>
        </p:nvSpPr>
        <p:spPr>
          <a:xfrm>
            <a:off x="3293724" y="12352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62939" y="186515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1.5</a:t>
            </a:r>
            <a:endParaRPr lang="hu-HU" dirty="0"/>
          </a:p>
        </p:txBody>
      </p:sp>
      <p:sp>
        <p:nvSpPr>
          <p:cNvPr id="29" name="TextBox 28"/>
          <p:cNvSpPr txBox="1"/>
          <p:nvPr/>
        </p:nvSpPr>
        <p:spPr>
          <a:xfrm>
            <a:off x="2168789" y="16955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0" name="TextBox 29"/>
          <p:cNvSpPr txBox="1"/>
          <p:nvPr/>
        </p:nvSpPr>
        <p:spPr>
          <a:xfrm>
            <a:off x="2475491" y="20024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62585" y="248763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-2.5</a:t>
            </a:r>
            <a:endParaRPr lang="hu-HU" dirty="0"/>
          </a:p>
        </p:txBody>
      </p:sp>
      <p:sp>
        <p:nvSpPr>
          <p:cNvPr id="32" name="TextBox 31"/>
          <p:cNvSpPr txBox="1"/>
          <p:nvPr/>
        </p:nvSpPr>
        <p:spPr>
          <a:xfrm>
            <a:off x="2058515" y="358126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0.5</a:t>
            </a:r>
            <a:endParaRPr lang="hu-HU" dirty="0"/>
          </a:p>
        </p:txBody>
      </p:sp>
      <p:sp>
        <p:nvSpPr>
          <p:cNvPr id="33" name="TextBox 32"/>
          <p:cNvSpPr txBox="1"/>
          <p:nvPr/>
        </p:nvSpPr>
        <p:spPr>
          <a:xfrm>
            <a:off x="2574222" y="40812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4" name="TextBox 33"/>
          <p:cNvSpPr txBox="1"/>
          <p:nvPr/>
        </p:nvSpPr>
        <p:spPr>
          <a:xfrm>
            <a:off x="2252380" y="44536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5" name="TextBox 34"/>
          <p:cNvSpPr txBox="1"/>
          <p:nvPr/>
        </p:nvSpPr>
        <p:spPr>
          <a:xfrm>
            <a:off x="6215370" y="9305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6" name="TextBox 35"/>
          <p:cNvSpPr txBox="1"/>
          <p:nvPr/>
        </p:nvSpPr>
        <p:spPr>
          <a:xfrm>
            <a:off x="7689517" y="9676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7" name="TextBox 36"/>
          <p:cNvSpPr txBox="1"/>
          <p:nvPr/>
        </p:nvSpPr>
        <p:spPr>
          <a:xfrm>
            <a:off x="6154675" y="29436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8" name="TextBox 37"/>
          <p:cNvSpPr txBox="1"/>
          <p:nvPr/>
        </p:nvSpPr>
        <p:spPr>
          <a:xfrm>
            <a:off x="6088968" y="504589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1.5</a:t>
            </a:r>
            <a:endParaRPr lang="hu-HU" dirty="0"/>
          </a:p>
        </p:txBody>
      </p:sp>
      <p:sp>
        <p:nvSpPr>
          <p:cNvPr id="39" name="Oval 38"/>
          <p:cNvSpPr/>
          <p:nvPr/>
        </p:nvSpPr>
        <p:spPr>
          <a:xfrm>
            <a:off x="5252434" y="734097"/>
            <a:ext cx="914400" cy="9144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252434" y="285696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1" name="Oval 40"/>
          <p:cNvSpPr/>
          <p:nvPr/>
        </p:nvSpPr>
        <p:spPr>
          <a:xfrm>
            <a:off x="5252434" y="517301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4856" y="6025656"/>
            <a:ext cx="347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tempA = 1*1 + 1*2 + 0*0.5 = 3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01704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1642" y="3185607"/>
            <a:ext cx="8207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 have to use </a:t>
            </a:r>
            <a:r>
              <a:rPr lang="hu-HU" b="1" dirty="0" smtClean="0"/>
              <a:t>activation functions </a:t>
            </a:r>
            <a:r>
              <a:rPr lang="hu-HU" dirty="0" smtClean="0"/>
              <a:t>to calculate the activation</a:t>
            </a:r>
          </a:p>
          <a:p>
            <a:r>
              <a:rPr lang="hu-HU" dirty="0" smtClean="0"/>
              <a:t>level of the neurons: it yields whether the given neuron will fire or not !!!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93471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9126828" y="285696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099256" y="1191297"/>
            <a:ext cx="3153178" cy="97879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99256" y="2170091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099256" y="2170091"/>
            <a:ext cx="3153178" cy="346012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099256" y="1191297"/>
            <a:ext cx="3153178" cy="316605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099256" y="3314164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099256" y="4357353"/>
            <a:ext cx="3153178" cy="12728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" idx="2"/>
          </p:cNvCxnSpPr>
          <p:nvPr/>
        </p:nvCxnSpPr>
        <p:spPr>
          <a:xfrm>
            <a:off x="6166834" y="1191297"/>
            <a:ext cx="2959994" cy="21228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2"/>
          </p:cNvCxnSpPr>
          <p:nvPr/>
        </p:nvCxnSpPr>
        <p:spPr>
          <a:xfrm>
            <a:off x="6166834" y="3314164"/>
            <a:ext cx="295999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2"/>
          </p:cNvCxnSpPr>
          <p:nvPr/>
        </p:nvCxnSpPr>
        <p:spPr>
          <a:xfrm flipV="1">
            <a:off x="6166834" y="3314164"/>
            <a:ext cx="2959994" cy="23160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099256" y="326267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1</a:t>
            </a:r>
            <a:endParaRPr lang="hu-HU" sz="2000" dirty="0"/>
          </a:p>
        </p:txBody>
      </p:sp>
      <p:sp>
        <p:nvSpPr>
          <p:cNvPr id="19" name="Oval 18"/>
          <p:cNvSpPr/>
          <p:nvPr/>
        </p:nvSpPr>
        <p:spPr>
          <a:xfrm>
            <a:off x="1184856" y="1712891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X=1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184856" y="390015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Y=0</a:t>
            </a:r>
            <a:endParaRPr lang="hu-HU" sz="2000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>
            <a:stCxn id="18" idx="5"/>
          </p:cNvCxnSpPr>
          <p:nvPr/>
        </p:nvCxnSpPr>
        <p:spPr>
          <a:xfrm>
            <a:off x="2879745" y="1106756"/>
            <a:ext cx="2372689" cy="84541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5"/>
          </p:cNvCxnSpPr>
          <p:nvPr/>
        </p:nvCxnSpPr>
        <p:spPr>
          <a:xfrm>
            <a:off x="2879745" y="1106756"/>
            <a:ext cx="2372689" cy="220740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5"/>
          </p:cNvCxnSpPr>
          <p:nvPr/>
        </p:nvCxnSpPr>
        <p:spPr>
          <a:xfrm>
            <a:off x="2879745" y="1106756"/>
            <a:ext cx="2372689" cy="452345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775117" y="326267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1</a:t>
            </a:r>
            <a:endParaRPr lang="hu-HU" sz="2000" dirty="0"/>
          </a:p>
        </p:txBody>
      </p:sp>
      <p:cxnSp>
        <p:nvCxnSpPr>
          <p:cNvPr id="25" name="Straight Arrow Connector 24"/>
          <p:cNvCxnSpPr>
            <a:stCxn id="24" idx="5"/>
            <a:endCxn id="7" idx="2"/>
          </p:cNvCxnSpPr>
          <p:nvPr/>
        </p:nvCxnSpPr>
        <p:spPr>
          <a:xfrm>
            <a:off x="7555606" y="1106756"/>
            <a:ext cx="1571222" cy="220740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96731" y="7458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7" name="TextBox 26"/>
          <p:cNvSpPr txBox="1"/>
          <p:nvPr/>
        </p:nvSpPr>
        <p:spPr>
          <a:xfrm>
            <a:off x="3293724" y="12352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62939" y="186515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1.5</a:t>
            </a:r>
            <a:endParaRPr lang="hu-HU" dirty="0"/>
          </a:p>
        </p:txBody>
      </p:sp>
      <p:sp>
        <p:nvSpPr>
          <p:cNvPr id="29" name="TextBox 28"/>
          <p:cNvSpPr txBox="1"/>
          <p:nvPr/>
        </p:nvSpPr>
        <p:spPr>
          <a:xfrm>
            <a:off x="2168789" y="16955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0" name="TextBox 29"/>
          <p:cNvSpPr txBox="1"/>
          <p:nvPr/>
        </p:nvSpPr>
        <p:spPr>
          <a:xfrm>
            <a:off x="2475491" y="20024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62585" y="248763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-2.5</a:t>
            </a:r>
            <a:endParaRPr lang="hu-HU" dirty="0"/>
          </a:p>
        </p:txBody>
      </p:sp>
      <p:sp>
        <p:nvSpPr>
          <p:cNvPr id="32" name="TextBox 31"/>
          <p:cNvSpPr txBox="1"/>
          <p:nvPr/>
        </p:nvSpPr>
        <p:spPr>
          <a:xfrm>
            <a:off x="2058515" y="358126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0.5</a:t>
            </a:r>
            <a:endParaRPr lang="hu-HU" dirty="0"/>
          </a:p>
        </p:txBody>
      </p:sp>
      <p:sp>
        <p:nvSpPr>
          <p:cNvPr id="33" name="TextBox 32"/>
          <p:cNvSpPr txBox="1"/>
          <p:nvPr/>
        </p:nvSpPr>
        <p:spPr>
          <a:xfrm>
            <a:off x="2574222" y="40812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4" name="TextBox 33"/>
          <p:cNvSpPr txBox="1"/>
          <p:nvPr/>
        </p:nvSpPr>
        <p:spPr>
          <a:xfrm>
            <a:off x="2252380" y="44536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5" name="TextBox 34"/>
          <p:cNvSpPr txBox="1"/>
          <p:nvPr/>
        </p:nvSpPr>
        <p:spPr>
          <a:xfrm>
            <a:off x="6215370" y="9305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6" name="TextBox 35"/>
          <p:cNvSpPr txBox="1"/>
          <p:nvPr/>
        </p:nvSpPr>
        <p:spPr>
          <a:xfrm>
            <a:off x="7689517" y="9676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7" name="TextBox 36"/>
          <p:cNvSpPr txBox="1"/>
          <p:nvPr/>
        </p:nvSpPr>
        <p:spPr>
          <a:xfrm>
            <a:off x="6154675" y="29436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8" name="TextBox 37"/>
          <p:cNvSpPr txBox="1"/>
          <p:nvPr/>
        </p:nvSpPr>
        <p:spPr>
          <a:xfrm>
            <a:off x="6088968" y="504589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1.5</a:t>
            </a:r>
            <a:endParaRPr lang="hu-HU" dirty="0"/>
          </a:p>
        </p:txBody>
      </p:sp>
      <p:sp>
        <p:nvSpPr>
          <p:cNvPr id="39" name="Oval 38"/>
          <p:cNvSpPr/>
          <p:nvPr/>
        </p:nvSpPr>
        <p:spPr>
          <a:xfrm>
            <a:off x="5252434" y="734097"/>
            <a:ext cx="914400" cy="9144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252434" y="285696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1" name="Oval 40"/>
          <p:cNvSpPr/>
          <p:nvPr/>
        </p:nvSpPr>
        <p:spPr>
          <a:xfrm>
            <a:off x="5252434" y="517301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4856" y="6085033"/>
            <a:ext cx="6074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tempA = 1*1 + 1*2 + 0*0.5 = 3  </a:t>
            </a:r>
            <a:r>
              <a:rPr lang="hu-HU" dirty="0" smtClean="0">
                <a:sym typeface="Wingdings" panose="05000000000000000000" pitchFamily="2" charset="2"/>
              </a:rPr>
              <a:t> sign(tempA) = +1 !!!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7086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9126828" y="285696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099256" y="1191297"/>
            <a:ext cx="3153178" cy="97879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99256" y="2170091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099256" y="2170091"/>
            <a:ext cx="3153178" cy="346012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099256" y="1191297"/>
            <a:ext cx="3153178" cy="316605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099256" y="3314164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099256" y="4357353"/>
            <a:ext cx="3153178" cy="12728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" idx="2"/>
          </p:cNvCxnSpPr>
          <p:nvPr/>
        </p:nvCxnSpPr>
        <p:spPr>
          <a:xfrm>
            <a:off x="6166834" y="1191297"/>
            <a:ext cx="2959994" cy="21228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2"/>
          </p:cNvCxnSpPr>
          <p:nvPr/>
        </p:nvCxnSpPr>
        <p:spPr>
          <a:xfrm>
            <a:off x="6166834" y="3314164"/>
            <a:ext cx="295999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2"/>
          </p:cNvCxnSpPr>
          <p:nvPr/>
        </p:nvCxnSpPr>
        <p:spPr>
          <a:xfrm flipV="1">
            <a:off x="6166834" y="3314164"/>
            <a:ext cx="2959994" cy="23160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099256" y="326267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1</a:t>
            </a:r>
            <a:endParaRPr lang="hu-HU" sz="2000" dirty="0"/>
          </a:p>
        </p:txBody>
      </p:sp>
      <p:sp>
        <p:nvSpPr>
          <p:cNvPr id="19" name="Oval 18"/>
          <p:cNvSpPr/>
          <p:nvPr/>
        </p:nvSpPr>
        <p:spPr>
          <a:xfrm>
            <a:off x="1184856" y="1712891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X=1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184856" y="390015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Y=0</a:t>
            </a:r>
            <a:endParaRPr lang="hu-HU" sz="2000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>
            <a:stCxn id="18" idx="5"/>
          </p:cNvCxnSpPr>
          <p:nvPr/>
        </p:nvCxnSpPr>
        <p:spPr>
          <a:xfrm>
            <a:off x="2879745" y="1106756"/>
            <a:ext cx="2372689" cy="84541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5"/>
          </p:cNvCxnSpPr>
          <p:nvPr/>
        </p:nvCxnSpPr>
        <p:spPr>
          <a:xfrm>
            <a:off x="2879745" y="1106756"/>
            <a:ext cx="2372689" cy="220740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5"/>
          </p:cNvCxnSpPr>
          <p:nvPr/>
        </p:nvCxnSpPr>
        <p:spPr>
          <a:xfrm>
            <a:off x="2879745" y="1106756"/>
            <a:ext cx="2372689" cy="452345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775117" y="326267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1</a:t>
            </a:r>
            <a:endParaRPr lang="hu-HU" sz="2000" dirty="0"/>
          </a:p>
        </p:txBody>
      </p:sp>
      <p:cxnSp>
        <p:nvCxnSpPr>
          <p:cNvPr id="25" name="Straight Arrow Connector 24"/>
          <p:cNvCxnSpPr>
            <a:stCxn id="24" idx="5"/>
            <a:endCxn id="7" idx="2"/>
          </p:cNvCxnSpPr>
          <p:nvPr/>
        </p:nvCxnSpPr>
        <p:spPr>
          <a:xfrm>
            <a:off x="7555606" y="1106756"/>
            <a:ext cx="1571222" cy="220740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96731" y="7458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7" name="TextBox 26"/>
          <p:cNvSpPr txBox="1"/>
          <p:nvPr/>
        </p:nvSpPr>
        <p:spPr>
          <a:xfrm>
            <a:off x="3293724" y="12352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62939" y="186515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1.5</a:t>
            </a:r>
            <a:endParaRPr lang="hu-HU" dirty="0"/>
          </a:p>
        </p:txBody>
      </p:sp>
      <p:sp>
        <p:nvSpPr>
          <p:cNvPr id="29" name="TextBox 28"/>
          <p:cNvSpPr txBox="1"/>
          <p:nvPr/>
        </p:nvSpPr>
        <p:spPr>
          <a:xfrm>
            <a:off x="2168789" y="16955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0" name="TextBox 29"/>
          <p:cNvSpPr txBox="1"/>
          <p:nvPr/>
        </p:nvSpPr>
        <p:spPr>
          <a:xfrm>
            <a:off x="2475491" y="20024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62585" y="248763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-2.5</a:t>
            </a:r>
            <a:endParaRPr lang="hu-HU" dirty="0"/>
          </a:p>
        </p:txBody>
      </p:sp>
      <p:sp>
        <p:nvSpPr>
          <p:cNvPr id="32" name="TextBox 31"/>
          <p:cNvSpPr txBox="1"/>
          <p:nvPr/>
        </p:nvSpPr>
        <p:spPr>
          <a:xfrm>
            <a:off x="2058515" y="358126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0.5</a:t>
            </a:r>
            <a:endParaRPr lang="hu-HU" dirty="0"/>
          </a:p>
        </p:txBody>
      </p:sp>
      <p:sp>
        <p:nvSpPr>
          <p:cNvPr id="33" name="TextBox 32"/>
          <p:cNvSpPr txBox="1"/>
          <p:nvPr/>
        </p:nvSpPr>
        <p:spPr>
          <a:xfrm>
            <a:off x="2574222" y="40812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4" name="TextBox 33"/>
          <p:cNvSpPr txBox="1"/>
          <p:nvPr/>
        </p:nvSpPr>
        <p:spPr>
          <a:xfrm>
            <a:off x="2252380" y="44536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5" name="TextBox 34"/>
          <p:cNvSpPr txBox="1"/>
          <p:nvPr/>
        </p:nvSpPr>
        <p:spPr>
          <a:xfrm>
            <a:off x="6215370" y="9305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6" name="TextBox 35"/>
          <p:cNvSpPr txBox="1"/>
          <p:nvPr/>
        </p:nvSpPr>
        <p:spPr>
          <a:xfrm>
            <a:off x="7689517" y="9676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7" name="TextBox 36"/>
          <p:cNvSpPr txBox="1"/>
          <p:nvPr/>
        </p:nvSpPr>
        <p:spPr>
          <a:xfrm>
            <a:off x="6154675" y="29436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8" name="TextBox 37"/>
          <p:cNvSpPr txBox="1"/>
          <p:nvPr/>
        </p:nvSpPr>
        <p:spPr>
          <a:xfrm>
            <a:off x="6088968" y="504589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1.5</a:t>
            </a:r>
            <a:endParaRPr lang="hu-HU" dirty="0"/>
          </a:p>
        </p:txBody>
      </p:sp>
      <p:sp>
        <p:nvSpPr>
          <p:cNvPr id="39" name="Oval 38"/>
          <p:cNvSpPr/>
          <p:nvPr/>
        </p:nvSpPr>
        <p:spPr>
          <a:xfrm>
            <a:off x="5252434" y="734097"/>
            <a:ext cx="914400" cy="9144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A=1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252434" y="285696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1" name="Oval 40"/>
          <p:cNvSpPr/>
          <p:nvPr/>
        </p:nvSpPr>
        <p:spPr>
          <a:xfrm>
            <a:off x="5252434" y="517301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4856" y="6168158"/>
            <a:ext cx="6074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tempA = 1*1 + 1*2 + 0*0.5 = 3  </a:t>
            </a:r>
            <a:r>
              <a:rPr lang="hu-HU" dirty="0" smtClean="0">
                <a:sym typeface="Wingdings" panose="05000000000000000000" pitchFamily="2" charset="2"/>
              </a:rPr>
              <a:t> sign(tempA) = +1 !!!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9311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9126828" y="285696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099256" y="1191297"/>
            <a:ext cx="3153178" cy="97879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99256" y="2170091"/>
            <a:ext cx="3153178" cy="11440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099256" y="2170091"/>
            <a:ext cx="3153178" cy="346012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099256" y="1191297"/>
            <a:ext cx="3153178" cy="316605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099256" y="3314164"/>
            <a:ext cx="3153178" cy="10431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099256" y="4357353"/>
            <a:ext cx="3153178" cy="12728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7" idx="2"/>
          </p:cNvCxnSpPr>
          <p:nvPr/>
        </p:nvCxnSpPr>
        <p:spPr>
          <a:xfrm>
            <a:off x="6166834" y="1191297"/>
            <a:ext cx="2959994" cy="212286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2"/>
          </p:cNvCxnSpPr>
          <p:nvPr/>
        </p:nvCxnSpPr>
        <p:spPr>
          <a:xfrm>
            <a:off x="6166834" y="3314164"/>
            <a:ext cx="295999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2"/>
          </p:cNvCxnSpPr>
          <p:nvPr/>
        </p:nvCxnSpPr>
        <p:spPr>
          <a:xfrm flipV="1">
            <a:off x="6166834" y="3314164"/>
            <a:ext cx="2959994" cy="231605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099256" y="326267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1</a:t>
            </a:r>
            <a:endParaRPr lang="hu-HU" sz="2000" dirty="0"/>
          </a:p>
        </p:txBody>
      </p:sp>
      <p:sp>
        <p:nvSpPr>
          <p:cNvPr id="19" name="Oval 18"/>
          <p:cNvSpPr/>
          <p:nvPr/>
        </p:nvSpPr>
        <p:spPr>
          <a:xfrm>
            <a:off x="1184856" y="1712891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X=1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184856" y="3900153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bg1"/>
                </a:solidFill>
              </a:rPr>
              <a:t>Y=0</a:t>
            </a:r>
            <a:endParaRPr lang="hu-HU" sz="2000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>
            <a:stCxn id="18" idx="5"/>
          </p:cNvCxnSpPr>
          <p:nvPr/>
        </p:nvCxnSpPr>
        <p:spPr>
          <a:xfrm>
            <a:off x="2879745" y="1106756"/>
            <a:ext cx="2372689" cy="84541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5"/>
          </p:cNvCxnSpPr>
          <p:nvPr/>
        </p:nvCxnSpPr>
        <p:spPr>
          <a:xfrm>
            <a:off x="2879745" y="1106756"/>
            <a:ext cx="2372689" cy="220740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5"/>
          </p:cNvCxnSpPr>
          <p:nvPr/>
        </p:nvCxnSpPr>
        <p:spPr>
          <a:xfrm>
            <a:off x="2879745" y="1106756"/>
            <a:ext cx="2372689" cy="452345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775117" y="326267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1</a:t>
            </a:r>
            <a:endParaRPr lang="hu-HU" sz="2000" dirty="0"/>
          </a:p>
        </p:txBody>
      </p:sp>
      <p:cxnSp>
        <p:nvCxnSpPr>
          <p:cNvPr id="25" name="Straight Arrow Connector 24"/>
          <p:cNvCxnSpPr>
            <a:stCxn id="24" idx="5"/>
            <a:endCxn id="7" idx="2"/>
          </p:cNvCxnSpPr>
          <p:nvPr/>
        </p:nvCxnSpPr>
        <p:spPr>
          <a:xfrm>
            <a:off x="7555606" y="1106756"/>
            <a:ext cx="1571222" cy="220740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96731" y="7458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7" name="TextBox 26"/>
          <p:cNvSpPr txBox="1"/>
          <p:nvPr/>
        </p:nvSpPr>
        <p:spPr>
          <a:xfrm>
            <a:off x="3293724" y="12352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62939" y="186515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1.5</a:t>
            </a:r>
            <a:endParaRPr lang="hu-HU" dirty="0"/>
          </a:p>
        </p:txBody>
      </p:sp>
      <p:sp>
        <p:nvSpPr>
          <p:cNvPr id="29" name="TextBox 28"/>
          <p:cNvSpPr txBox="1"/>
          <p:nvPr/>
        </p:nvSpPr>
        <p:spPr>
          <a:xfrm>
            <a:off x="2168789" y="16955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0" name="TextBox 29"/>
          <p:cNvSpPr txBox="1"/>
          <p:nvPr/>
        </p:nvSpPr>
        <p:spPr>
          <a:xfrm>
            <a:off x="2475491" y="200246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162585" y="248763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-2.5</a:t>
            </a:r>
            <a:endParaRPr lang="hu-HU" dirty="0"/>
          </a:p>
        </p:txBody>
      </p:sp>
      <p:sp>
        <p:nvSpPr>
          <p:cNvPr id="32" name="TextBox 31"/>
          <p:cNvSpPr txBox="1"/>
          <p:nvPr/>
        </p:nvSpPr>
        <p:spPr>
          <a:xfrm>
            <a:off x="2058515" y="358126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0.5</a:t>
            </a:r>
            <a:endParaRPr lang="hu-HU" dirty="0"/>
          </a:p>
        </p:txBody>
      </p:sp>
      <p:sp>
        <p:nvSpPr>
          <p:cNvPr id="33" name="TextBox 32"/>
          <p:cNvSpPr txBox="1"/>
          <p:nvPr/>
        </p:nvSpPr>
        <p:spPr>
          <a:xfrm>
            <a:off x="2574222" y="40812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4" name="TextBox 33"/>
          <p:cNvSpPr txBox="1"/>
          <p:nvPr/>
        </p:nvSpPr>
        <p:spPr>
          <a:xfrm>
            <a:off x="2252380" y="445360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5" name="TextBox 34"/>
          <p:cNvSpPr txBox="1"/>
          <p:nvPr/>
        </p:nvSpPr>
        <p:spPr>
          <a:xfrm>
            <a:off x="6215370" y="9305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6" name="TextBox 35"/>
          <p:cNvSpPr txBox="1"/>
          <p:nvPr/>
        </p:nvSpPr>
        <p:spPr>
          <a:xfrm>
            <a:off x="7689517" y="96761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7" name="TextBox 36"/>
          <p:cNvSpPr txBox="1"/>
          <p:nvPr/>
        </p:nvSpPr>
        <p:spPr>
          <a:xfrm>
            <a:off x="6154675" y="29436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8" name="TextBox 37"/>
          <p:cNvSpPr txBox="1"/>
          <p:nvPr/>
        </p:nvSpPr>
        <p:spPr>
          <a:xfrm>
            <a:off x="6088968" y="504589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1.5</a:t>
            </a:r>
            <a:endParaRPr lang="hu-HU" dirty="0"/>
          </a:p>
        </p:txBody>
      </p:sp>
      <p:sp>
        <p:nvSpPr>
          <p:cNvPr id="39" name="Oval 38"/>
          <p:cNvSpPr/>
          <p:nvPr/>
        </p:nvSpPr>
        <p:spPr>
          <a:xfrm>
            <a:off x="5252434" y="734097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A=1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252434" y="2856964"/>
            <a:ext cx="914400" cy="9144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1" name="Oval 40"/>
          <p:cNvSpPr/>
          <p:nvPr/>
        </p:nvSpPr>
        <p:spPr>
          <a:xfrm>
            <a:off x="5252434" y="5173014"/>
            <a:ext cx="914400" cy="914400"/>
          </a:xfrm>
          <a:prstGeom prst="ellipse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4856" y="6168158"/>
            <a:ext cx="829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tempB = bias * biasWeight + xValue * xWeightToB + yValue * yWeightToB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1450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23115</TotalTime>
  <Words>4660</Words>
  <Application>Microsoft Office PowerPoint</Application>
  <PresentationFormat>Custom</PresentationFormat>
  <Paragraphs>1836</Paragraphs>
  <Slides>172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172</vt:i4>
      </vt:variant>
    </vt:vector>
  </HeadingPairs>
  <TitlesOfParts>
    <vt:vector size="173" baseType="lpstr">
      <vt:lpstr>Ion</vt:lpstr>
      <vt:lpstr>NEURAL NETWORKS</vt:lpstr>
      <vt:lpstr>Neural networks</vt:lpstr>
      <vt:lpstr>Neural networks</vt:lpstr>
      <vt:lpstr>Neural networks</vt:lpstr>
      <vt:lpstr>Slide 5</vt:lpstr>
      <vt:lpstr>Slide 6</vt:lpstr>
      <vt:lpstr>Slide 7</vt:lpstr>
      <vt:lpstr>Slide 8</vt:lpstr>
      <vt:lpstr>Slide 9</vt:lpstr>
      <vt:lpstr>Slide 10</vt:lpstr>
      <vt:lpstr>Slide 11</vt:lpstr>
      <vt:lpstr>Model</vt:lpstr>
      <vt:lpstr>Model</vt:lpstr>
      <vt:lpstr>Model</vt:lpstr>
      <vt:lpstr>Model</vt:lpstr>
      <vt:lpstr>Slide 16</vt:lpstr>
      <vt:lpstr>Slide 17</vt:lpstr>
      <vt:lpstr>Slide 18</vt:lpstr>
      <vt:lpstr>Learning paradigms</vt:lpstr>
      <vt:lpstr>Supervised learning</vt:lpstr>
      <vt:lpstr>AND logical relation</vt:lpstr>
      <vt:lpstr>Unsupervised learning</vt:lpstr>
      <vt:lpstr>Slide 23</vt:lpstr>
      <vt:lpstr>Slide 24</vt:lpstr>
      <vt:lpstr>Model</vt:lpstr>
      <vt:lpstr>Model</vt:lpstr>
      <vt:lpstr>Model</vt:lpstr>
      <vt:lpstr>Model</vt:lpstr>
      <vt:lpstr>Model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The big picture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Example</vt:lpstr>
      <vt:lpstr>Slide 47</vt:lpstr>
      <vt:lpstr>Slide 48</vt:lpstr>
      <vt:lpstr>Applications of neural networks</vt:lpstr>
      <vt:lpstr>Feedforward neural network</vt:lpstr>
      <vt:lpstr>Feedforward neural network</vt:lpstr>
      <vt:lpstr>Slide 52</vt:lpstr>
      <vt:lpstr>Slide 53</vt:lpstr>
      <vt:lpstr>AND logical relation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Optimization </vt:lpstr>
      <vt:lpstr>Optimization</vt:lpstr>
      <vt:lpstr>AND logical relation</vt:lpstr>
      <vt:lpstr>Optimization</vt:lpstr>
      <vt:lpstr>Optimization</vt:lpstr>
      <vt:lpstr>Slide 69</vt:lpstr>
      <vt:lpstr>Slide 70</vt:lpstr>
      <vt:lpstr>Training our AND neural network</vt:lpstr>
      <vt:lpstr>AND logical relation</vt:lpstr>
      <vt:lpstr>XOR logical relation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Error calculation</vt:lpstr>
      <vt:lpstr>Slide 83</vt:lpstr>
      <vt:lpstr>Slide 84</vt:lpstr>
      <vt:lpstr>Slide 85</vt:lpstr>
      <vt:lpstr>Slide 86</vt:lpstr>
      <vt:lpstr>Slide 87</vt:lpstr>
      <vt:lpstr>Slide 88</vt:lpstr>
      <vt:lpstr>Bias unit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The algorithm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  <vt:lpstr>Error calculation</vt:lpstr>
      <vt:lpstr>Error calculation</vt:lpstr>
      <vt:lpstr>Error calculation</vt:lpstr>
      <vt:lpstr>Error calculation</vt:lpstr>
      <vt:lpstr>Error calculation</vt:lpstr>
      <vt:lpstr>Gradient calculation</vt:lpstr>
      <vt:lpstr>Gradient calculation</vt:lpstr>
      <vt:lpstr>Gradient calculation</vt:lpstr>
      <vt:lpstr>Gradient calculation</vt:lpstr>
      <vt:lpstr>Gradient calculation</vt:lpstr>
      <vt:lpstr>Gradient calculation</vt:lpstr>
      <vt:lpstr>Gradient calculation</vt:lpstr>
      <vt:lpstr>Gradient calculation</vt:lpstr>
      <vt:lpstr>Gradient calculation</vt:lpstr>
      <vt:lpstr>Gradient calculation</vt:lpstr>
      <vt:lpstr>Gradient calculation</vt:lpstr>
      <vt:lpstr>Backpropagation</vt:lpstr>
      <vt:lpstr>Backpropagation</vt:lpstr>
      <vt:lpstr>Backpropagation</vt:lpstr>
      <vt:lpstr>Backpropagation</vt:lpstr>
      <vt:lpstr>Backpropagation</vt:lpstr>
      <vt:lpstr>Backpropagation</vt:lpstr>
      <vt:lpstr>Backpropagation</vt:lpstr>
      <vt:lpstr>Backpropagation</vt:lpstr>
      <vt:lpstr>Backpropagation</vt:lpstr>
      <vt:lpstr>Backpropagation</vt:lpstr>
      <vt:lpstr>Backpropagation</vt:lpstr>
      <vt:lpstr>Backpropagation</vt:lpstr>
      <vt:lpstr>Backpropagation</vt:lpstr>
      <vt:lpstr>Backpropagation</vt:lpstr>
      <vt:lpstr>Resilient propagation</vt:lpstr>
      <vt:lpstr>Resilient propagation</vt:lpstr>
      <vt:lpstr>Resilient propagation</vt:lpstr>
      <vt:lpstr>Resilient propagation</vt:lpstr>
      <vt:lpstr>Resilient propagation</vt:lpstr>
      <vt:lpstr>Resilient propagation</vt:lpstr>
      <vt:lpstr>Resilient propagation</vt:lpstr>
      <vt:lpstr>Resilient propagation</vt:lpstr>
      <vt:lpstr>Applications of neural networks</vt:lpstr>
      <vt:lpstr>Optical character recognition</vt:lpstr>
      <vt:lpstr>Slide 170</vt:lpstr>
      <vt:lpstr>Slide 171</vt:lpstr>
      <vt:lpstr>Slide 172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User</dc:creator>
  <cp:lastModifiedBy>nani</cp:lastModifiedBy>
  <cp:revision>389</cp:revision>
  <dcterms:created xsi:type="dcterms:W3CDTF">2015-02-11T17:35:44Z</dcterms:created>
  <dcterms:modified xsi:type="dcterms:W3CDTF">2026-02-09T14:51:58Z</dcterms:modified>
</cp:coreProperties>
</file>