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79" r:id="rId5"/>
    <p:sldId id="290" r:id="rId6"/>
    <p:sldId id="273" r:id="rId7"/>
    <p:sldId id="276" r:id="rId8"/>
    <p:sldId id="275" r:id="rId9"/>
    <p:sldId id="277" r:id="rId10"/>
    <p:sldId id="280" r:id="rId11"/>
    <p:sldId id="281" r:id="rId12"/>
    <p:sldId id="262" r:id="rId13"/>
    <p:sldId id="264" r:id="rId14"/>
    <p:sldId id="291" r:id="rId1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8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1059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9191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06938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77963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62561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5914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48161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76287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40090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0407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1877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9856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8364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6299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4295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4519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5599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B8AA289-3F20-4A87-BBDA-90756D19DAB7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D750-13B2-480F-8843-BD080B722E8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245626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LOGISTIC REGRESSION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371027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047740" y="1455312"/>
            <a:ext cx="0" cy="3863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2434" y="4752304"/>
            <a:ext cx="82167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87944" y="4429138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alance on credit</a:t>
            </a:r>
          </a:p>
          <a:p>
            <a:r>
              <a:rPr lang="hu-HU" dirty="0"/>
              <a:t>c</a:t>
            </a:r>
            <a:r>
              <a:rPr lang="hu-HU" dirty="0" smtClean="0"/>
              <a:t>ard </a:t>
            </a:r>
            <a:r>
              <a:rPr lang="hu-HU" b="1" dirty="0" smtClean="0"/>
              <a:t>(x)</a:t>
            </a:r>
            <a:endParaRPr lang="hu-HU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49262" y="462351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1994" y="461063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53047" y="49496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100$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183180" y="494964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1000$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634592" y="918557"/>
            <a:ext cx="3009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aying back the debt </a:t>
            </a:r>
            <a:r>
              <a:rPr lang="hu-HU" b="1" dirty="0" smtClean="0"/>
              <a:t>(y)</a:t>
            </a:r>
            <a:endParaRPr lang="hu-HU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47557" y="4610641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4678" y="2266682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7798" y="4387335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 / </a:t>
            </a:r>
            <a:r>
              <a:rPr lang="hu-HU" b="1" dirty="0" smtClean="0"/>
              <a:t>NO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59484" y="2096771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 / </a:t>
            </a:r>
            <a:r>
              <a:rPr lang="hu-HU" b="1" dirty="0" smtClean="0"/>
              <a:t>YES</a:t>
            </a:r>
            <a:endParaRPr lang="hu-HU" b="1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595093" y="4623515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62896" y="4623515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79123" y="4610630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46926" y="4610630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35698" y="4607942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03501" y="4607942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197957" y="2035937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65760" y="2035937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93735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61538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849933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817736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32586" y="5782614"/>
            <a:ext cx="916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better: it is between </a:t>
            </a:r>
            <a:r>
              <a:rPr lang="hu-HU" b="1" dirty="0" smtClean="0"/>
              <a:t>[0:1]</a:t>
            </a:r>
            <a:r>
              <a:rPr lang="hu-HU" dirty="0"/>
              <a:t> </a:t>
            </a:r>
            <a:r>
              <a:rPr lang="hu-HU" dirty="0" smtClean="0"/>
              <a:t>+ </a:t>
            </a:r>
            <a:r>
              <a:rPr lang="hu-HU" dirty="0"/>
              <a:t>w</a:t>
            </a:r>
            <a:r>
              <a:rPr lang="hu-HU" dirty="0" smtClean="0"/>
              <a:t>e want to assign a probability to each balance </a:t>
            </a:r>
            <a:endParaRPr lang="hu-HU" dirty="0"/>
          </a:p>
        </p:txBody>
      </p:sp>
      <p:sp>
        <p:nvSpPr>
          <p:cNvPr id="9" name="Freeform 8"/>
          <p:cNvSpPr/>
          <p:nvPr/>
        </p:nvSpPr>
        <p:spPr>
          <a:xfrm>
            <a:off x="2653047" y="3847071"/>
            <a:ext cx="2915731" cy="441594"/>
          </a:xfrm>
          <a:custGeom>
            <a:avLst/>
            <a:gdLst>
              <a:gd name="connsiteX0" fmla="*/ 0 w 2973859"/>
              <a:gd name="connsiteY0" fmla="*/ 436606 h 485045"/>
              <a:gd name="connsiteX1" fmla="*/ 2075935 w 2973859"/>
              <a:gd name="connsiteY1" fmla="*/ 444844 h 485045"/>
              <a:gd name="connsiteX2" fmla="*/ 2973859 w 2973859"/>
              <a:gd name="connsiteY2" fmla="*/ 0 h 48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73859" h="485045">
                <a:moveTo>
                  <a:pt x="0" y="436606"/>
                </a:moveTo>
                <a:cubicBezTo>
                  <a:pt x="790146" y="477109"/>
                  <a:pt x="1580292" y="517612"/>
                  <a:pt x="2075935" y="444844"/>
                </a:cubicBezTo>
                <a:cubicBezTo>
                  <a:pt x="2571578" y="372076"/>
                  <a:pt x="2809102" y="96108"/>
                  <a:pt x="2973859" y="0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Freeform 16"/>
          <p:cNvSpPr/>
          <p:nvPr/>
        </p:nvSpPr>
        <p:spPr>
          <a:xfrm>
            <a:off x="6343135" y="2646585"/>
            <a:ext cx="3006811" cy="376701"/>
          </a:xfrm>
          <a:custGeom>
            <a:avLst/>
            <a:gdLst>
              <a:gd name="connsiteX0" fmla="*/ 3006811 w 3006811"/>
              <a:gd name="connsiteY0" fmla="*/ 38950 h 376701"/>
              <a:gd name="connsiteX1" fmla="*/ 881449 w 3006811"/>
              <a:gd name="connsiteY1" fmla="*/ 30712 h 376701"/>
              <a:gd name="connsiteX2" fmla="*/ 0 w 3006811"/>
              <a:gd name="connsiteY2" fmla="*/ 376701 h 376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6811" h="376701">
                <a:moveTo>
                  <a:pt x="3006811" y="38950"/>
                </a:moveTo>
                <a:cubicBezTo>
                  <a:pt x="2194697" y="6685"/>
                  <a:pt x="1382584" y="-25580"/>
                  <a:pt x="881449" y="30712"/>
                </a:cubicBezTo>
                <a:cubicBezTo>
                  <a:pt x="380314" y="87004"/>
                  <a:pt x="190157" y="231852"/>
                  <a:pt x="0" y="376701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3" name="Straight Connector 22"/>
          <p:cNvCxnSpPr>
            <a:stCxn id="17" idx="2"/>
            <a:endCxn id="9" idx="2"/>
          </p:cNvCxnSpPr>
          <p:nvPr/>
        </p:nvCxnSpPr>
        <p:spPr>
          <a:xfrm flipH="1">
            <a:off x="5568778" y="3023286"/>
            <a:ext cx="774357" cy="82378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197957" y="3103808"/>
            <a:ext cx="3381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„logistic function” or sigmoid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22956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047740" y="1455312"/>
            <a:ext cx="0" cy="3863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2434" y="4752304"/>
            <a:ext cx="82167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87944" y="4429138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alance on credit</a:t>
            </a:r>
          </a:p>
          <a:p>
            <a:r>
              <a:rPr lang="hu-HU" dirty="0"/>
              <a:t>c</a:t>
            </a:r>
            <a:r>
              <a:rPr lang="hu-HU" dirty="0" smtClean="0"/>
              <a:t>ard </a:t>
            </a:r>
            <a:r>
              <a:rPr lang="hu-HU" b="1" dirty="0" smtClean="0"/>
              <a:t>(x)</a:t>
            </a:r>
            <a:endParaRPr lang="hu-HU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49262" y="462351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1994" y="461063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53047" y="49496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100$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183180" y="494964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1000$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634592" y="918557"/>
            <a:ext cx="3009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aying back the debt </a:t>
            </a:r>
            <a:r>
              <a:rPr lang="hu-HU" b="1" dirty="0" smtClean="0"/>
              <a:t>(y)</a:t>
            </a:r>
            <a:endParaRPr lang="hu-HU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47557" y="4610641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4678" y="2266682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7798" y="4387335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 / </a:t>
            </a:r>
            <a:r>
              <a:rPr lang="hu-HU" b="1" dirty="0" smtClean="0"/>
              <a:t>NO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59484" y="2096771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 / </a:t>
            </a:r>
            <a:r>
              <a:rPr lang="hu-HU" b="1" dirty="0" smtClean="0"/>
              <a:t>YES</a:t>
            </a:r>
            <a:endParaRPr lang="hu-HU" b="1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595093" y="4623515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62896" y="4623515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79123" y="4610630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46926" y="4610630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35698" y="4607942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03501" y="4607942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197957" y="2035937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65760" y="2035937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93735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61538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849933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817736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32586" y="5782614"/>
            <a:ext cx="916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better: it is between </a:t>
            </a:r>
            <a:r>
              <a:rPr lang="hu-HU" b="1" dirty="0" smtClean="0"/>
              <a:t>[0:1]</a:t>
            </a:r>
            <a:r>
              <a:rPr lang="hu-HU" dirty="0"/>
              <a:t> </a:t>
            </a:r>
            <a:r>
              <a:rPr lang="hu-HU" dirty="0" smtClean="0"/>
              <a:t>+ </a:t>
            </a:r>
            <a:r>
              <a:rPr lang="hu-HU" dirty="0"/>
              <a:t>w</a:t>
            </a:r>
            <a:r>
              <a:rPr lang="hu-HU" dirty="0" smtClean="0"/>
              <a:t>e want to assign a probability to each balance </a:t>
            </a:r>
            <a:endParaRPr lang="hu-HU" dirty="0"/>
          </a:p>
        </p:txBody>
      </p:sp>
      <p:sp>
        <p:nvSpPr>
          <p:cNvPr id="9" name="Freeform 8"/>
          <p:cNvSpPr/>
          <p:nvPr/>
        </p:nvSpPr>
        <p:spPr>
          <a:xfrm>
            <a:off x="2653047" y="3847071"/>
            <a:ext cx="2915731" cy="441594"/>
          </a:xfrm>
          <a:custGeom>
            <a:avLst/>
            <a:gdLst>
              <a:gd name="connsiteX0" fmla="*/ 0 w 2973859"/>
              <a:gd name="connsiteY0" fmla="*/ 436606 h 485045"/>
              <a:gd name="connsiteX1" fmla="*/ 2075935 w 2973859"/>
              <a:gd name="connsiteY1" fmla="*/ 444844 h 485045"/>
              <a:gd name="connsiteX2" fmla="*/ 2973859 w 2973859"/>
              <a:gd name="connsiteY2" fmla="*/ 0 h 48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73859" h="485045">
                <a:moveTo>
                  <a:pt x="0" y="436606"/>
                </a:moveTo>
                <a:cubicBezTo>
                  <a:pt x="790146" y="477109"/>
                  <a:pt x="1580292" y="517612"/>
                  <a:pt x="2075935" y="444844"/>
                </a:cubicBezTo>
                <a:cubicBezTo>
                  <a:pt x="2571578" y="372076"/>
                  <a:pt x="2809102" y="96108"/>
                  <a:pt x="2973859" y="0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Freeform 16"/>
          <p:cNvSpPr/>
          <p:nvPr/>
        </p:nvSpPr>
        <p:spPr>
          <a:xfrm>
            <a:off x="6343135" y="2646585"/>
            <a:ext cx="3006811" cy="376701"/>
          </a:xfrm>
          <a:custGeom>
            <a:avLst/>
            <a:gdLst>
              <a:gd name="connsiteX0" fmla="*/ 3006811 w 3006811"/>
              <a:gd name="connsiteY0" fmla="*/ 38950 h 376701"/>
              <a:gd name="connsiteX1" fmla="*/ 881449 w 3006811"/>
              <a:gd name="connsiteY1" fmla="*/ 30712 h 376701"/>
              <a:gd name="connsiteX2" fmla="*/ 0 w 3006811"/>
              <a:gd name="connsiteY2" fmla="*/ 376701 h 376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6811" h="376701">
                <a:moveTo>
                  <a:pt x="3006811" y="38950"/>
                </a:moveTo>
                <a:cubicBezTo>
                  <a:pt x="2194697" y="6685"/>
                  <a:pt x="1382584" y="-25580"/>
                  <a:pt x="881449" y="30712"/>
                </a:cubicBezTo>
                <a:cubicBezTo>
                  <a:pt x="380314" y="87004"/>
                  <a:pt x="190157" y="231852"/>
                  <a:pt x="0" y="376701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3" name="Straight Connector 22"/>
          <p:cNvCxnSpPr>
            <a:stCxn id="17" idx="2"/>
            <a:endCxn id="9" idx="2"/>
          </p:cNvCxnSpPr>
          <p:nvPr/>
        </p:nvCxnSpPr>
        <p:spPr>
          <a:xfrm flipH="1">
            <a:off x="5568778" y="3023286"/>
            <a:ext cx="774357" cy="82378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1122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8057" y="1223493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g(z) = </a:t>
            </a:r>
            <a:endParaRPr lang="hu-HU" b="1" dirty="0"/>
          </a:p>
        </p:txBody>
      </p:sp>
      <p:cxnSp>
        <p:nvCxnSpPr>
          <p:cNvPr id="6" name="Straight Connector 5"/>
          <p:cNvCxnSpPr>
            <a:stCxn id="4" idx="3"/>
          </p:cNvCxnSpPr>
          <p:nvPr/>
        </p:nvCxnSpPr>
        <p:spPr>
          <a:xfrm>
            <a:off x="4813236" y="1408159"/>
            <a:ext cx="157649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24670" y="9834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</a:t>
            </a:r>
            <a:endParaRPr lang="hu-H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71188" y="1601342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  +   e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777980" y="141667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- z</a:t>
            </a:r>
            <a:endParaRPr lang="hu-H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17623" y="1232010"/>
            <a:ext cx="203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igmoid function</a:t>
            </a:r>
            <a:endParaRPr lang="hu-HU" dirty="0"/>
          </a:p>
        </p:txBody>
      </p:sp>
      <p:sp>
        <p:nvSpPr>
          <p:cNvPr id="12" name="TextBox 11"/>
          <p:cNvSpPr txBox="1"/>
          <p:nvPr/>
        </p:nvSpPr>
        <p:spPr>
          <a:xfrm>
            <a:off x="4973913" y="3844173"/>
            <a:ext cx="1635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g</a:t>
            </a:r>
            <a:r>
              <a:rPr lang="hu-HU" b="1" dirty="0" smtClean="0"/>
              <a:t>( z=-inf ) = 0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73913" y="460188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 z=0 ) = 0.5</a:t>
            </a:r>
            <a:endParaRPr lang="hu-H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981927" y="535958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 z=inf ) = 1</a:t>
            </a:r>
            <a:endParaRPr lang="hu-H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0511" y="5874388"/>
            <a:ext cx="69926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sigmoid function is always in the interval </a:t>
            </a:r>
            <a:r>
              <a:rPr lang="hu-HU" b="1" dirty="0" smtClean="0"/>
              <a:t>[0:1] </a:t>
            </a:r>
            <a:r>
              <a:rPr lang="hu-HU" dirty="0" smtClean="0"/>
              <a:t>so it is good</a:t>
            </a:r>
          </a:p>
          <a:p>
            <a:r>
              <a:rPr lang="hu-HU" dirty="0"/>
              <a:t>f</a:t>
            </a:r>
            <a:r>
              <a:rPr lang="hu-HU" dirty="0" smtClean="0"/>
              <a:t>or predicting probablilities !!!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28057" y="2672332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g(z) = </a:t>
            </a:r>
            <a:endParaRPr lang="hu-HU" b="1" dirty="0"/>
          </a:p>
        </p:txBody>
      </p:sp>
      <p:cxnSp>
        <p:nvCxnSpPr>
          <p:cNvPr id="18" name="Straight Connector 17"/>
          <p:cNvCxnSpPr>
            <a:stCxn id="17" idx="3"/>
          </p:cNvCxnSpPr>
          <p:nvPr/>
        </p:nvCxnSpPr>
        <p:spPr>
          <a:xfrm>
            <a:off x="4813236" y="2856998"/>
            <a:ext cx="284969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76821" y="23953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971188" y="3050181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  +   e</a:t>
            </a:r>
            <a:endParaRPr lang="hu-H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777980" y="2865515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-( ß  + ß * x ) 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309804" y="2627222"/>
            <a:ext cx="2462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inear model when</a:t>
            </a:r>
          </a:p>
          <a:p>
            <a:r>
              <a:rPr lang="hu-HU" dirty="0"/>
              <a:t>	</a:t>
            </a:r>
            <a:r>
              <a:rPr lang="hu-HU" dirty="0" smtClean="0"/>
              <a:t>z = ß + ß  * x </a:t>
            </a:r>
            <a:endParaRPr lang="hu-HU" dirty="0"/>
          </a:p>
        </p:txBody>
      </p:sp>
      <p:sp>
        <p:nvSpPr>
          <p:cNvPr id="24" name="TextBox 23"/>
          <p:cNvSpPr txBox="1"/>
          <p:nvPr/>
        </p:nvSpPr>
        <p:spPr>
          <a:xfrm>
            <a:off x="3135582" y="2680849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h</a:t>
            </a:r>
            <a:r>
              <a:rPr lang="hu-HU" b="1" dirty="0" smtClean="0"/>
              <a:t> (x) = </a:t>
            </a:r>
            <a:endParaRPr lang="hu-H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45554" y="2903061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ß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76165" y="3041943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</a:t>
            </a:r>
            <a:endParaRPr lang="hu-HU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635663" y="3046659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9701253" y="307687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</a:t>
            </a:r>
            <a:endParaRPr lang="hu-HU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0144275" y="306511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xmlns="" val="107059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966" y="1383725"/>
            <a:ext cx="8946541" cy="4831723"/>
          </a:xfrm>
        </p:spPr>
        <p:txBody>
          <a:bodyPr>
            <a:normAutofit/>
          </a:bodyPr>
          <a:lstStyle/>
          <a:p>
            <a:r>
              <a:rPr lang="hu-HU" dirty="0" smtClean="0"/>
              <a:t>It is a linear classifier !!!</a:t>
            </a:r>
          </a:p>
          <a:p>
            <a:r>
              <a:rPr lang="hu-HU" dirty="0" smtClean="0"/>
              <a:t>We have to fit the </a:t>
            </a:r>
            <a:r>
              <a:rPr lang="hu-HU" b="1" dirty="0" smtClean="0"/>
              <a:t>ß</a:t>
            </a:r>
            <a:r>
              <a:rPr lang="hu-HU" dirty="0" smtClean="0"/>
              <a:t> parameters first, after that the </a:t>
            </a:r>
            <a:r>
              <a:rPr lang="hu-HU" b="1" dirty="0" smtClean="0"/>
              <a:t>g(z)</a:t>
            </a:r>
            <a:r>
              <a:rPr lang="hu-HU" dirty="0" smtClean="0"/>
              <a:t> is going to give us the predictions</a:t>
            </a:r>
          </a:p>
          <a:p>
            <a:r>
              <a:rPr lang="hu-HU" b="1" dirty="0"/>
              <a:t>h</a:t>
            </a:r>
            <a:r>
              <a:rPr lang="hu-HU" b="1" dirty="0" smtClean="0"/>
              <a:t>(x)</a:t>
            </a:r>
            <a:r>
              <a:rPr lang="hu-HU" dirty="0" smtClean="0"/>
              <a:t> is the hypothesis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it is going to tell us the probability of </a:t>
            </a:r>
            <a:r>
              <a:rPr lang="hu-HU" b="1" dirty="0" smtClean="0"/>
              <a:t>y</a:t>
            </a:r>
            <a:r>
              <a:rPr lang="hu-HU" dirty="0" smtClean="0"/>
              <a:t> when we have the given </a:t>
            </a:r>
            <a:r>
              <a:rPr lang="hu-HU" b="1" dirty="0" smtClean="0"/>
              <a:t>x</a:t>
            </a:r>
            <a:r>
              <a:rPr lang="hu-HU" dirty="0" smtClean="0"/>
              <a:t> input</a:t>
            </a:r>
          </a:p>
          <a:p>
            <a:r>
              <a:rPr lang="hu-HU" dirty="0" smtClean="0"/>
              <a:t>For examp in the credit scoring example: </a:t>
            </a:r>
            <a:r>
              <a:rPr lang="hu-HU" b="1" dirty="0" smtClean="0"/>
              <a:t>h(x) &gt; 0.5  </a:t>
            </a:r>
            <a:r>
              <a:rPr lang="hu-HU" dirty="0" smtClean="0">
                <a:sym typeface="Wingdings" panose="05000000000000000000" pitchFamily="2" charset="2"/>
              </a:rPr>
              <a:t>  </a:t>
            </a:r>
            <a:r>
              <a:rPr lang="hu-HU" b="1" dirty="0" smtClean="0">
                <a:sym typeface="Wingdings" panose="05000000000000000000" pitchFamily="2" charset="2"/>
              </a:rPr>
              <a:t>y=1</a:t>
            </a:r>
            <a:r>
              <a:rPr lang="hu-HU" dirty="0" smtClean="0">
                <a:sym typeface="Wingdings" panose="05000000000000000000" pitchFamily="2" charset="2"/>
              </a:rPr>
              <a:t> which means no default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If </a:t>
            </a:r>
            <a:r>
              <a:rPr lang="hu-HU" b="1" dirty="0" smtClean="0">
                <a:sym typeface="Wingdings" panose="05000000000000000000" pitchFamily="2" charset="2"/>
              </a:rPr>
              <a:t>h(x) &lt; 0.5      y=0 </a:t>
            </a:r>
            <a:r>
              <a:rPr lang="hu-HU" dirty="0" smtClean="0">
                <a:sym typeface="Wingdings" panose="05000000000000000000" pitchFamily="2" charset="2"/>
              </a:rPr>
              <a:t>// the given person has defaulted</a:t>
            </a:r>
          </a:p>
          <a:p>
            <a:pPr marL="0" indent="0">
              <a:buNone/>
            </a:pPr>
            <a:r>
              <a:rPr lang="hu-HU" b="1" dirty="0" smtClean="0">
                <a:sym typeface="Wingdings" panose="05000000000000000000" pitchFamily="2" charset="2"/>
              </a:rPr>
              <a:t>IT IS THE SAME AS:</a:t>
            </a:r>
            <a:endParaRPr lang="hu-HU" b="1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z &lt; 0   default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z &gt; 0   no default</a:t>
            </a:r>
          </a:p>
          <a:p>
            <a:r>
              <a:rPr lang="hu-HU" dirty="0">
                <a:sym typeface="Wingdings" panose="05000000000000000000" pitchFamily="2" charset="2"/>
              </a:rPr>
              <a:t>z</a:t>
            </a:r>
            <a:r>
              <a:rPr lang="hu-HU" dirty="0" smtClean="0">
                <a:sym typeface="Wingdings" panose="05000000000000000000" pitchFamily="2" charset="2"/>
              </a:rPr>
              <a:t> = 0   „decision boundary”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7972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Consfusion matrix</a:t>
            </a:r>
            <a:endParaRPr lang="hu-HU" b="1" u="sng" dirty="0"/>
          </a:p>
        </p:txBody>
      </p:sp>
      <p:sp>
        <p:nvSpPr>
          <p:cNvPr id="4" name="Rectangle 3"/>
          <p:cNvSpPr/>
          <p:nvPr/>
        </p:nvSpPr>
        <p:spPr>
          <a:xfrm>
            <a:off x="4613188" y="2594919"/>
            <a:ext cx="1120346" cy="1120346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122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33534" y="2594919"/>
            <a:ext cx="1120346" cy="11203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13188" y="3715265"/>
            <a:ext cx="1120346" cy="11203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3534" y="3715265"/>
            <a:ext cx="1120346" cy="1120346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89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16908" y="20394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9" name="TextBox 8"/>
          <p:cNvSpPr txBox="1"/>
          <p:nvPr/>
        </p:nvSpPr>
        <p:spPr>
          <a:xfrm>
            <a:off x="6137254" y="20394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10" name="TextBox 9"/>
          <p:cNvSpPr txBox="1"/>
          <p:nvPr/>
        </p:nvSpPr>
        <p:spPr>
          <a:xfrm>
            <a:off x="4090151" y="29704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1" name="TextBox 10"/>
          <p:cNvSpPr txBox="1"/>
          <p:nvPr/>
        </p:nvSpPr>
        <p:spPr>
          <a:xfrm>
            <a:off x="4090151" y="40907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12" name="TextBox 11"/>
          <p:cNvSpPr txBox="1"/>
          <p:nvPr/>
        </p:nvSpPr>
        <p:spPr>
          <a:xfrm>
            <a:off x="5061638" y="1577000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PREDICTED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22557" y="3467584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ACTUAL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61968" y="5313405"/>
            <a:ext cx="6452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Describes the performance of a classification model</a:t>
            </a:r>
          </a:p>
          <a:p>
            <a:r>
              <a:rPr lang="hu-HU" dirty="0"/>
              <a:t>	</a:t>
            </a:r>
            <a:r>
              <a:rPr lang="hu-HU" dirty="0" smtClean="0">
                <a:sym typeface="Wingdings" panose="05000000000000000000" pitchFamily="2" charset="2"/>
              </a:rPr>
              <a:t> diagonal elements: the correct classifications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 off-diagonals: incorrect predictions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0367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047740" y="1455312"/>
            <a:ext cx="0" cy="3863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2434" y="4752304"/>
            <a:ext cx="82167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87944" y="4429138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alance on credit</a:t>
            </a:r>
          </a:p>
          <a:p>
            <a:r>
              <a:rPr lang="hu-HU" dirty="0" smtClean="0"/>
              <a:t>card</a:t>
            </a:r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49262" y="462351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1994" y="461063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53047" y="49496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100$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183180" y="494964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1000$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634592" y="918557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aying back the debt</a:t>
            </a:r>
            <a:endParaRPr lang="hu-HU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47557" y="4610641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4678" y="2266682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7798" y="4387335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 / </a:t>
            </a:r>
            <a:r>
              <a:rPr lang="hu-HU" b="1" dirty="0" smtClean="0"/>
              <a:t>NO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59484" y="2096771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 / </a:t>
            </a:r>
            <a:r>
              <a:rPr lang="hu-HU" b="1" dirty="0" smtClean="0"/>
              <a:t>YES</a:t>
            </a:r>
            <a:endParaRPr lang="hu-HU" b="1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595093" y="4623515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62896" y="4623515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79123" y="4610630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46926" y="4610630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35698" y="4607942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03501" y="4607942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197957" y="2035937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65760" y="2035937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93735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61538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849933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817736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096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047740" y="1455312"/>
            <a:ext cx="0" cy="3863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2434" y="4752304"/>
            <a:ext cx="82167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87944" y="4429138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alance on credit</a:t>
            </a:r>
          </a:p>
          <a:p>
            <a:r>
              <a:rPr lang="hu-HU" dirty="0" smtClean="0"/>
              <a:t>card</a:t>
            </a:r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49262" y="462351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1994" y="461063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53047" y="49496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100$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183180" y="494964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1000$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634592" y="918557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aying back the debt</a:t>
            </a:r>
            <a:endParaRPr lang="hu-HU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47557" y="4610641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4678" y="2266682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7798" y="4387335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 / </a:t>
            </a:r>
            <a:r>
              <a:rPr lang="hu-HU" b="1" dirty="0" smtClean="0"/>
              <a:t>NO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59484" y="2096771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 / </a:t>
            </a:r>
            <a:r>
              <a:rPr lang="hu-HU" b="1" dirty="0" smtClean="0"/>
              <a:t>YES</a:t>
            </a:r>
            <a:endParaRPr lang="hu-HU" b="1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595093" y="4623515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62896" y="4623515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79123" y="4610630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46926" y="4610630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35698" y="4607942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03501" y="4607942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197957" y="2035937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65760" y="2035937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93735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61538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849933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817736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176529" y="2266682"/>
            <a:ext cx="8603088" cy="212065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428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047740" y="1455312"/>
            <a:ext cx="0" cy="3863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2434" y="4752304"/>
            <a:ext cx="82167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87944" y="4429138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alance on credit</a:t>
            </a:r>
          </a:p>
          <a:p>
            <a:r>
              <a:rPr lang="hu-HU" dirty="0" smtClean="0"/>
              <a:t>card</a:t>
            </a:r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49262" y="462351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1994" y="461063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53047" y="49496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100$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183180" y="494964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1000$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634592" y="918557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aying back the debt</a:t>
            </a:r>
            <a:endParaRPr lang="hu-HU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47557" y="4610641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4678" y="2266682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7798" y="4387335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 / </a:t>
            </a:r>
            <a:r>
              <a:rPr lang="hu-HU" b="1" dirty="0" smtClean="0"/>
              <a:t>NO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59484" y="2096771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 / </a:t>
            </a:r>
            <a:r>
              <a:rPr lang="hu-HU" b="1" dirty="0" smtClean="0"/>
              <a:t>YES</a:t>
            </a:r>
            <a:endParaRPr lang="hu-HU" b="1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595093" y="4623515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62896" y="4623515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79123" y="4610630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46926" y="4610630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35698" y="4607942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03501" y="4607942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197957" y="2035937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65760" y="2035937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93735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61538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849933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817736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283048" y="2489099"/>
            <a:ext cx="9720567" cy="172992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1121444" y="2035937"/>
            <a:ext cx="206061" cy="27099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1089247" y="2035937"/>
            <a:ext cx="270456" cy="26938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01643" y="5707892"/>
            <a:ext cx="8594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Sensitive to outliers: now the linear regression model is going to give us very </a:t>
            </a:r>
          </a:p>
          <a:p>
            <a:r>
              <a:rPr lang="hu-HU" dirty="0"/>
              <a:t>b</a:t>
            </a:r>
            <a:r>
              <a:rPr lang="hu-HU" dirty="0" smtClean="0"/>
              <a:t>ad predictions + we want to get some probability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78691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047740" y="1455312"/>
            <a:ext cx="0" cy="3863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2434" y="4752304"/>
            <a:ext cx="82167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87944" y="4429138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alance on credit</a:t>
            </a:r>
          </a:p>
          <a:p>
            <a:r>
              <a:rPr lang="hu-HU" dirty="0" smtClean="0"/>
              <a:t>card</a:t>
            </a:r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49262" y="462351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1994" y="4610635"/>
            <a:ext cx="0" cy="30909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53047" y="49496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100$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183180" y="494964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1000$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634592" y="918557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aying back the debt</a:t>
            </a:r>
            <a:endParaRPr lang="hu-HU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47557" y="4610641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4678" y="2266682"/>
            <a:ext cx="2289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7798" y="4387335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 / </a:t>
            </a:r>
            <a:r>
              <a:rPr lang="hu-HU" b="1" dirty="0" smtClean="0"/>
              <a:t>NO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59484" y="2096771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 / </a:t>
            </a:r>
            <a:r>
              <a:rPr lang="hu-HU" b="1" dirty="0" smtClean="0"/>
              <a:t>YES</a:t>
            </a:r>
            <a:endParaRPr lang="hu-HU" b="1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595093" y="4623515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62896" y="4623515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79123" y="4610630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46926" y="4610630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35698" y="4607942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03501" y="4607942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197957" y="2035937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65760" y="2035937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93735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61538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849933" y="2035938"/>
            <a:ext cx="206061" cy="27099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817736" y="2035938"/>
            <a:ext cx="270456" cy="26938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1121444" y="2035937"/>
            <a:ext cx="206061" cy="27099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1089247" y="2035937"/>
            <a:ext cx="270456" cy="26938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01643" y="5707892"/>
            <a:ext cx="8594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Sensitive to outliers: now the linear regression model is going to give us very </a:t>
            </a:r>
          </a:p>
          <a:p>
            <a:r>
              <a:rPr lang="hu-HU" dirty="0"/>
              <a:t>b</a:t>
            </a:r>
            <a:r>
              <a:rPr lang="hu-HU" dirty="0" smtClean="0"/>
              <a:t>ad predictions + we want to get some probability !!!</a:t>
            </a:r>
            <a:endParaRPr lang="hu-HU" dirty="0"/>
          </a:p>
        </p:txBody>
      </p:sp>
      <p:sp>
        <p:nvSpPr>
          <p:cNvPr id="41" name="Freeform 40"/>
          <p:cNvSpPr/>
          <p:nvPr/>
        </p:nvSpPr>
        <p:spPr>
          <a:xfrm>
            <a:off x="2348249" y="3847071"/>
            <a:ext cx="2915731" cy="441594"/>
          </a:xfrm>
          <a:custGeom>
            <a:avLst/>
            <a:gdLst>
              <a:gd name="connsiteX0" fmla="*/ 0 w 2973859"/>
              <a:gd name="connsiteY0" fmla="*/ 436606 h 485045"/>
              <a:gd name="connsiteX1" fmla="*/ 2075935 w 2973859"/>
              <a:gd name="connsiteY1" fmla="*/ 444844 h 485045"/>
              <a:gd name="connsiteX2" fmla="*/ 2973859 w 2973859"/>
              <a:gd name="connsiteY2" fmla="*/ 0 h 48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73859" h="485045">
                <a:moveTo>
                  <a:pt x="0" y="436606"/>
                </a:moveTo>
                <a:cubicBezTo>
                  <a:pt x="790146" y="477109"/>
                  <a:pt x="1580292" y="517612"/>
                  <a:pt x="2075935" y="444844"/>
                </a:cubicBezTo>
                <a:cubicBezTo>
                  <a:pt x="2571578" y="372076"/>
                  <a:pt x="2809102" y="96108"/>
                  <a:pt x="2973859" y="0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Freeform 41"/>
          <p:cNvSpPr/>
          <p:nvPr/>
        </p:nvSpPr>
        <p:spPr>
          <a:xfrm>
            <a:off x="6038337" y="2646585"/>
            <a:ext cx="3006811" cy="376701"/>
          </a:xfrm>
          <a:custGeom>
            <a:avLst/>
            <a:gdLst>
              <a:gd name="connsiteX0" fmla="*/ 3006811 w 3006811"/>
              <a:gd name="connsiteY0" fmla="*/ 38950 h 376701"/>
              <a:gd name="connsiteX1" fmla="*/ 881449 w 3006811"/>
              <a:gd name="connsiteY1" fmla="*/ 30712 h 376701"/>
              <a:gd name="connsiteX2" fmla="*/ 0 w 3006811"/>
              <a:gd name="connsiteY2" fmla="*/ 376701 h 376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6811" h="376701">
                <a:moveTo>
                  <a:pt x="3006811" y="38950"/>
                </a:moveTo>
                <a:cubicBezTo>
                  <a:pt x="2194697" y="6685"/>
                  <a:pt x="1382584" y="-25580"/>
                  <a:pt x="881449" y="30712"/>
                </a:cubicBezTo>
                <a:cubicBezTo>
                  <a:pt x="380314" y="87004"/>
                  <a:pt x="190157" y="231852"/>
                  <a:pt x="0" y="376701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3" name="Straight Connector 42"/>
          <p:cNvCxnSpPr>
            <a:stCxn id="42" idx="2"/>
            <a:endCxn id="41" idx="2"/>
          </p:cNvCxnSpPr>
          <p:nvPr/>
        </p:nvCxnSpPr>
        <p:spPr>
          <a:xfrm flipH="1">
            <a:off x="5263980" y="3023286"/>
            <a:ext cx="774357" cy="82378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81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2894" y="28719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p(x) = </a:t>
            </a:r>
            <a:endParaRPr lang="hu-HU" b="1" dirty="0"/>
          </a:p>
        </p:txBody>
      </p:sp>
      <p:cxnSp>
        <p:nvCxnSpPr>
          <p:cNvPr id="5" name="Straight Connector 4"/>
          <p:cNvCxnSpPr>
            <a:stCxn id="4" idx="3"/>
          </p:cNvCxnSpPr>
          <p:nvPr/>
        </p:nvCxnSpPr>
        <p:spPr>
          <a:xfrm>
            <a:off x="3472117" y="3056655"/>
            <a:ext cx="245216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59507" y="2631995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e</a:t>
            </a:r>
            <a:endParaRPr lang="hu-H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41601" y="3323422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  +   e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22737" y="1030310"/>
            <a:ext cx="8552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b="1" dirty="0" smtClean="0"/>
              <a:t>p(x) = P(default=1 | balance = x ) </a:t>
            </a:r>
            <a:r>
              <a:rPr lang="hu-HU" dirty="0" smtClean="0"/>
              <a:t>is the probability of default when we</a:t>
            </a:r>
          </a:p>
          <a:p>
            <a:r>
              <a:rPr lang="hu-HU" dirty="0"/>
              <a:t>k</a:t>
            </a:r>
            <a:r>
              <a:rPr lang="hu-HU" dirty="0" smtClean="0"/>
              <a:t>now the balance !!!</a:t>
            </a:r>
            <a:endParaRPr lang="hu-HU" dirty="0"/>
          </a:p>
        </p:txBody>
      </p:sp>
      <p:sp>
        <p:nvSpPr>
          <p:cNvPr id="10" name="TextBox 9"/>
          <p:cNvSpPr txBox="1"/>
          <p:nvPr/>
        </p:nvSpPr>
        <p:spPr>
          <a:xfrm>
            <a:off x="4227181" y="2419665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r>
              <a:rPr lang="hu-HU" b="1" dirty="0" smtClean="0"/>
              <a:t>  + b  * x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764046" y="2859659"/>
            <a:ext cx="2260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„sigmoid function”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87506" y="3876528"/>
            <a:ext cx="72875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has a value between </a:t>
            </a:r>
            <a:r>
              <a:rPr lang="hu-HU" b="1" dirty="0" smtClean="0"/>
              <a:t>0</a:t>
            </a:r>
            <a:r>
              <a:rPr lang="hu-HU" dirty="0" smtClean="0"/>
              <a:t> and </a:t>
            </a:r>
            <a:r>
              <a:rPr lang="hu-HU" b="1" dirty="0"/>
              <a:t>1</a:t>
            </a:r>
          </a:p>
          <a:p>
            <a:endParaRPr lang="hu-HU" dirty="0" smtClean="0"/>
          </a:p>
          <a:p>
            <a:r>
              <a:rPr lang="hu-HU" dirty="0" smtClean="0"/>
              <a:t>Logistic regression fits the </a:t>
            </a:r>
            <a:r>
              <a:rPr lang="hu-HU" b="1" dirty="0" smtClean="0"/>
              <a:t>b  </a:t>
            </a:r>
            <a:r>
              <a:rPr lang="hu-HU" dirty="0" smtClean="0"/>
              <a:t>and </a:t>
            </a:r>
            <a:r>
              <a:rPr lang="hu-HU" b="1" dirty="0" smtClean="0"/>
              <a:t>b</a:t>
            </a:r>
            <a:r>
              <a:rPr lang="hu-HU" dirty="0" smtClean="0"/>
              <a:t>   parameters, these are the</a:t>
            </a:r>
          </a:p>
          <a:p>
            <a:r>
              <a:rPr lang="hu-HU" dirty="0"/>
              <a:t>r</a:t>
            </a:r>
            <a:r>
              <a:rPr lang="hu-HU" dirty="0" smtClean="0"/>
              <a:t>egression parameters</a:t>
            </a:r>
          </a:p>
          <a:p>
            <a:endParaRPr lang="hu-HU" dirty="0"/>
          </a:p>
          <a:p>
            <a:r>
              <a:rPr lang="hu-HU" dirty="0" smtClean="0"/>
              <a:t>This fitted curve is not linear: we can make it linear with the help</a:t>
            </a:r>
          </a:p>
          <a:p>
            <a:r>
              <a:rPr lang="hu-HU" dirty="0" smtClean="0"/>
              <a:t>of the </a:t>
            </a:r>
            <a:r>
              <a:rPr lang="hu-HU" b="1" dirty="0" smtClean="0"/>
              <a:t>logit</a:t>
            </a:r>
            <a:r>
              <a:rPr lang="hu-HU" dirty="0" smtClean="0"/>
              <a:t> transformation 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5856647" y="458441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0</a:t>
            </a:r>
            <a:endParaRPr lang="hu-HU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654972" y="45761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397374" y="256486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0</a:t>
            </a:r>
            <a:endParaRPr lang="hu-HU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62813" y="2593700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29020" y="3103872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r>
              <a:rPr lang="hu-HU" b="1" dirty="0" smtClean="0"/>
              <a:t>  + b  * x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799213" y="324907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0</a:t>
            </a:r>
            <a:endParaRPr lang="hu-HU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64652" y="3277907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97198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function</a:t>
            </a:r>
            <a:endParaRPr lang="hu-HU" b="1" u="sng" dirty="0"/>
          </a:p>
        </p:txBody>
      </p:sp>
      <p:sp>
        <p:nvSpPr>
          <p:cNvPr id="5" name="Szövegdoboz 22"/>
          <p:cNvSpPr txBox="1"/>
          <p:nvPr/>
        </p:nvSpPr>
        <p:spPr>
          <a:xfrm>
            <a:off x="4485265" y="4516641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„SIGMOID FUNCTION”</a:t>
            </a:r>
            <a:endParaRPr lang="hu-HU" b="1" dirty="0">
              <a:solidFill>
                <a:srgbClr val="FFFF00"/>
              </a:solidFill>
            </a:endParaRPr>
          </a:p>
        </p:txBody>
      </p:sp>
      <p:pic>
        <p:nvPicPr>
          <p:cNvPr id="6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2321" y="2574518"/>
            <a:ext cx="2857500" cy="1866900"/>
          </a:xfrm>
        </p:spPr>
      </p:pic>
    </p:spTree>
    <p:extLst>
      <p:ext uri="{BB962C8B-B14F-4D97-AF65-F5344CB8AC3E}">
        <p14:creationId xmlns:p14="http://schemas.microsoft.com/office/powerpoint/2010/main" xmlns="" val="65761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55323" y="1067383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l</a:t>
            </a:r>
            <a:r>
              <a:rPr lang="hu-HU" b="1" dirty="0" smtClean="0"/>
              <a:t>ogit p(x) = 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64801" y="1054504"/>
            <a:ext cx="2571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„logit transformation”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5161" y="3903515"/>
            <a:ext cx="975138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point of the </a:t>
            </a:r>
            <a:r>
              <a:rPr lang="hu-HU" b="1" dirty="0" smtClean="0"/>
              <a:t>logit</a:t>
            </a:r>
            <a:r>
              <a:rPr lang="hu-HU" dirty="0" smtClean="0"/>
              <a:t> transformation is to make it linear: so logistic regression is a linear </a:t>
            </a:r>
          </a:p>
          <a:p>
            <a:r>
              <a:rPr lang="hu-HU" dirty="0"/>
              <a:t>r</a:t>
            </a:r>
            <a:r>
              <a:rPr lang="hu-HU" dirty="0" smtClean="0"/>
              <a:t>egression on the logit transform !!!</a:t>
            </a:r>
          </a:p>
          <a:p>
            <a:endParaRPr lang="hu-HU" dirty="0"/>
          </a:p>
          <a:p>
            <a:r>
              <a:rPr lang="hu-HU" dirty="0" smtClean="0"/>
              <a:t>How to fit the parameters?</a:t>
            </a:r>
          </a:p>
          <a:p>
            <a:r>
              <a:rPr lang="hu-HU" dirty="0"/>
              <a:t>	</a:t>
            </a:r>
            <a:r>
              <a:rPr lang="hu-HU" dirty="0" smtClean="0"/>
              <a:t>- maximum likelihood method</a:t>
            </a:r>
          </a:p>
          <a:p>
            <a:r>
              <a:rPr lang="hu-HU" dirty="0"/>
              <a:t>	</a:t>
            </a:r>
            <a:r>
              <a:rPr lang="hu-HU" dirty="0" smtClean="0"/>
              <a:t>- gradient descent method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3644486" y="2485449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log (</a:t>
            </a:r>
            <a:endParaRPr lang="hu-H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146117" y="2485449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) =</a:t>
            </a:r>
            <a:endParaRPr lang="hu-HU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337694" y="2670115"/>
            <a:ext cx="175341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903256" y="2180476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(x)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608264" y="276760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  -  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214399" y="2741298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(x)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74317" y="1061316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r>
              <a:rPr lang="hu-HU" b="1" dirty="0" smtClean="0"/>
              <a:t>  + b  * x</a:t>
            </a:r>
            <a:endParaRPr lang="hu-H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44510" y="120652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0</a:t>
            </a:r>
            <a:endParaRPr lang="hu-HU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109949" y="1235351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3455" y="2485449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r>
              <a:rPr lang="hu-HU" b="1" dirty="0" smtClean="0"/>
              <a:t>  + b  * 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703648" y="26306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0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69087" y="265948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207377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Multivariate logistic regression</a:t>
            </a:r>
            <a:endParaRPr lang="hu-HU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700011" y="1571223"/>
            <a:ext cx="9055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try to make some predictions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whether the given person will default or not</a:t>
            </a:r>
          </a:p>
          <a:p>
            <a:r>
              <a:rPr lang="hu-HU" dirty="0"/>
              <a:t>  </a:t>
            </a:r>
            <a:r>
              <a:rPr lang="hu-HU" dirty="0" smtClean="0"/>
              <a:t>~ we have some data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income + balance + age    // 3 features !!!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3477295" y="3239411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p(x) = </a:t>
            </a:r>
            <a:endParaRPr lang="hu-HU" b="1" dirty="0"/>
          </a:p>
        </p:txBody>
      </p:sp>
      <p:cxnSp>
        <p:nvCxnSpPr>
          <p:cNvPr id="6" name="Straight Connector 5"/>
          <p:cNvCxnSpPr>
            <a:stCxn id="5" idx="3"/>
          </p:cNvCxnSpPr>
          <p:nvPr/>
        </p:nvCxnSpPr>
        <p:spPr>
          <a:xfrm>
            <a:off x="4386518" y="3424077"/>
            <a:ext cx="430672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973908" y="2999417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e</a:t>
            </a:r>
            <a:endParaRPr lang="hu-H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756002" y="3690844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  +   e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41582" y="2787087"/>
            <a:ext cx="293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 + b * x + b * x +...+b * x</a:t>
            </a:r>
            <a:endParaRPr lang="hu-H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92780" y="2956119"/>
            <a:ext cx="28761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        1      1        2      2             n       n</a:t>
            </a:r>
            <a:endParaRPr lang="hu-HU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49355" y="3441233"/>
            <a:ext cx="293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 + b * x + b * x +...+b * x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00553" y="3610265"/>
            <a:ext cx="28761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        1      1        2      2             n       n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xmlns="" val="4813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1668</TotalTime>
  <Words>659</Words>
  <Application>Microsoft Office PowerPoint</Application>
  <PresentationFormat>Custom</PresentationFormat>
  <Paragraphs>149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Ion</vt:lpstr>
      <vt:lpstr>MACHINE LEARNING</vt:lpstr>
      <vt:lpstr>Slide 2</vt:lpstr>
      <vt:lpstr>Slide 3</vt:lpstr>
      <vt:lpstr>Slide 4</vt:lpstr>
      <vt:lpstr>Slide 5</vt:lpstr>
      <vt:lpstr>Slide 6</vt:lpstr>
      <vt:lpstr>Logistic function</vt:lpstr>
      <vt:lpstr>Slide 8</vt:lpstr>
      <vt:lpstr>Multivariate logistic regression</vt:lpstr>
      <vt:lpstr>Slide 10</vt:lpstr>
      <vt:lpstr>Slide 11</vt:lpstr>
      <vt:lpstr>Slide 12</vt:lpstr>
      <vt:lpstr>Logistic regression</vt:lpstr>
      <vt:lpstr>Consfusion matrix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User</dc:creator>
  <cp:lastModifiedBy>obula raju D</cp:lastModifiedBy>
  <cp:revision>54</cp:revision>
  <dcterms:created xsi:type="dcterms:W3CDTF">2015-07-13T08:53:10Z</dcterms:created>
  <dcterms:modified xsi:type="dcterms:W3CDTF">2026-01-31T02:39:53Z</dcterms:modified>
</cp:coreProperties>
</file>