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295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C9F7D0A8-4224-47F0-AE10-D4062F8DA300}">
          <p14:sldIdLst>
            <p14:sldId id="270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4"/>
            <p14:sldId id="283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95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1"/>
            <p14:sldId id="320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1"/>
            <p14:sldId id="332"/>
            <p14:sldId id="333"/>
            <p14:sldId id="330"/>
            <p14:sldId id="335"/>
            <p14:sldId id="334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6"/>
            <p14:sldId id="347"/>
            <p14:sldId id="348"/>
            <p14:sldId id="350"/>
            <p14:sldId id="349"/>
            <p14:sldId id="351"/>
            <p14:sldId id="352"/>
            <p14:sldId id="353"/>
            <p14:sldId id="354"/>
            <p14:sldId id="355"/>
            <p14:sldId id="345"/>
            <p14:sldId id="356"/>
            <p14:sldId id="357"/>
            <p14:sldId id="358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73"/>
            <p14:sldId id="368"/>
            <p14:sldId id="369"/>
            <p14:sldId id="371"/>
            <p14:sldId id="370"/>
            <p14:sldId id="374"/>
            <p14:sldId id="372"/>
            <p14:sldId id="375"/>
            <p14:sldId id="376"/>
            <p14:sldId id="381"/>
            <p14:sldId id="377"/>
            <p14:sldId id="378"/>
            <p14:sldId id="379"/>
            <p14:sldId id="387"/>
            <p14:sldId id="380"/>
            <p14:sldId id="383"/>
            <p14:sldId id="384"/>
            <p14:sldId id="385"/>
            <p14:sldId id="386"/>
            <p14:sldId id="388"/>
            <p14:sldId id="389"/>
            <p14:sldId id="390"/>
            <p14:sldId id="392"/>
            <p14:sldId id="412"/>
            <p14:sldId id="393"/>
            <p14:sldId id="415"/>
            <p14:sldId id="394"/>
            <p14:sldId id="395"/>
            <p14:sldId id="396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  <p14:sldId id="414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</p14:sldIdLst>
        </p14:section>
        <p14:section name="Untitled Section" id="{75452459-30E5-4F4D-B035-6E597C0D812D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2" autoAdjust="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405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8656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007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58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47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4868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031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8488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949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75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980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975C-879E-4ADC-97CB-23B39C64B811}" type="datetimeFigureOut">
              <a:rPr lang="hu-HU" smtClean="0"/>
              <a:pPr/>
              <a:t>2026. 01. 31.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C80ED-7046-462F-B3FA-67A777CB206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38974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MACHINE LEARNING</a:t>
            </a:r>
            <a:br>
              <a:rPr lang="hu-HU" b="1" dirty="0" smtClean="0"/>
            </a:br>
            <a:r>
              <a:rPr lang="hu-HU" b="1" dirty="0" smtClean="0"/>
              <a:t>AND</a:t>
            </a:r>
            <a:br>
              <a:rPr lang="hu-HU" b="1" dirty="0" smtClean="0"/>
            </a:br>
            <a:r>
              <a:rPr lang="hu-HU" b="1" dirty="0" smtClean="0"/>
              <a:t>NEURAL NETWORKS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49039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 – Maximum Likelihood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233402" y="1626499"/>
            <a:ext cx="91073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Maximum Likelihood Estimation </a:t>
            </a:r>
            <a:r>
              <a:rPr lang="hu-HU" dirty="0" smtClean="0"/>
              <a:t>is a method of estimating the parameters </a:t>
            </a:r>
            <a:r>
              <a:rPr lang="en-US" dirty="0"/>
              <a:t>of a statistical </a:t>
            </a:r>
            <a:r>
              <a:rPr lang="en-US" dirty="0" smtClean="0"/>
              <a:t>model</a:t>
            </a:r>
            <a:endParaRPr lang="hu-HU" dirty="0" smtClean="0"/>
          </a:p>
          <a:p>
            <a:r>
              <a:rPr lang="hu-HU" dirty="0"/>
              <a:t> </a:t>
            </a:r>
            <a:r>
              <a:rPr lang="hu-HU" dirty="0" smtClean="0"/>
              <a:t>  </a:t>
            </a:r>
            <a:r>
              <a:rPr lang="en-US" dirty="0"/>
              <a:t> given observations, by finding the parameter values that maximize the likelihood of </a:t>
            </a:r>
            <a:endParaRPr lang="hu-HU" dirty="0" smtClean="0"/>
          </a:p>
          <a:p>
            <a:r>
              <a:rPr lang="hu-HU" dirty="0"/>
              <a:t> </a:t>
            </a:r>
            <a:r>
              <a:rPr lang="hu-HU" dirty="0" smtClean="0"/>
              <a:t>      </a:t>
            </a:r>
            <a:r>
              <a:rPr lang="en-US" dirty="0" smtClean="0"/>
              <a:t>making </a:t>
            </a:r>
            <a:r>
              <a:rPr lang="en-US" dirty="0"/>
              <a:t>the observations given the parameters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4733840" y="2945501"/>
            <a:ext cx="880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L(</a:t>
            </a:r>
            <a:r>
              <a:rPr lang="el-GR" b="1" u="sng" dirty="0" smtClean="0">
                <a:solidFill>
                  <a:srgbClr val="FF5050"/>
                </a:solidFill>
              </a:rPr>
              <a:t>β</a:t>
            </a:r>
            <a:r>
              <a:rPr lang="hu-HU" b="1" dirty="0" smtClean="0">
                <a:solidFill>
                  <a:srgbClr val="FF5050"/>
                </a:solidFill>
              </a:rPr>
              <a:t>) =  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5348835" y="2699106"/>
                <a:ext cx="2767617" cy="845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ctrlPr>
                            <a:rPr lang="hu-HU" i="1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𝐢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d>
                            <m:dPr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  (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𝐩</m:t>
                          </m:r>
                          <m:d>
                            <m:dPr>
                              <m:ctrlPr>
                                <a:rPr lang="hu-HU" b="1" i="1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hu-HU" b="1" i="0" smtClean="0">
                                  <a:solidFill>
                                    <a:srgbClr val="FF5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hu-HU" b="1" i="0" smtClean="0">
                              <a:solidFill>
                                <a:srgbClr val="FF505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hu-HU" dirty="0">
                  <a:solidFill>
                    <a:srgbClr val="FF505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835" y="2699106"/>
                <a:ext cx="2767617" cy="84593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460168" y="2833627"/>
            <a:ext cx="239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y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3083" y="2817584"/>
            <a:ext cx="6055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1-y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39672" y="2958987"/>
            <a:ext cx="239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i</a:t>
            </a:r>
            <a:endParaRPr lang="hu-HU" sz="1100" b="1" dirty="0">
              <a:solidFill>
                <a:srgbClr val="FF5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088168" y="2946684"/>
            <a:ext cx="239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i</a:t>
            </a:r>
            <a:endParaRPr lang="hu-HU" sz="1100" b="1" dirty="0">
              <a:solidFill>
                <a:srgbClr val="FF5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87742" y="3109036"/>
            <a:ext cx="239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i</a:t>
            </a:r>
            <a:endParaRPr lang="hu-HU" sz="1100" b="1" dirty="0">
              <a:solidFill>
                <a:srgbClr val="FF5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60824" y="3093673"/>
            <a:ext cx="239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i</a:t>
            </a:r>
            <a:endParaRPr lang="hu-HU" sz="1100" b="1" dirty="0">
              <a:solidFill>
                <a:srgbClr val="FF5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43922" y="3106240"/>
            <a:ext cx="239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>
                <a:solidFill>
                  <a:srgbClr val="FF5050"/>
                </a:solidFill>
              </a:rPr>
              <a:t>i</a:t>
            </a:r>
            <a:endParaRPr lang="hu-HU" sz="1100" b="1" dirty="0">
              <a:solidFill>
                <a:srgbClr val="FF5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03881" y="2933166"/>
            <a:ext cx="2399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1100" b="1" dirty="0">
              <a:solidFill>
                <a:srgbClr val="FF5050"/>
              </a:solidFill>
            </a:endParaRPr>
          </a:p>
          <a:p>
            <a:r>
              <a:rPr lang="hu-HU" sz="1100" b="1" dirty="0" smtClean="0">
                <a:solidFill>
                  <a:srgbClr val="FF5050"/>
                </a:solidFill>
              </a:rPr>
              <a:t>i</a:t>
            </a:r>
            <a:endParaRPr lang="hu-HU" sz="1100" b="1" dirty="0">
              <a:solidFill>
                <a:srgbClr val="FF5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22259" y="3991496"/>
            <a:ext cx="1205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p(y ,</a:t>
            </a:r>
            <a:r>
              <a:rPr lang="hu-HU" sz="2000" b="1" u="sng" dirty="0" smtClean="0">
                <a:solidFill>
                  <a:srgbClr val="FF5050"/>
                </a:solidFill>
              </a:rPr>
              <a:t>x</a:t>
            </a:r>
            <a:r>
              <a:rPr lang="hu-HU" sz="2000" b="1" dirty="0" smtClean="0">
                <a:solidFill>
                  <a:srgbClr val="FF5050"/>
                </a:solidFill>
              </a:rPr>
              <a:t> ) =  </a:t>
            </a:r>
            <a:endParaRPr lang="hu-HU" sz="2000" b="1" dirty="0">
              <a:solidFill>
                <a:srgbClr val="FF505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204590" y="4207431"/>
            <a:ext cx="1712346" cy="0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29476" y="378095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1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48810" y="4288351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1   +   e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7910" y="4168867"/>
            <a:ext cx="1013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- (</a:t>
            </a:r>
            <a:r>
              <a:rPr lang="hu-HU" b="1" u="sng" dirty="0" smtClean="0">
                <a:solidFill>
                  <a:srgbClr val="FF5050"/>
                </a:solidFill>
              </a:rPr>
              <a:t>x</a:t>
            </a:r>
            <a:r>
              <a:rPr lang="hu-HU" b="1" dirty="0" smtClean="0">
                <a:solidFill>
                  <a:srgbClr val="FF5050"/>
                </a:solidFill>
              </a:rPr>
              <a:t>’ * </a:t>
            </a:r>
            <a:r>
              <a:rPr lang="el-GR" b="1" dirty="0">
                <a:solidFill>
                  <a:srgbClr val="FF5050"/>
                </a:solidFill>
              </a:rPr>
              <a:t>β</a:t>
            </a:r>
            <a:r>
              <a:rPr lang="hu-HU" b="1" dirty="0" smtClean="0">
                <a:solidFill>
                  <a:srgbClr val="FF5050"/>
                </a:solidFill>
              </a:rPr>
              <a:t> )</a:t>
            </a:r>
            <a:endParaRPr lang="hu-HU" b="1" dirty="0">
              <a:solidFill>
                <a:srgbClr val="FF5050"/>
              </a:solidFill>
            </a:endParaRPr>
          </a:p>
          <a:p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51333" y="4316254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i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11277" y="4179429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i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48191" y="4179430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i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589985" y="2856221"/>
            <a:ext cx="2082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/>
              <a:t>l</a:t>
            </a:r>
            <a:r>
              <a:rPr lang="hu-HU" sz="1600" dirty="0" smtClean="0"/>
              <a:t>ikelihood-function for </a:t>
            </a:r>
          </a:p>
          <a:p>
            <a:pPr algn="ctr"/>
            <a:r>
              <a:rPr lang="hu-HU" sz="1600" dirty="0"/>
              <a:t>l</a:t>
            </a:r>
            <a:r>
              <a:rPr lang="hu-HU" sz="1600" dirty="0" smtClean="0"/>
              <a:t>ogistic regression</a:t>
            </a:r>
            <a:endParaRPr lang="hu-HU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4107628" y="5003131"/>
            <a:ext cx="4864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t</a:t>
            </a:r>
            <a:r>
              <a:rPr lang="hu-HU" dirty="0" smtClean="0">
                <a:sym typeface="Wingdings" panose="05000000000000000000" pitchFamily="2" charset="2"/>
              </a:rPr>
              <a:t>his estimate is usually obtained by using the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i</a:t>
            </a:r>
            <a:r>
              <a:rPr lang="hu-HU" dirty="0" smtClean="0">
                <a:sym typeface="Wingdings" panose="05000000000000000000" pitchFamily="2" charset="2"/>
              </a:rPr>
              <a:t>terative algorithm </a:t>
            </a:r>
            <a:r>
              <a:rPr lang="hu-HU" b="1" dirty="0" smtClean="0">
                <a:sym typeface="Wingdings" panose="05000000000000000000" pitchFamily="2" charset="2"/>
              </a:rPr>
              <a:t>Newton-Raphson</a:t>
            </a:r>
            <a:r>
              <a:rPr lang="hu-HU" dirty="0" smtClean="0">
                <a:sym typeface="Wingdings" panose="05000000000000000000" pitchFamily="2" charset="2"/>
              </a:rPr>
              <a:t> method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33316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Confusion Matrix</a:t>
            </a:r>
            <a:endParaRPr lang="hu-HU" b="1" u="sng" dirty="0"/>
          </a:p>
        </p:txBody>
      </p:sp>
      <p:sp>
        <p:nvSpPr>
          <p:cNvPr id="4" name="Rectangle 3"/>
          <p:cNvSpPr/>
          <p:nvPr/>
        </p:nvSpPr>
        <p:spPr>
          <a:xfrm>
            <a:off x="4613188" y="2594919"/>
            <a:ext cx="1120346" cy="112034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122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33534" y="2594919"/>
            <a:ext cx="1120346" cy="1120346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12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13188" y="3715265"/>
            <a:ext cx="1120346" cy="1120346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34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3534" y="3715265"/>
            <a:ext cx="1120346" cy="112034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bg1"/>
                </a:solidFill>
              </a:rPr>
              <a:t>89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16908" y="20394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0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37254" y="20394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</a:t>
            </a:r>
            <a:endParaRPr lang="hu-H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090151" y="29704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0</a:t>
            </a:r>
            <a:endParaRPr lang="hu-H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090151" y="409077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</a:t>
            </a:r>
            <a:endParaRPr lang="hu-H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61638" y="1577000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PREDICTED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22557" y="3467584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ACTUAL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561968" y="5313405"/>
            <a:ext cx="6452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Describes the performance of a classification model</a:t>
            </a:r>
          </a:p>
          <a:p>
            <a:r>
              <a:rPr lang="hu-HU" dirty="0"/>
              <a:t>	</a:t>
            </a:r>
            <a:r>
              <a:rPr lang="hu-HU" dirty="0" smtClean="0">
                <a:sym typeface="Wingdings" panose="05000000000000000000" pitchFamily="2" charset="2"/>
              </a:rPr>
              <a:t> diagonal elements: the correct classifications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 off-diagonals: incorrect predictions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410750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4" name="Rectangle 3"/>
          <p:cNvSpPr/>
          <p:nvPr/>
        </p:nvSpPr>
        <p:spPr>
          <a:xfrm>
            <a:off x="1715512" y="1569857"/>
            <a:ext cx="5017062" cy="380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TRAINING DATASET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32574" y="1569856"/>
            <a:ext cx="2702740" cy="380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TEST DATASET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9868" y="2041193"/>
            <a:ext cx="2868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~ </a:t>
            </a:r>
            <a:r>
              <a:rPr lang="hu-HU" b="1" dirty="0" smtClean="0"/>
              <a:t>70% </a:t>
            </a:r>
            <a:r>
              <a:rPr lang="hu-HU" dirty="0" smtClean="0"/>
              <a:t>of the original dataset</a:t>
            </a:r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6648166" y="2041191"/>
            <a:ext cx="2871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~ </a:t>
            </a:r>
            <a:r>
              <a:rPr lang="hu-HU" b="1" dirty="0"/>
              <a:t>3</a:t>
            </a:r>
            <a:r>
              <a:rPr lang="hu-HU" b="1" dirty="0" smtClean="0"/>
              <a:t>0% </a:t>
            </a:r>
            <a:r>
              <a:rPr lang="hu-HU" dirty="0" smtClean="0"/>
              <a:t>of the original dataset</a:t>
            </a:r>
            <a:endParaRPr lang="hu-HU" dirty="0"/>
          </a:p>
        </p:txBody>
      </p:sp>
      <p:sp>
        <p:nvSpPr>
          <p:cNvPr id="9" name="TextBox 8"/>
          <p:cNvSpPr txBox="1"/>
          <p:nvPr/>
        </p:nvSpPr>
        <p:spPr>
          <a:xfrm>
            <a:off x="2265770" y="2613729"/>
            <a:ext cx="8367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fit the model to the </a:t>
            </a:r>
            <a:r>
              <a:rPr lang="hu-HU" b="1" dirty="0" smtClean="0"/>
              <a:t>training dataset</a:t>
            </a:r>
            <a:r>
              <a:rPr lang="hu-HU" dirty="0" smtClean="0"/>
              <a:t>: then we test the model on the </a:t>
            </a:r>
            <a:r>
              <a:rPr lang="hu-HU" b="1" dirty="0" smtClean="0"/>
              <a:t>test dataset</a:t>
            </a:r>
          </a:p>
          <a:p>
            <a:r>
              <a:rPr lang="hu-HU" dirty="0"/>
              <a:t>	</a:t>
            </a:r>
            <a:r>
              <a:rPr lang="hu-HU" dirty="0" smtClean="0"/>
              <a:t>~ we only have information how the model performs to our in-sample data</a:t>
            </a:r>
          </a:p>
          <a:p>
            <a:r>
              <a:rPr lang="hu-HU" dirty="0"/>
              <a:t>	</a:t>
            </a:r>
            <a:r>
              <a:rPr lang="hu-HU" dirty="0" smtClean="0"/>
              <a:t>	but we would like to see the accuracy when dealing with new data</a:t>
            </a:r>
            <a:endParaRPr lang="hu-HU" dirty="0"/>
          </a:p>
        </p:txBody>
      </p:sp>
      <p:sp>
        <p:nvSpPr>
          <p:cNvPr id="10" name="TextBox 9"/>
          <p:cNvSpPr txBox="1"/>
          <p:nvPr/>
        </p:nvSpPr>
        <p:spPr>
          <a:xfrm>
            <a:off x="499822" y="3892270"/>
            <a:ext cx="823962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OVERFITTING</a:t>
            </a:r>
            <a:r>
              <a:rPr lang="hu-HU" dirty="0" smtClean="0"/>
              <a:t>: model has trained „too well” on the training dataset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it means it is very accurate on the training dataset but yields </a:t>
            </a:r>
          </a:p>
          <a:p>
            <a:r>
              <a:rPr lang="hu-HU" dirty="0"/>
              <a:t>	</a:t>
            </a:r>
            <a:r>
              <a:rPr lang="hu-HU" dirty="0" smtClean="0"/>
              <a:t>		poor results on the test set (due to too complex models)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>
                <a:sym typeface="Wingdings" panose="05000000000000000000" pitchFamily="2" charset="2"/>
              </a:rPr>
              <a:t> the model learns the „noise” instead of the actual relationships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between the variables in the data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     (of course this noise is not present in the test set...)</a:t>
            </a:r>
            <a:endParaRPr lang="hu-HU" dirty="0" smtClean="0"/>
          </a:p>
          <a:p>
            <a:endParaRPr lang="hu-HU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9335447" y="3981281"/>
            <a:ext cx="0" cy="1800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9157026" y="5592665"/>
            <a:ext cx="203425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660036" y="4779590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922425" y="4997758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0654646" y="4967776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0083845" y="5237241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301359" y="5110037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633702" y="5199893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955114" y="4753420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9617875" y="5045242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0955114" y="5061360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9520555" y="4514308"/>
            <a:ext cx="1610315" cy="827956"/>
          </a:xfrm>
          <a:custGeom>
            <a:avLst/>
            <a:gdLst>
              <a:gd name="connsiteX0" fmla="*/ 0 w 1610315"/>
              <a:gd name="connsiteY0" fmla="*/ 752559 h 827956"/>
              <a:gd name="connsiteX1" fmla="*/ 129472 w 1610315"/>
              <a:gd name="connsiteY1" fmla="*/ 574534 h 827956"/>
              <a:gd name="connsiteX2" fmla="*/ 202301 w 1610315"/>
              <a:gd name="connsiteY2" fmla="*/ 315589 h 827956"/>
              <a:gd name="connsiteX3" fmla="*/ 461246 w 1610315"/>
              <a:gd name="connsiteY3" fmla="*/ 534074 h 827956"/>
              <a:gd name="connsiteX4" fmla="*/ 639270 w 1610315"/>
              <a:gd name="connsiteY4" fmla="*/ 809203 h 827956"/>
              <a:gd name="connsiteX5" fmla="*/ 849663 w 1610315"/>
              <a:gd name="connsiteY5" fmla="*/ 655455 h 827956"/>
              <a:gd name="connsiteX6" fmla="*/ 1173345 w 1610315"/>
              <a:gd name="connsiteY6" fmla="*/ 825387 h 827956"/>
              <a:gd name="connsiteX7" fmla="*/ 1246173 w 1610315"/>
              <a:gd name="connsiteY7" fmla="*/ 493614 h 827956"/>
              <a:gd name="connsiteX8" fmla="*/ 1521302 w 1610315"/>
              <a:gd name="connsiteY8" fmla="*/ 614994 h 827956"/>
              <a:gd name="connsiteX9" fmla="*/ 1610315 w 1610315"/>
              <a:gd name="connsiteY9" fmla="*/ 0 h 827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10315" h="827956">
                <a:moveTo>
                  <a:pt x="0" y="752559"/>
                </a:moveTo>
                <a:cubicBezTo>
                  <a:pt x="47877" y="699960"/>
                  <a:pt x="95755" y="647362"/>
                  <a:pt x="129472" y="574534"/>
                </a:cubicBezTo>
                <a:cubicBezTo>
                  <a:pt x="163189" y="501706"/>
                  <a:pt x="147005" y="322332"/>
                  <a:pt x="202301" y="315589"/>
                </a:cubicBezTo>
                <a:cubicBezTo>
                  <a:pt x="257597" y="308846"/>
                  <a:pt x="388418" y="451805"/>
                  <a:pt x="461246" y="534074"/>
                </a:cubicBezTo>
                <a:cubicBezTo>
                  <a:pt x="534074" y="616343"/>
                  <a:pt x="574534" y="788973"/>
                  <a:pt x="639270" y="809203"/>
                </a:cubicBezTo>
                <a:cubicBezTo>
                  <a:pt x="704006" y="829433"/>
                  <a:pt x="760651" y="652758"/>
                  <a:pt x="849663" y="655455"/>
                </a:cubicBezTo>
                <a:cubicBezTo>
                  <a:pt x="938675" y="658152"/>
                  <a:pt x="1107260" y="852360"/>
                  <a:pt x="1173345" y="825387"/>
                </a:cubicBezTo>
                <a:cubicBezTo>
                  <a:pt x="1239430" y="798414"/>
                  <a:pt x="1188180" y="528679"/>
                  <a:pt x="1246173" y="493614"/>
                </a:cubicBezTo>
                <a:cubicBezTo>
                  <a:pt x="1304166" y="458549"/>
                  <a:pt x="1460612" y="697263"/>
                  <a:pt x="1521302" y="614994"/>
                </a:cubicBezTo>
                <a:cubicBezTo>
                  <a:pt x="1581992" y="532725"/>
                  <a:pt x="1596153" y="266362"/>
                  <a:pt x="1610315" y="0"/>
                </a:cubicBezTo>
              </a:path>
            </a:pathLst>
          </a:custGeom>
          <a:noFill/>
          <a:ln w="28575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TextBox 30"/>
          <p:cNvSpPr txBox="1"/>
          <p:nvPr/>
        </p:nvSpPr>
        <p:spPr>
          <a:xfrm>
            <a:off x="10183074" y="554754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0297194" y="569059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8967900" y="459844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9089768" y="473974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xmlns="" val="248437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4" name="Rectangle 3"/>
          <p:cNvSpPr/>
          <p:nvPr/>
        </p:nvSpPr>
        <p:spPr>
          <a:xfrm>
            <a:off x="1715512" y="1569857"/>
            <a:ext cx="5017062" cy="380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TRAINING DATASET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32574" y="1569856"/>
            <a:ext cx="2702740" cy="380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TEST DATASET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9868" y="2041193"/>
            <a:ext cx="2868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~ </a:t>
            </a:r>
            <a:r>
              <a:rPr lang="hu-HU" b="1" dirty="0" smtClean="0"/>
              <a:t>70% </a:t>
            </a:r>
            <a:r>
              <a:rPr lang="hu-HU" dirty="0" smtClean="0"/>
              <a:t>of the original dataset</a:t>
            </a:r>
            <a:endParaRPr lang="hu-HU" dirty="0"/>
          </a:p>
        </p:txBody>
      </p:sp>
      <p:sp>
        <p:nvSpPr>
          <p:cNvPr id="8" name="TextBox 7"/>
          <p:cNvSpPr txBox="1"/>
          <p:nvPr/>
        </p:nvSpPr>
        <p:spPr>
          <a:xfrm>
            <a:off x="6648166" y="2041191"/>
            <a:ext cx="2871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~ </a:t>
            </a:r>
            <a:r>
              <a:rPr lang="hu-HU" b="1" dirty="0"/>
              <a:t>3</a:t>
            </a:r>
            <a:r>
              <a:rPr lang="hu-HU" b="1" dirty="0" smtClean="0"/>
              <a:t>0% </a:t>
            </a:r>
            <a:r>
              <a:rPr lang="hu-HU" dirty="0" smtClean="0"/>
              <a:t>of the original dataset</a:t>
            </a:r>
            <a:endParaRPr lang="hu-HU" dirty="0"/>
          </a:p>
        </p:txBody>
      </p:sp>
      <p:sp>
        <p:nvSpPr>
          <p:cNvPr id="9" name="TextBox 8"/>
          <p:cNvSpPr txBox="1"/>
          <p:nvPr/>
        </p:nvSpPr>
        <p:spPr>
          <a:xfrm>
            <a:off x="2265770" y="2613729"/>
            <a:ext cx="8367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fit the model to the </a:t>
            </a:r>
            <a:r>
              <a:rPr lang="hu-HU" b="1" dirty="0" smtClean="0"/>
              <a:t>training dataset</a:t>
            </a:r>
            <a:r>
              <a:rPr lang="hu-HU" dirty="0" smtClean="0"/>
              <a:t>: then we test the model on the </a:t>
            </a:r>
            <a:r>
              <a:rPr lang="hu-HU" b="1" dirty="0" smtClean="0"/>
              <a:t>test dataset</a:t>
            </a:r>
          </a:p>
          <a:p>
            <a:r>
              <a:rPr lang="hu-HU" dirty="0"/>
              <a:t>	</a:t>
            </a:r>
            <a:r>
              <a:rPr lang="hu-HU" dirty="0" smtClean="0"/>
              <a:t>~ we only have information how the model preforms to our in-sample data</a:t>
            </a:r>
          </a:p>
          <a:p>
            <a:r>
              <a:rPr lang="hu-HU" dirty="0"/>
              <a:t>	</a:t>
            </a:r>
            <a:r>
              <a:rPr lang="hu-HU" dirty="0" smtClean="0"/>
              <a:t>	but we would like to see the accuracy when dealing with new data</a:t>
            </a:r>
            <a:endParaRPr lang="hu-HU" dirty="0"/>
          </a:p>
        </p:txBody>
      </p:sp>
      <p:sp>
        <p:nvSpPr>
          <p:cNvPr id="10" name="TextBox 9"/>
          <p:cNvSpPr txBox="1"/>
          <p:nvPr/>
        </p:nvSpPr>
        <p:spPr>
          <a:xfrm>
            <a:off x="499822" y="3892270"/>
            <a:ext cx="68121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UNDERFITTING</a:t>
            </a:r>
            <a:r>
              <a:rPr lang="hu-HU" dirty="0" smtClean="0"/>
              <a:t>: model has not been fitted well to the training dataset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dirty="0" smtClean="0"/>
              <a:t>misses the trends in the training dataset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</a:p>
          <a:p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>
                <a:sym typeface="Wingdings" panose="05000000000000000000" pitchFamily="2" charset="2"/>
              </a:rPr>
              <a:t> this is usually the case when we use too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	simple models for the problem</a:t>
            </a:r>
            <a:endParaRPr lang="hu-HU" dirty="0" smtClean="0"/>
          </a:p>
          <a:p>
            <a:endParaRPr lang="hu-HU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9335447" y="3981281"/>
            <a:ext cx="0" cy="1800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9157026" y="5592665"/>
            <a:ext cx="203425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9660036" y="4779590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9922425" y="4997758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0654646" y="4967776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0083845" y="5237241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301359" y="5110037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633702" y="5199893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955114" y="4753420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9617875" y="5045242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0955114" y="5061360"/>
            <a:ext cx="127204" cy="12720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0183074" y="5547543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0297194" y="569059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1</a:t>
            </a:r>
            <a:endParaRPr lang="hu-HU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8967900" y="459844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x</a:t>
            </a:r>
            <a:endParaRPr lang="hu-HU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9089768" y="473974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9463077" y="4997758"/>
            <a:ext cx="2035706" cy="174688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204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TRAINING DATASET</a:t>
            </a:r>
            <a:endParaRPr lang="hu-H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228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491" y="4148632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split the data into </a:t>
            </a:r>
            <a:r>
              <a:rPr lang="hu-HU" b="1" dirty="0" smtClean="0"/>
              <a:t>k</a:t>
            </a:r>
            <a:r>
              <a:rPr lang="hu-HU" dirty="0" smtClean="0"/>
              <a:t> folds (for example </a:t>
            </a:r>
            <a:r>
              <a:rPr lang="hu-HU" b="1" dirty="0" smtClean="0"/>
              <a:t>k=5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44828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5208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18885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6660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50070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491" y="4148632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split the data into </a:t>
            </a:r>
            <a:r>
              <a:rPr lang="hu-HU" b="1" dirty="0" smtClean="0"/>
              <a:t>k</a:t>
            </a:r>
            <a:r>
              <a:rPr lang="hu-HU" dirty="0" smtClean="0"/>
              <a:t> folds (for example </a:t>
            </a:r>
            <a:r>
              <a:rPr lang="hu-HU" b="1" dirty="0" smtClean="0"/>
              <a:t>k=5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44828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5208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18885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6660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449591" y="3536218"/>
            <a:ext cx="1195237" cy="4369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TextBox 7"/>
          <p:cNvSpPr txBox="1"/>
          <p:nvPr/>
        </p:nvSpPr>
        <p:spPr>
          <a:xfrm>
            <a:off x="4644828" y="4517964"/>
            <a:ext cx="496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run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separate learning experiments</a:t>
            </a:r>
          </a:p>
          <a:p>
            <a:pPr lvl="1"/>
            <a:r>
              <a:rPr lang="hu-HU" b="1" dirty="0" smtClean="0">
                <a:sym typeface="Wingdings" panose="05000000000000000000" pitchFamily="2" charset="2"/>
              </a:rPr>
              <a:t>k-1</a:t>
            </a:r>
            <a:r>
              <a:rPr lang="hu-HU" dirty="0" smtClean="0">
                <a:sym typeface="Wingdings" panose="05000000000000000000" pitchFamily="2" charset="2"/>
              </a:rPr>
              <a:t> folds for training and </a:t>
            </a:r>
            <a:r>
              <a:rPr lang="hu-HU" b="1" dirty="0" smtClean="0">
                <a:sym typeface="Wingdings" panose="05000000000000000000" pitchFamily="2" charset="2"/>
              </a:rPr>
              <a:t>1</a:t>
            </a:r>
            <a:r>
              <a:rPr lang="hu-HU" dirty="0" smtClean="0">
                <a:sym typeface="Wingdings" panose="05000000000000000000" pitchFamily="2" charset="2"/>
              </a:rPr>
              <a:t> fold for the test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44828" y="5248885"/>
            <a:ext cx="489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average the results from this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experiments</a:t>
            </a:r>
          </a:p>
        </p:txBody>
      </p:sp>
    </p:spTree>
    <p:extLst>
      <p:ext uri="{BB962C8B-B14F-4D97-AF65-F5344CB8AC3E}">
        <p14:creationId xmlns:p14="http://schemas.microsoft.com/office/powerpoint/2010/main" xmlns="" val="2613070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491" y="4148632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split the data into </a:t>
            </a:r>
            <a:r>
              <a:rPr lang="hu-HU" b="1" dirty="0" smtClean="0"/>
              <a:t>k</a:t>
            </a:r>
            <a:r>
              <a:rPr lang="hu-HU" dirty="0" smtClean="0"/>
              <a:t> folds (for example </a:t>
            </a:r>
            <a:r>
              <a:rPr lang="hu-HU" b="1" dirty="0" smtClean="0"/>
              <a:t>k=5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44828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5208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18885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6660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66287" y="3536218"/>
            <a:ext cx="1195237" cy="4369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4644828" y="4517964"/>
            <a:ext cx="496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run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separate learning experiments</a:t>
            </a:r>
          </a:p>
          <a:p>
            <a:pPr lvl="1"/>
            <a:r>
              <a:rPr lang="hu-HU" b="1" dirty="0" smtClean="0">
                <a:sym typeface="Wingdings" panose="05000000000000000000" pitchFamily="2" charset="2"/>
              </a:rPr>
              <a:t>k-1</a:t>
            </a:r>
            <a:r>
              <a:rPr lang="hu-HU" dirty="0" smtClean="0">
                <a:sym typeface="Wingdings" panose="05000000000000000000" pitchFamily="2" charset="2"/>
              </a:rPr>
              <a:t> folds for training and </a:t>
            </a:r>
            <a:r>
              <a:rPr lang="hu-HU" b="1" dirty="0" smtClean="0">
                <a:sym typeface="Wingdings" panose="05000000000000000000" pitchFamily="2" charset="2"/>
              </a:rPr>
              <a:t>1</a:t>
            </a:r>
            <a:r>
              <a:rPr lang="hu-HU" dirty="0" smtClean="0">
                <a:sym typeface="Wingdings" panose="05000000000000000000" pitchFamily="2" charset="2"/>
              </a:rPr>
              <a:t> fold for the test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44828" y="5248885"/>
            <a:ext cx="489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average the results from this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experiments</a:t>
            </a:r>
          </a:p>
        </p:txBody>
      </p:sp>
    </p:spTree>
    <p:extLst>
      <p:ext uri="{BB962C8B-B14F-4D97-AF65-F5344CB8AC3E}">
        <p14:creationId xmlns:p14="http://schemas.microsoft.com/office/powerpoint/2010/main" xmlns="" val="40377584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491" y="4148632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split the data into </a:t>
            </a:r>
            <a:r>
              <a:rPr lang="hu-HU" b="1" dirty="0" smtClean="0"/>
              <a:t>k</a:t>
            </a:r>
            <a:r>
              <a:rPr lang="hu-HU" dirty="0" smtClean="0"/>
              <a:t> folds (for example </a:t>
            </a:r>
            <a:r>
              <a:rPr lang="hu-HU" b="1" dirty="0" smtClean="0"/>
              <a:t>k=5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44828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5208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18885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6660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634431" y="3536218"/>
            <a:ext cx="1195237" cy="4369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4644828" y="4517964"/>
            <a:ext cx="496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run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separate learning experiments</a:t>
            </a:r>
          </a:p>
          <a:p>
            <a:pPr lvl="1"/>
            <a:r>
              <a:rPr lang="hu-HU" b="1" dirty="0" smtClean="0">
                <a:sym typeface="Wingdings" panose="05000000000000000000" pitchFamily="2" charset="2"/>
              </a:rPr>
              <a:t>k-1</a:t>
            </a:r>
            <a:r>
              <a:rPr lang="hu-HU" dirty="0" smtClean="0">
                <a:sym typeface="Wingdings" panose="05000000000000000000" pitchFamily="2" charset="2"/>
              </a:rPr>
              <a:t> folds for training and </a:t>
            </a:r>
            <a:r>
              <a:rPr lang="hu-HU" b="1" dirty="0" smtClean="0">
                <a:sym typeface="Wingdings" panose="05000000000000000000" pitchFamily="2" charset="2"/>
              </a:rPr>
              <a:t>1</a:t>
            </a:r>
            <a:r>
              <a:rPr lang="hu-HU" dirty="0" smtClean="0">
                <a:sym typeface="Wingdings" panose="05000000000000000000" pitchFamily="2" charset="2"/>
              </a:rPr>
              <a:t> fold for the test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44828" y="5248885"/>
            <a:ext cx="489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average the results from this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experiments</a:t>
            </a:r>
          </a:p>
        </p:txBody>
      </p:sp>
    </p:spTree>
    <p:extLst>
      <p:ext uri="{BB962C8B-B14F-4D97-AF65-F5344CB8AC3E}">
        <p14:creationId xmlns:p14="http://schemas.microsoft.com/office/powerpoint/2010/main" xmlns="" val="1081354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491" y="4148632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split the data into </a:t>
            </a:r>
            <a:r>
              <a:rPr lang="hu-HU" b="1" dirty="0" smtClean="0"/>
              <a:t>k</a:t>
            </a:r>
            <a:r>
              <a:rPr lang="hu-HU" dirty="0" smtClean="0"/>
              <a:t> folds (for example </a:t>
            </a:r>
            <a:r>
              <a:rPr lang="hu-HU" b="1" dirty="0" smtClean="0"/>
              <a:t>k=5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44828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5208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18885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6660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767311" y="3536218"/>
            <a:ext cx="1195237" cy="4369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4644828" y="4517964"/>
            <a:ext cx="496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run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separate learning experiments</a:t>
            </a:r>
          </a:p>
          <a:p>
            <a:pPr lvl="1"/>
            <a:r>
              <a:rPr lang="hu-HU" b="1" dirty="0" smtClean="0">
                <a:sym typeface="Wingdings" panose="05000000000000000000" pitchFamily="2" charset="2"/>
              </a:rPr>
              <a:t>k-1</a:t>
            </a:r>
            <a:r>
              <a:rPr lang="hu-HU" dirty="0" smtClean="0">
                <a:sym typeface="Wingdings" panose="05000000000000000000" pitchFamily="2" charset="2"/>
              </a:rPr>
              <a:t> folds for training and </a:t>
            </a:r>
            <a:r>
              <a:rPr lang="hu-HU" b="1" dirty="0" smtClean="0">
                <a:sym typeface="Wingdings" panose="05000000000000000000" pitchFamily="2" charset="2"/>
              </a:rPr>
              <a:t>1</a:t>
            </a:r>
            <a:r>
              <a:rPr lang="hu-HU" dirty="0" smtClean="0">
                <a:sym typeface="Wingdings" panose="05000000000000000000" pitchFamily="2" charset="2"/>
              </a:rPr>
              <a:t> fold for the test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44828" y="5248885"/>
            <a:ext cx="489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average the results from this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experiments</a:t>
            </a:r>
          </a:p>
        </p:txBody>
      </p:sp>
    </p:spTree>
    <p:extLst>
      <p:ext uri="{BB962C8B-B14F-4D97-AF65-F5344CB8AC3E}">
        <p14:creationId xmlns:p14="http://schemas.microsoft.com/office/powerpoint/2010/main" xmlns="" val="161002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6" name="Oval 5"/>
          <p:cNvSpPr/>
          <p:nvPr/>
        </p:nvSpPr>
        <p:spPr>
          <a:xfrm>
            <a:off x="2851243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138215" y="2473414"/>
            <a:ext cx="0" cy="37619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959794" y="6045819"/>
            <a:ext cx="620008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705789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30289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46092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89632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6053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35687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844745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6557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0036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60811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50997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94567" y="60767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300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749281" y="60767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500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04105" y="608805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800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435687" y="607995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1000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219998" y="5784209"/>
            <a:ext cx="995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b</a:t>
            </a:r>
            <a:r>
              <a:rPr lang="hu-HU" sz="1400" b="1" dirty="0" smtClean="0"/>
              <a:t>alance on</a:t>
            </a:r>
          </a:p>
          <a:p>
            <a:r>
              <a:rPr lang="hu-HU" sz="1400" b="1" dirty="0"/>
              <a:t>c</a:t>
            </a:r>
            <a:r>
              <a:rPr lang="hu-HU" sz="1400" b="1" dirty="0" smtClean="0"/>
              <a:t>redit card</a:t>
            </a:r>
            <a:endParaRPr lang="en-US" sz="14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79400" y="532841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75682" y="363622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203979" y="3706331"/>
            <a:ext cx="6469555" cy="176378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42833" y="1881794"/>
            <a:ext cx="1059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paying back</a:t>
            </a:r>
          </a:p>
          <a:p>
            <a:pPr algn="ctr"/>
            <a:r>
              <a:rPr lang="hu-HU" sz="1400" b="1" dirty="0" smtClean="0"/>
              <a:t>the debt</a:t>
            </a:r>
            <a:endParaRPr lang="en-US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65821" y="5143753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0 (NO)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50111" y="3451556"/>
            <a:ext cx="838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(YES)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264003" y="1686752"/>
            <a:ext cx="617316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Applying </a:t>
            </a:r>
            <a:r>
              <a:rPr lang="hu-HU" b="1" dirty="0" smtClean="0"/>
              <a:t>Linear Regression </a:t>
            </a:r>
            <a:r>
              <a:rPr lang="hu-HU" dirty="0" smtClean="0"/>
              <a:t>for classification problem is</a:t>
            </a:r>
          </a:p>
          <a:p>
            <a:r>
              <a:rPr lang="hu-HU" dirty="0"/>
              <a:t>	</a:t>
            </a:r>
            <a:r>
              <a:rPr lang="hu-HU" dirty="0" smtClean="0"/>
              <a:t>not a good idea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it has values outside the </a:t>
            </a:r>
            <a:r>
              <a:rPr lang="hu-HU" b="1" dirty="0" smtClean="0">
                <a:sym typeface="Wingdings" panose="05000000000000000000" pitchFamily="2" charset="2"/>
              </a:rPr>
              <a:t>[0,1] </a:t>
            </a:r>
            <a:r>
              <a:rPr lang="hu-HU" dirty="0" smtClean="0">
                <a:sym typeface="Wingdings" panose="05000000000000000000" pitchFamily="2" charset="2"/>
              </a:rPr>
              <a:t>range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		 it is sensitive to outliers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		 we </a:t>
            </a:r>
            <a:r>
              <a:rPr lang="hu-HU" dirty="0">
                <a:sym typeface="Wingdings" panose="05000000000000000000" pitchFamily="2" charset="2"/>
              </a:rPr>
              <a:t>want to deal with probabilities as well</a:t>
            </a:r>
          </a:p>
          <a:p>
            <a:endParaRPr lang="hu-HU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40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Cross Validation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610315" y="1337540"/>
            <a:ext cx="2459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>
                <a:solidFill>
                  <a:srgbClr val="FF5050"/>
                </a:solidFill>
              </a:rPr>
              <a:t>K-Folds Cross Validation</a:t>
            </a:r>
            <a:endParaRPr lang="hu-HU" b="1" u="sng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4757" y="1698780"/>
            <a:ext cx="8072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elps to avoid underfitting as well as overfitting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(help to avoid overfitting more than underfitting)</a:t>
            </a:r>
          </a:p>
          <a:p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aim is to be able to generalize the model to new datasets with same accuracy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w</a:t>
            </a:r>
            <a:r>
              <a:rPr lang="hu-HU" dirty="0" smtClean="0">
                <a:sym typeface="Wingdings" panose="05000000000000000000" pitchFamily="2" charset="2"/>
              </a:rPr>
              <a:t>e use all the data for training !!!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49591" y="3536218"/>
            <a:ext cx="5737253" cy="4369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75491" y="4148632"/>
            <a:ext cx="467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Let’s split the data into </a:t>
            </a:r>
            <a:r>
              <a:rPr lang="hu-HU" b="1" dirty="0" smtClean="0"/>
              <a:t>k</a:t>
            </a:r>
            <a:r>
              <a:rPr lang="hu-HU" dirty="0" smtClean="0"/>
              <a:t> folds (for example </a:t>
            </a:r>
            <a:r>
              <a:rPr lang="hu-HU" b="1" dirty="0" smtClean="0"/>
              <a:t>k=5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644828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5208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18885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66606" y="3536218"/>
            <a:ext cx="0" cy="43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973019" y="3536218"/>
            <a:ext cx="1195237" cy="43697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4644828" y="4517964"/>
            <a:ext cx="4964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run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separate learning experiments</a:t>
            </a:r>
          </a:p>
          <a:p>
            <a:pPr lvl="1"/>
            <a:r>
              <a:rPr lang="hu-HU" b="1" dirty="0" smtClean="0">
                <a:sym typeface="Wingdings" panose="05000000000000000000" pitchFamily="2" charset="2"/>
              </a:rPr>
              <a:t>k-1</a:t>
            </a:r>
            <a:r>
              <a:rPr lang="hu-HU" dirty="0" smtClean="0">
                <a:sym typeface="Wingdings" panose="05000000000000000000" pitchFamily="2" charset="2"/>
              </a:rPr>
              <a:t> folds for training and </a:t>
            </a:r>
            <a:r>
              <a:rPr lang="hu-HU" b="1" dirty="0" smtClean="0">
                <a:sym typeface="Wingdings" panose="05000000000000000000" pitchFamily="2" charset="2"/>
              </a:rPr>
              <a:t>1</a:t>
            </a:r>
            <a:r>
              <a:rPr lang="hu-HU" dirty="0" smtClean="0">
                <a:sym typeface="Wingdings" panose="05000000000000000000" pitchFamily="2" charset="2"/>
              </a:rPr>
              <a:t> fold for the test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44828" y="5248885"/>
            <a:ext cx="489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average the results from this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experiments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59838" y="5618217"/>
            <a:ext cx="7318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ym typeface="Wingdings" panose="05000000000000000000" pitchFamily="2" charset="2"/>
              </a:rPr>
              <a:t>ADVANTAGE</a:t>
            </a:r>
            <a:r>
              <a:rPr lang="hu-HU" dirty="0">
                <a:sym typeface="Wingdings" panose="05000000000000000000" pitchFamily="2" charset="2"/>
              </a:rPr>
              <a:t>: all observations are used for both training and validation </a:t>
            </a:r>
            <a:endParaRPr lang="hu-HU" dirty="0" smtClean="0">
              <a:sym typeface="Wingdings" panose="05000000000000000000" pitchFamily="2" charset="2"/>
            </a:endParaRP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+ </a:t>
            </a:r>
            <a:r>
              <a:rPr lang="hu-HU" dirty="0">
                <a:sym typeface="Wingdings" panose="05000000000000000000" pitchFamily="2" charset="2"/>
              </a:rPr>
              <a:t>each observations are used for validation exactly once 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80952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6" name="Oval 5"/>
          <p:cNvSpPr/>
          <p:nvPr/>
        </p:nvSpPr>
        <p:spPr>
          <a:xfrm>
            <a:off x="2851243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138215" y="2473414"/>
            <a:ext cx="0" cy="37619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959794" y="6045819"/>
            <a:ext cx="620008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705789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30289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46092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89632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6053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35687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844745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6557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0036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60811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50997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94567" y="60767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300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749281" y="60767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500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04105" y="608805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800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435687" y="607995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1000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219998" y="5784209"/>
            <a:ext cx="995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b</a:t>
            </a:r>
            <a:r>
              <a:rPr lang="hu-HU" sz="1400" b="1" dirty="0" smtClean="0"/>
              <a:t>alance on</a:t>
            </a:r>
          </a:p>
          <a:p>
            <a:r>
              <a:rPr lang="hu-HU" sz="1400" b="1" dirty="0"/>
              <a:t>c</a:t>
            </a:r>
            <a:r>
              <a:rPr lang="hu-HU" sz="1400" b="1" dirty="0" smtClean="0"/>
              <a:t>redit card</a:t>
            </a:r>
            <a:endParaRPr lang="en-US" sz="14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79400" y="532841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75682" y="363622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203979" y="3743890"/>
            <a:ext cx="8805869" cy="172622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42833" y="1881794"/>
            <a:ext cx="1059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paying back</a:t>
            </a:r>
          </a:p>
          <a:p>
            <a:pPr algn="ctr"/>
            <a:r>
              <a:rPr lang="hu-HU" sz="1400" b="1" dirty="0" smtClean="0"/>
              <a:t>the debt</a:t>
            </a:r>
            <a:endParaRPr lang="en-US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65821" y="5143753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0 (NO)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50111" y="3451556"/>
            <a:ext cx="838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(YES)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264003" y="1686752"/>
            <a:ext cx="61956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Applying </a:t>
            </a:r>
            <a:r>
              <a:rPr lang="hu-HU" b="1" dirty="0" smtClean="0"/>
              <a:t>Linear Regression </a:t>
            </a:r>
            <a:r>
              <a:rPr lang="hu-HU" dirty="0" smtClean="0"/>
              <a:t>for classification problem is</a:t>
            </a:r>
          </a:p>
          <a:p>
            <a:r>
              <a:rPr lang="hu-HU" dirty="0"/>
              <a:t>	</a:t>
            </a:r>
            <a:r>
              <a:rPr lang="hu-HU" dirty="0" smtClean="0"/>
              <a:t>not a good idea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it has values outside the </a:t>
            </a:r>
            <a:r>
              <a:rPr lang="hu-HU" b="1" dirty="0" smtClean="0">
                <a:sym typeface="Wingdings" panose="05000000000000000000" pitchFamily="2" charset="2"/>
              </a:rPr>
              <a:t>[0,1] </a:t>
            </a:r>
            <a:r>
              <a:rPr lang="hu-HU" dirty="0" smtClean="0">
                <a:sym typeface="Wingdings" panose="05000000000000000000" pitchFamily="2" charset="2"/>
              </a:rPr>
              <a:t>range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		 it is sensitive to outliers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 we want to deal with probabilities as well</a:t>
            </a:r>
            <a:endParaRPr lang="hu-HU" dirty="0">
              <a:sym typeface="Wingdings" panose="05000000000000000000" pitchFamily="2" charset="2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031638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52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6" name="Oval 5"/>
          <p:cNvSpPr/>
          <p:nvPr/>
        </p:nvSpPr>
        <p:spPr>
          <a:xfrm>
            <a:off x="2851243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138215" y="2473414"/>
            <a:ext cx="0" cy="37619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959794" y="6045819"/>
            <a:ext cx="620008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705789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30289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46092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89632" y="523920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06053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35687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844745" y="3581519"/>
            <a:ext cx="178420" cy="178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6557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00363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60811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50997" y="601236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94567" y="60767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300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749281" y="607677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500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04105" y="608805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800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435687" y="607995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1000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219998" y="5784209"/>
            <a:ext cx="995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/>
              <a:t>b</a:t>
            </a:r>
            <a:r>
              <a:rPr lang="hu-HU" sz="1400" b="1" dirty="0" smtClean="0"/>
              <a:t>alance on</a:t>
            </a:r>
          </a:p>
          <a:p>
            <a:r>
              <a:rPr lang="hu-HU" sz="1400" b="1" dirty="0"/>
              <a:t>c</a:t>
            </a:r>
            <a:r>
              <a:rPr lang="hu-HU" sz="1400" b="1" dirty="0" smtClean="0"/>
              <a:t>redit card</a:t>
            </a:r>
            <a:endParaRPr lang="en-US" sz="1400" b="1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079400" y="532841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75682" y="363622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42833" y="1881794"/>
            <a:ext cx="1059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paying back</a:t>
            </a:r>
          </a:p>
          <a:p>
            <a:pPr algn="ctr"/>
            <a:r>
              <a:rPr lang="hu-HU" sz="1400" b="1" dirty="0" smtClean="0"/>
              <a:t>the debt</a:t>
            </a:r>
            <a:endParaRPr lang="en-US" sz="1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65821" y="5143753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0 (NO)</a:t>
            </a:r>
            <a:endParaRPr 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50111" y="3451556"/>
            <a:ext cx="838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1 (YES)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4264003" y="1686752"/>
            <a:ext cx="61956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Applying </a:t>
            </a:r>
            <a:r>
              <a:rPr lang="hu-HU" b="1" dirty="0" smtClean="0"/>
              <a:t>Linear Regression </a:t>
            </a:r>
            <a:r>
              <a:rPr lang="hu-HU" dirty="0" smtClean="0"/>
              <a:t>for classification problem is</a:t>
            </a:r>
          </a:p>
          <a:p>
            <a:r>
              <a:rPr lang="hu-HU" dirty="0"/>
              <a:t>	</a:t>
            </a:r>
            <a:r>
              <a:rPr lang="hu-HU" dirty="0" smtClean="0"/>
              <a:t>not a good idea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r>
              <a:rPr lang="hu-HU" dirty="0" smtClean="0">
                <a:sym typeface="Wingdings" panose="05000000000000000000" pitchFamily="2" charset="2"/>
              </a:rPr>
              <a:t> it has values outside the </a:t>
            </a:r>
            <a:r>
              <a:rPr lang="hu-HU" b="1" dirty="0" smtClean="0">
                <a:sym typeface="Wingdings" panose="05000000000000000000" pitchFamily="2" charset="2"/>
              </a:rPr>
              <a:t>[0,1] </a:t>
            </a:r>
            <a:r>
              <a:rPr lang="hu-HU" dirty="0" smtClean="0">
                <a:sym typeface="Wingdings" panose="05000000000000000000" pitchFamily="2" charset="2"/>
              </a:rPr>
              <a:t>range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		 it is sensible to outliers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	 we want to deal with probabilities as well</a:t>
            </a:r>
            <a:endParaRPr lang="hu-HU" dirty="0">
              <a:sym typeface="Wingdings" panose="05000000000000000000" pitchFamily="2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33801" y="3705031"/>
            <a:ext cx="5314362" cy="171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5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925904" y="1424198"/>
            <a:ext cx="4229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deal with the </a:t>
            </a:r>
            <a:r>
              <a:rPr lang="hu-HU" b="1" dirty="0" smtClean="0"/>
              <a:t>sigmoid-function</a:t>
            </a:r>
            <a:endParaRPr lang="hu-H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329261" y="2395242"/>
            <a:ext cx="9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FF5050"/>
                </a:solidFill>
              </a:rPr>
              <a:t>f</a:t>
            </a:r>
            <a:r>
              <a:rPr lang="hu-HU" sz="2400" b="1" dirty="0" smtClean="0">
                <a:solidFill>
                  <a:srgbClr val="FF5050"/>
                </a:solidFill>
              </a:rPr>
              <a:t>(x) =  </a:t>
            </a:r>
            <a:endParaRPr lang="hu-HU" sz="2400" b="1" dirty="0">
              <a:solidFill>
                <a:srgbClr val="FF505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5168832" y="2619269"/>
            <a:ext cx="1973896" cy="0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022534" y="21211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1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63308" y="2700189"/>
            <a:ext cx="1063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1   +   e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42408" y="2580705"/>
            <a:ext cx="381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-x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25446" y="3682646"/>
            <a:ext cx="543392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we are able to solve the problems we have discussed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it has a value between </a:t>
            </a:r>
            <a:r>
              <a:rPr lang="hu-HU" b="1" dirty="0" smtClean="0">
                <a:sym typeface="Wingdings" panose="05000000000000000000" pitchFamily="2" charset="2"/>
              </a:rPr>
              <a:t>[0,1]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it can be interpreted as probability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90030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925904" y="1456566"/>
            <a:ext cx="4229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deal with the </a:t>
            </a:r>
            <a:r>
              <a:rPr lang="hu-HU" b="1" dirty="0" smtClean="0"/>
              <a:t>sigmoid-function</a:t>
            </a:r>
            <a:endParaRPr lang="hu-H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72617" y="312352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p(x) =  </a:t>
            </a:r>
            <a:endParaRPr lang="hu-HU" sz="2400" b="1" dirty="0">
              <a:solidFill>
                <a:srgbClr val="FF505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5112188" y="3347549"/>
            <a:ext cx="2851866" cy="0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368042" y="287907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1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06664" y="3428469"/>
            <a:ext cx="1063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1   +   e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85764" y="3308985"/>
            <a:ext cx="14782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- (b  </a:t>
            </a:r>
            <a:r>
              <a:rPr lang="hu-HU" sz="2000" b="1" dirty="0">
                <a:solidFill>
                  <a:srgbClr val="FF5050"/>
                </a:solidFill>
              </a:rPr>
              <a:t>+ b  * </a:t>
            </a:r>
            <a:r>
              <a:rPr lang="hu-HU" sz="2000" b="1" dirty="0" smtClean="0">
                <a:solidFill>
                  <a:srgbClr val="FF5050"/>
                </a:solidFill>
              </a:rPr>
              <a:t>x)</a:t>
            </a:r>
            <a:endParaRPr lang="hu-HU" sz="2000" b="1" dirty="0">
              <a:solidFill>
                <a:srgbClr val="FF5050"/>
              </a:solidFill>
            </a:endParaRPr>
          </a:p>
          <a:p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47987" y="3455574"/>
            <a:ext cx="31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0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0593" y="3455574"/>
            <a:ext cx="31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9755" y="2358373"/>
            <a:ext cx="3578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 smtClean="0"/>
              <a:t>the probability of default given </a:t>
            </a:r>
            <a:r>
              <a:rPr lang="hu-HU" sz="1600" b="1" dirty="0" smtClean="0"/>
              <a:t>x</a:t>
            </a:r>
            <a:r>
              <a:rPr lang="hu-HU" sz="1600" dirty="0" smtClean="0"/>
              <a:t> balance</a:t>
            </a:r>
          </a:p>
          <a:p>
            <a:pPr algn="ctr"/>
            <a:r>
              <a:rPr lang="hu-HU" sz="1600" b="1" dirty="0" smtClean="0"/>
              <a:t>p(x) = P(y=1|x=balance)</a:t>
            </a:r>
            <a:endParaRPr lang="hu-HU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368042" y="3955618"/>
            <a:ext cx="36077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dirty="0" smtClean="0"/>
              <a:t>these are the model parameters </a:t>
            </a:r>
            <a:r>
              <a:rPr lang="hu-HU" sz="1600" b="1" dirty="0" smtClean="0"/>
              <a:t>b</a:t>
            </a:r>
            <a:r>
              <a:rPr lang="hu-HU" sz="1600" dirty="0" smtClean="0"/>
              <a:t>  and </a:t>
            </a:r>
            <a:r>
              <a:rPr lang="hu-HU" sz="1600" b="1" dirty="0" smtClean="0"/>
              <a:t>b</a:t>
            </a:r>
            <a:endParaRPr lang="hu-HU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9199827" y="4089126"/>
            <a:ext cx="315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0</a:t>
            </a:r>
            <a:endParaRPr lang="hu-HU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9756920" y="4085120"/>
            <a:ext cx="315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1</a:t>
            </a:r>
            <a:endParaRPr lang="hu-HU" sz="11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14214" y="4248005"/>
            <a:ext cx="37577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There are several ways to fit the model</a:t>
            </a:r>
          </a:p>
          <a:p>
            <a:r>
              <a:rPr lang="hu-HU" sz="1600" dirty="0"/>
              <a:t>	</a:t>
            </a:r>
            <a:r>
              <a:rPr lang="hu-HU" sz="1600" dirty="0" smtClean="0">
                <a:sym typeface="Wingdings" panose="05000000000000000000" pitchFamily="2" charset="2"/>
              </a:rPr>
              <a:t> gradient descent</a:t>
            </a:r>
          </a:p>
          <a:p>
            <a:r>
              <a:rPr lang="hu-HU" sz="1600" dirty="0">
                <a:sym typeface="Wingdings" panose="05000000000000000000" pitchFamily="2" charset="2"/>
              </a:rPr>
              <a:t>	</a:t>
            </a:r>
            <a:r>
              <a:rPr lang="hu-HU" sz="1600" dirty="0" smtClean="0">
                <a:sym typeface="Wingdings" panose="05000000000000000000" pitchFamily="2" charset="2"/>
              </a:rPr>
              <a:t> maximum-likelihood method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xmlns="" val="2817779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925904" y="1456566"/>
            <a:ext cx="4229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have to deal with the </a:t>
            </a:r>
            <a:r>
              <a:rPr lang="hu-HU" b="1" dirty="0" smtClean="0"/>
              <a:t>sigmoid-function</a:t>
            </a:r>
            <a:endParaRPr lang="hu-H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24143" y="2320464"/>
            <a:ext cx="4084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FF5050"/>
                </a:solidFill>
              </a:rPr>
              <a:t>l</a:t>
            </a:r>
            <a:r>
              <a:rPr lang="hu-HU" sz="2400" b="1" dirty="0" smtClean="0">
                <a:solidFill>
                  <a:srgbClr val="FF5050"/>
                </a:solidFill>
              </a:rPr>
              <a:t>n  (                             ) = b  +  b  x</a:t>
            </a:r>
            <a:endParaRPr lang="hu-HU" sz="2400" b="1" dirty="0">
              <a:solidFill>
                <a:srgbClr val="FF505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3469506" y="2560675"/>
            <a:ext cx="1802026" cy="0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013264" y="2084113"/>
            <a:ext cx="683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>
                <a:solidFill>
                  <a:srgbClr val="FF5050"/>
                </a:solidFill>
              </a:rPr>
              <a:t>p</a:t>
            </a:r>
            <a:r>
              <a:rPr lang="hu-HU" sz="2400" b="1" dirty="0" smtClean="0">
                <a:solidFill>
                  <a:srgbClr val="FF5050"/>
                </a:solidFill>
              </a:rPr>
              <a:t>(x)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21222" y="2601135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1   -   p(x)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17859" y="2537686"/>
            <a:ext cx="31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0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12305" y="2537686"/>
            <a:ext cx="315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FF5050"/>
                </a:solidFill>
              </a:rPr>
              <a:t>1</a:t>
            </a:r>
            <a:endParaRPr lang="hu-HU" sz="1400" b="1" dirty="0">
              <a:solidFill>
                <a:srgbClr val="FF5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90180" y="2384101"/>
            <a:ext cx="2305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„logit transformation”</a:t>
            </a:r>
            <a:endParaRPr lang="hu-H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64903" y="3342011"/>
            <a:ext cx="77005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the point of the logit transformation is to make it linear: so logistic regression</a:t>
            </a:r>
          </a:p>
          <a:p>
            <a:pPr lvl="2"/>
            <a:r>
              <a:rPr lang="hu-HU" dirty="0" smtClean="0">
                <a:sym typeface="Wingdings" panose="05000000000000000000" pitchFamily="2" charset="2"/>
              </a:rPr>
              <a:t>is a linear regression on the logit transformation</a:t>
            </a:r>
          </a:p>
          <a:p>
            <a:pPr lvl="2"/>
            <a:endParaRPr lang="hu-HU" dirty="0">
              <a:sym typeface="Wingdings" panose="05000000000000000000" pitchFamily="2" charset="2"/>
            </a:endParaRPr>
          </a:p>
          <a:p>
            <a:pPr lvl="2"/>
            <a:endParaRPr lang="hu-HU" dirty="0"/>
          </a:p>
        </p:txBody>
      </p:sp>
      <p:sp>
        <p:nvSpPr>
          <p:cNvPr id="21" name="TextBox 20"/>
          <p:cNvSpPr txBox="1"/>
          <p:nvPr/>
        </p:nvSpPr>
        <p:spPr>
          <a:xfrm>
            <a:off x="3064903" y="4211999"/>
            <a:ext cx="84015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>
                <a:sym typeface="Wingdings" panose="05000000000000000000" pitchFamily="2" charset="2"/>
              </a:rPr>
              <a:t>h</a:t>
            </a:r>
            <a:r>
              <a:rPr lang="hu-HU" dirty="0" smtClean="0">
                <a:sym typeface="Wingdings" panose="05000000000000000000" pitchFamily="2" charset="2"/>
              </a:rPr>
              <a:t>ow to fit the </a:t>
            </a:r>
            <a:r>
              <a:rPr lang="hu-HU" b="1" dirty="0" smtClean="0">
                <a:sym typeface="Wingdings" panose="05000000000000000000" pitchFamily="2" charset="2"/>
              </a:rPr>
              <a:t>b</a:t>
            </a:r>
            <a:r>
              <a:rPr lang="hu-HU" dirty="0" smtClean="0">
                <a:sym typeface="Wingdings" panose="05000000000000000000" pitchFamily="2" charset="2"/>
              </a:rPr>
              <a:t> parameters: with gradient descent and maximum-likelihood method</a:t>
            </a:r>
          </a:p>
          <a:p>
            <a:pPr lvl="2"/>
            <a:endParaRPr lang="hu-HU" dirty="0">
              <a:sym typeface="Wingdings" panose="05000000000000000000" pitchFamily="2" charset="2"/>
            </a:endParaRPr>
          </a:p>
          <a:p>
            <a:pPr lvl="2"/>
            <a:endParaRPr lang="hu-HU" dirty="0"/>
          </a:p>
        </p:txBody>
      </p:sp>
      <p:sp>
        <p:nvSpPr>
          <p:cNvPr id="11" name="TextBox 10"/>
          <p:cNvSpPr txBox="1"/>
          <p:nvPr/>
        </p:nvSpPr>
        <p:spPr>
          <a:xfrm>
            <a:off x="1544127" y="4681385"/>
            <a:ext cx="9809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a </a:t>
            </a:r>
            <a:r>
              <a:rPr lang="hu-HU" b="1" i="1" dirty="0" smtClean="0"/>
              <a:t>generalized linear model</a:t>
            </a:r>
            <a:r>
              <a:rPr lang="hu-HU" dirty="0" smtClean="0"/>
              <a:t>: not because the estimated probability of the response is linear but</a:t>
            </a:r>
          </a:p>
          <a:p>
            <a:r>
              <a:rPr lang="hu-HU" dirty="0"/>
              <a:t>	</a:t>
            </a:r>
            <a:r>
              <a:rPr lang="hu-HU" dirty="0" smtClean="0"/>
              <a:t>because the </a:t>
            </a:r>
            <a:r>
              <a:rPr lang="hu-HU" b="1" dirty="0" smtClean="0"/>
              <a:t>logit</a:t>
            </a:r>
            <a:r>
              <a:rPr lang="hu-HU" dirty="0" smtClean="0"/>
              <a:t> of the estimated probability response is a linear function of the parameters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36898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</a:t>
            </a:r>
            <a:endParaRPr lang="hu-H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1408014" y="1877352"/>
            <a:ext cx="926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u="sng" dirty="0" smtClean="0"/>
              <a:t>SIMPLE LOGISTIC REGRESSION</a:t>
            </a:r>
            <a:r>
              <a:rPr lang="hu-HU" b="1" dirty="0" smtClean="0"/>
              <a:t>			</a:t>
            </a:r>
            <a:r>
              <a:rPr lang="hu-HU" b="1" u="sng" dirty="0" smtClean="0"/>
              <a:t>MULTINOMIAL LOGISTIC REGRESSION</a:t>
            </a:r>
            <a:endParaRPr lang="hu-HU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132884" y="2425256"/>
            <a:ext cx="38190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</a:t>
            </a:r>
            <a:r>
              <a:rPr lang="hu-HU" dirty="0" smtClean="0"/>
              <a:t>e have just a single </a:t>
            </a:r>
            <a:r>
              <a:rPr lang="hu-HU" b="1" dirty="0" smtClean="0"/>
              <a:t>x </a:t>
            </a:r>
            <a:r>
              <a:rPr lang="hu-HU" dirty="0" smtClean="0"/>
              <a:t>parameter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/>
              <a:t>For example: balance on credit card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6860696" y="2433348"/>
            <a:ext cx="51087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>
                <a:sym typeface="Wingdings" panose="05000000000000000000" pitchFamily="2" charset="2"/>
              </a:rPr>
              <a:t>w</a:t>
            </a:r>
            <a:r>
              <a:rPr lang="hu-HU" dirty="0" smtClean="0"/>
              <a:t>e have multiple </a:t>
            </a:r>
            <a:r>
              <a:rPr lang="hu-HU" b="1" dirty="0" smtClean="0"/>
              <a:t>x </a:t>
            </a:r>
            <a:r>
              <a:rPr lang="hu-HU" dirty="0" smtClean="0"/>
              <a:t>parameters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hu-HU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hu-HU" dirty="0" smtClean="0"/>
              <a:t>For example: balance on credit card, age,</a:t>
            </a:r>
          </a:p>
          <a:p>
            <a:pPr lvl="1"/>
            <a:r>
              <a:rPr lang="hu-HU" dirty="0" smtClean="0"/>
              <a:t> gender, demographics, loan to </a:t>
            </a:r>
            <a:r>
              <a:rPr lang="hu-HU" smtClean="0"/>
              <a:t>income ratio </a:t>
            </a:r>
            <a:r>
              <a:rPr lang="hu-HU" dirty="0" smtClean="0"/>
              <a:t>...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1408014" y="4151211"/>
            <a:ext cx="902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p(x) =  </a:t>
            </a:r>
            <a:endParaRPr lang="hu-HU" sz="2000" b="1" dirty="0">
              <a:solidFill>
                <a:srgbClr val="FF505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247585" y="4367146"/>
            <a:ext cx="2051137" cy="0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58488" y="395115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1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99897" y="444806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1   +   e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78997" y="4328582"/>
            <a:ext cx="13532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- (b  </a:t>
            </a:r>
            <a:r>
              <a:rPr lang="hu-HU" b="1" dirty="0">
                <a:solidFill>
                  <a:srgbClr val="FF5050"/>
                </a:solidFill>
              </a:rPr>
              <a:t>+ b  * </a:t>
            </a:r>
            <a:r>
              <a:rPr lang="hu-HU" b="1" dirty="0" smtClean="0">
                <a:solidFill>
                  <a:srgbClr val="FF5050"/>
                </a:solidFill>
              </a:rPr>
              <a:t>x)</a:t>
            </a:r>
            <a:endParaRPr lang="hu-HU" b="1" dirty="0">
              <a:solidFill>
                <a:srgbClr val="FF5050"/>
              </a:solidFill>
            </a:endParaRPr>
          </a:p>
          <a:p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41220" y="4475171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0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73826" y="4475171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27140" y="4151211"/>
            <a:ext cx="902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p(x) =  </a:t>
            </a:r>
            <a:endParaRPr lang="hu-HU" sz="2000" b="1" dirty="0">
              <a:solidFill>
                <a:srgbClr val="FF505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8266711" y="4367146"/>
            <a:ext cx="3191611" cy="0"/>
          </a:xfrm>
          <a:prstGeom prst="line">
            <a:avLst/>
          </a:prstGeom>
          <a:ln w="28575">
            <a:solidFill>
              <a:srgbClr val="FF5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775936" y="392847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1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19023" y="444806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FF5050"/>
                </a:solidFill>
              </a:rPr>
              <a:t>1   +   e</a:t>
            </a:r>
            <a:endParaRPr lang="hu-HU" sz="2000" b="1" dirty="0">
              <a:solidFill>
                <a:srgbClr val="FF5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098123" y="4328582"/>
            <a:ext cx="2472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5050"/>
                </a:solidFill>
              </a:rPr>
              <a:t>- (b  </a:t>
            </a:r>
            <a:r>
              <a:rPr lang="hu-HU" b="1" dirty="0">
                <a:solidFill>
                  <a:srgbClr val="FF5050"/>
                </a:solidFill>
              </a:rPr>
              <a:t>+ b  * </a:t>
            </a:r>
            <a:r>
              <a:rPr lang="hu-HU" b="1" dirty="0" smtClean="0">
                <a:solidFill>
                  <a:srgbClr val="FF5050"/>
                </a:solidFill>
              </a:rPr>
              <a:t>x  + ... + b  x  )</a:t>
            </a:r>
            <a:endParaRPr lang="hu-HU" b="1" dirty="0">
              <a:solidFill>
                <a:srgbClr val="FF5050"/>
              </a:solidFill>
            </a:endParaRPr>
          </a:p>
          <a:p>
            <a:endParaRPr lang="hu-HU" b="1" dirty="0">
              <a:solidFill>
                <a:srgbClr val="FF5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27978" y="4458987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0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844400" y="4458987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200450" y="4458987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1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984024" y="4465731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n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194418" y="4457639"/>
            <a:ext cx="3155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rgbClr val="FF5050"/>
                </a:solidFill>
              </a:rPr>
              <a:t>n</a:t>
            </a:r>
            <a:endParaRPr lang="hu-HU" sz="1200" b="1" dirty="0">
              <a:solidFill>
                <a:srgbClr val="FF5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65175" y="5145031"/>
            <a:ext cx="7876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Usually we use logistic regression for binary classification: so with </a:t>
            </a:r>
            <a:r>
              <a:rPr lang="hu-HU" b="1" dirty="0" smtClean="0"/>
              <a:t>2</a:t>
            </a:r>
            <a:r>
              <a:rPr lang="hu-HU" dirty="0" smtClean="0"/>
              <a:t> output classes</a:t>
            </a:r>
          </a:p>
          <a:p>
            <a:r>
              <a:rPr lang="hu-HU" dirty="0"/>
              <a:t>	</a:t>
            </a:r>
            <a:r>
              <a:rPr lang="hu-HU" dirty="0" smtClean="0"/>
              <a:t>For example: email is spam or not, client is sick or healthy ...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53131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Logistic Regression – Maximum Likelihood</a:t>
            </a:r>
            <a:endParaRPr lang="hu-HU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233402" y="1626499"/>
            <a:ext cx="91073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Maximum Likelihood Estimation </a:t>
            </a:r>
            <a:r>
              <a:rPr lang="hu-HU" dirty="0" smtClean="0"/>
              <a:t>is a method of estimating the parameters </a:t>
            </a:r>
            <a:r>
              <a:rPr lang="en-US" dirty="0"/>
              <a:t>of a statistical </a:t>
            </a:r>
            <a:r>
              <a:rPr lang="en-US" dirty="0" smtClean="0"/>
              <a:t>model</a:t>
            </a:r>
            <a:endParaRPr lang="hu-HU" dirty="0" smtClean="0"/>
          </a:p>
          <a:p>
            <a:r>
              <a:rPr lang="hu-HU" dirty="0"/>
              <a:t> </a:t>
            </a:r>
            <a:r>
              <a:rPr lang="hu-HU" dirty="0" smtClean="0"/>
              <a:t>  </a:t>
            </a:r>
            <a:r>
              <a:rPr lang="en-US" dirty="0"/>
              <a:t> given observations, by finding the parameter values that maximize the likelihood of </a:t>
            </a:r>
            <a:endParaRPr lang="hu-HU" dirty="0" smtClean="0"/>
          </a:p>
          <a:p>
            <a:r>
              <a:rPr lang="hu-HU" dirty="0"/>
              <a:t> </a:t>
            </a:r>
            <a:r>
              <a:rPr lang="hu-HU" dirty="0" smtClean="0"/>
              <a:t>      </a:t>
            </a:r>
            <a:r>
              <a:rPr lang="en-US" dirty="0" smtClean="0"/>
              <a:t>making </a:t>
            </a:r>
            <a:r>
              <a:rPr lang="en-US" dirty="0"/>
              <a:t>the observations given the parameters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3625231" y="2582730"/>
            <a:ext cx="4694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ym typeface="Wingdings" panose="05000000000000000000" pitchFamily="2" charset="2"/>
              </a:rPr>
              <a:t> the method is based on a </a:t>
            </a:r>
            <a:r>
              <a:rPr lang="hu-HU" b="1" dirty="0" smtClean="0">
                <a:sym typeface="Wingdings" panose="05000000000000000000" pitchFamily="2" charset="2"/>
              </a:rPr>
              <a:t>likelihood-function</a:t>
            </a:r>
            <a:endParaRPr lang="hu-H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99541" y="3400600"/>
            <a:ext cx="2499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FF5050"/>
                </a:solidFill>
              </a:rPr>
              <a:t>l(</a:t>
            </a:r>
            <a:r>
              <a:rPr lang="el-GR" sz="2400" b="1" dirty="0" smtClean="0">
                <a:solidFill>
                  <a:srgbClr val="FF5050"/>
                </a:solidFill>
              </a:rPr>
              <a:t>β</a:t>
            </a:r>
            <a:r>
              <a:rPr lang="hu-HU" sz="2400" b="1" dirty="0" smtClean="0">
                <a:solidFill>
                  <a:srgbClr val="FF5050"/>
                </a:solidFill>
              </a:rPr>
              <a:t>,x)   =   ln L(</a:t>
            </a:r>
            <a:r>
              <a:rPr lang="el-GR" sz="2400" b="1" dirty="0">
                <a:solidFill>
                  <a:srgbClr val="FF5050"/>
                </a:solidFill>
              </a:rPr>
              <a:t>β</a:t>
            </a:r>
            <a:r>
              <a:rPr lang="hu-HU" sz="2400" b="1" dirty="0" smtClean="0">
                <a:solidFill>
                  <a:srgbClr val="FF5050"/>
                </a:solidFill>
              </a:rPr>
              <a:t>,x)</a:t>
            </a:r>
            <a:endParaRPr lang="hu-HU" sz="2400" b="1" dirty="0">
              <a:solidFill>
                <a:srgbClr val="FF5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5886" y="3862265"/>
            <a:ext cx="175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likelihood-function</a:t>
            </a:r>
            <a:endParaRPr lang="hu-HU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4438173" y="3059922"/>
            <a:ext cx="2048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/>
              <a:t>l</a:t>
            </a:r>
            <a:r>
              <a:rPr lang="hu-HU" sz="1600" dirty="0" smtClean="0"/>
              <a:t>og likelihood-function</a:t>
            </a:r>
            <a:endParaRPr lang="hu-H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745332" y="4208110"/>
            <a:ext cx="7321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The aim is the same as we have seen for Linear Regression: we are after the </a:t>
            </a:r>
          </a:p>
          <a:p>
            <a:r>
              <a:rPr lang="hu-HU" dirty="0"/>
              <a:t>	</a:t>
            </a:r>
            <a:r>
              <a:rPr lang="hu-HU" dirty="0" smtClean="0"/>
              <a:t>optimal</a:t>
            </a:r>
            <a:r>
              <a:rPr lang="hu-HU" b="1" dirty="0" smtClean="0"/>
              <a:t> </a:t>
            </a:r>
            <a:r>
              <a:rPr lang="el-GR" b="1" dirty="0" smtClean="0"/>
              <a:t>β</a:t>
            </a:r>
            <a:r>
              <a:rPr lang="hu-HU" b="1" dirty="0" smtClean="0"/>
              <a:t> </a:t>
            </a:r>
            <a:r>
              <a:rPr lang="hu-HU" dirty="0" smtClean="0"/>
              <a:t>values that maximize the likelihood-function</a:t>
            </a:r>
            <a:endParaRPr lang="hu-HU" dirty="0"/>
          </a:p>
        </p:txBody>
      </p:sp>
      <p:sp>
        <p:nvSpPr>
          <p:cNvPr id="11" name="TextBox 10"/>
          <p:cNvSpPr txBox="1"/>
          <p:nvPr/>
        </p:nvSpPr>
        <p:spPr>
          <a:xfrm>
            <a:off x="5285707" y="4941739"/>
            <a:ext cx="2870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 smtClean="0">
                <a:solidFill>
                  <a:srgbClr val="FF5050"/>
                </a:solidFill>
              </a:rPr>
              <a:t>β</a:t>
            </a:r>
            <a:r>
              <a:rPr lang="hu-HU" b="1" dirty="0" smtClean="0"/>
              <a:t> </a:t>
            </a:r>
            <a:r>
              <a:rPr lang="hu-HU" dirty="0" smtClean="0"/>
              <a:t>such that </a:t>
            </a:r>
            <a:r>
              <a:rPr lang="hu-HU" b="1" dirty="0" smtClean="0">
                <a:solidFill>
                  <a:srgbClr val="FF5050"/>
                </a:solidFill>
              </a:rPr>
              <a:t>{ arg max l(</a:t>
            </a:r>
            <a:r>
              <a:rPr lang="el-GR" b="1" dirty="0" smtClean="0">
                <a:solidFill>
                  <a:srgbClr val="FF5050"/>
                </a:solidFill>
              </a:rPr>
              <a:t>β</a:t>
            </a:r>
            <a:r>
              <a:rPr lang="hu-HU" b="1" dirty="0" smtClean="0">
                <a:solidFill>
                  <a:srgbClr val="FF5050"/>
                </a:solidFill>
              </a:rPr>
              <a:t>,x)} </a:t>
            </a:r>
            <a:endParaRPr lang="hu-HU" dirty="0">
              <a:solidFill>
                <a:srgbClr val="FF5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3280" y="5165274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b="1" dirty="0">
                <a:solidFill>
                  <a:srgbClr val="FF5050"/>
                </a:solidFill>
              </a:rPr>
              <a:t>β</a:t>
            </a:r>
            <a:endParaRPr lang="hu-HU" sz="1400" b="1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8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83203</TotalTime>
  <Words>929</Words>
  <Application>Microsoft Office PowerPoint</Application>
  <PresentationFormat>Custom</PresentationFormat>
  <Paragraphs>279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MACHINE LEARNING AND NEURAL NETWORKS</vt:lpstr>
      <vt:lpstr>Logistic Regression</vt:lpstr>
      <vt:lpstr>Logistic Regression</vt:lpstr>
      <vt:lpstr>Logistic Regression</vt:lpstr>
      <vt:lpstr>Logistic Regression</vt:lpstr>
      <vt:lpstr>Logistic Regression</vt:lpstr>
      <vt:lpstr>Logistic Regression</vt:lpstr>
      <vt:lpstr>Logistic Regression</vt:lpstr>
      <vt:lpstr>Logistic Regression – Maximum Likelihood</vt:lpstr>
      <vt:lpstr>Logistic Regression – Maximum Likelihood</vt:lpstr>
      <vt:lpstr>Confusion Matrix</vt:lpstr>
      <vt:lpstr>Cross Validation</vt:lpstr>
      <vt:lpstr>Cross Validation</vt:lpstr>
      <vt:lpstr>Cross Validation</vt:lpstr>
      <vt:lpstr>Cross Validation</vt:lpstr>
      <vt:lpstr>Cross Validation</vt:lpstr>
      <vt:lpstr>Cross Validation</vt:lpstr>
      <vt:lpstr>Cross Validation</vt:lpstr>
      <vt:lpstr>Cross Validation</vt:lpstr>
      <vt:lpstr>Cross Validation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obula raju D</cp:lastModifiedBy>
  <cp:revision>619</cp:revision>
  <dcterms:created xsi:type="dcterms:W3CDTF">2017-12-07T15:29:51Z</dcterms:created>
  <dcterms:modified xsi:type="dcterms:W3CDTF">2026-01-31T02:36:28Z</dcterms:modified>
</cp:coreProperties>
</file>