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82" r:id="rId3"/>
    <p:sldId id="284" r:id="rId4"/>
    <p:sldId id="283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C9F7D0A8-4224-47F0-AE10-D4062F8DA300}">
          <p14:sldIdLst>
            <p14:sldId id="270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4"/>
            <p14:sldId id="283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295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1"/>
            <p14:sldId id="320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331"/>
            <p14:sldId id="332"/>
            <p14:sldId id="333"/>
            <p14:sldId id="330"/>
            <p14:sldId id="335"/>
            <p14:sldId id="334"/>
            <p14:sldId id="336"/>
            <p14:sldId id="337"/>
            <p14:sldId id="338"/>
            <p14:sldId id="339"/>
            <p14:sldId id="340"/>
            <p14:sldId id="341"/>
            <p14:sldId id="342"/>
            <p14:sldId id="343"/>
            <p14:sldId id="344"/>
            <p14:sldId id="346"/>
            <p14:sldId id="347"/>
            <p14:sldId id="348"/>
            <p14:sldId id="350"/>
            <p14:sldId id="349"/>
            <p14:sldId id="351"/>
            <p14:sldId id="352"/>
            <p14:sldId id="353"/>
            <p14:sldId id="354"/>
            <p14:sldId id="355"/>
            <p14:sldId id="345"/>
            <p14:sldId id="356"/>
            <p14:sldId id="357"/>
            <p14:sldId id="358"/>
            <p14:sldId id="360"/>
            <p14:sldId id="361"/>
            <p14:sldId id="362"/>
            <p14:sldId id="363"/>
            <p14:sldId id="364"/>
            <p14:sldId id="365"/>
            <p14:sldId id="366"/>
            <p14:sldId id="367"/>
            <p14:sldId id="373"/>
            <p14:sldId id="368"/>
            <p14:sldId id="369"/>
            <p14:sldId id="371"/>
            <p14:sldId id="370"/>
            <p14:sldId id="374"/>
            <p14:sldId id="372"/>
            <p14:sldId id="375"/>
            <p14:sldId id="376"/>
            <p14:sldId id="381"/>
            <p14:sldId id="377"/>
            <p14:sldId id="378"/>
            <p14:sldId id="379"/>
            <p14:sldId id="387"/>
            <p14:sldId id="380"/>
            <p14:sldId id="383"/>
            <p14:sldId id="384"/>
            <p14:sldId id="385"/>
            <p14:sldId id="386"/>
            <p14:sldId id="388"/>
            <p14:sldId id="389"/>
            <p14:sldId id="390"/>
            <p14:sldId id="392"/>
            <p14:sldId id="412"/>
            <p14:sldId id="393"/>
            <p14:sldId id="415"/>
            <p14:sldId id="394"/>
            <p14:sldId id="395"/>
            <p14:sldId id="396"/>
            <p14:sldId id="397"/>
            <p14:sldId id="398"/>
            <p14:sldId id="399"/>
            <p14:sldId id="400"/>
            <p14:sldId id="401"/>
            <p14:sldId id="402"/>
            <p14:sldId id="403"/>
            <p14:sldId id="404"/>
            <p14:sldId id="405"/>
            <p14:sldId id="406"/>
            <p14:sldId id="407"/>
            <p14:sldId id="408"/>
            <p14:sldId id="409"/>
            <p14:sldId id="410"/>
            <p14:sldId id="411"/>
            <p14:sldId id="414"/>
            <p14:sldId id="416"/>
            <p14:sldId id="417"/>
            <p14:sldId id="418"/>
            <p14:sldId id="419"/>
            <p14:sldId id="420"/>
            <p14:sldId id="421"/>
            <p14:sldId id="422"/>
            <p14:sldId id="423"/>
            <p14:sldId id="424"/>
            <p14:sldId id="425"/>
            <p14:sldId id="426"/>
            <p14:sldId id="427"/>
            <p14:sldId id="428"/>
            <p14:sldId id="429"/>
            <p14:sldId id="430"/>
            <p14:sldId id="431"/>
            <p14:sldId id="432"/>
            <p14:sldId id="433"/>
            <p14:sldId id="434"/>
            <p14:sldId id="435"/>
            <p14:sldId id="436"/>
          </p14:sldIdLst>
        </p14:section>
        <p14:section name="Untitled Section" id="{75452459-30E5-4F4D-B035-6E597C0D812D}">
          <p14:sldIdLst/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CCE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2" autoAdjust="0"/>
    <p:restoredTop sz="94660"/>
  </p:normalViewPr>
  <p:slideViewPr>
    <p:cSldViewPr snapToGrid="0">
      <p:cViewPr varScale="1">
        <p:scale>
          <a:sx n="68" d="100"/>
          <a:sy n="68" d="100"/>
        </p:scale>
        <p:origin x="-557" y="-77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594056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886568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9007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585889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6474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2026. 01. 30.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548683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2026. 01. 30.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450313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2026. 01. 30.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84882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2026. 01. 30.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039490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2026. 01. 30.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275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2026. 01. 30.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79804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975C-879E-4ADC-97CB-23B39C64B811}" type="datetimeFigureOut">
              <a:rPr lang="hu-HU" smtClean="0"/>
              <a:pPr/>
              <a:t>2026. 01. 30.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238974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/>
              <a:t>MACHINE LEARNING</a:t>
            </a:r>
            <a:br>
              <a:rPr lang="hu-HU" b="1" dirty="0" smtClean="0"/>
            </a:br>
            <a:r>
              <a:rPr lang="hu-HU" b="1" dirty="0" smtClean="0"/>
              <a:t>AND</a:t>
            </a:r>
            <a:br>
              <a:rPr lang="hu-HU" b="1" dirty="0" smtClean="0"/>
            </a:br>
            <a:r>
              <a:rPr lang="hu-HU" b="1" dirty="0" smtClean="0"/>
              <a:t>NEURAL NETWORKS</a:t>
            </a:r>
            <a:endParaRPr lang="hu-HU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249039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829962" y="200366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Linear Regression</a:t>
            </a:r>
            <a:endParaRPr lang="hu-HU" b="1" u="sng" dirty="0"/>
          </a:p>
        </p:txBody>
      </p:sp>
      <p:sp>
        <p:nvSpPr>
          <p:cNvPr id="2" name="TextBox 1"/>
          <p:cNvSpPr txBox="1"/>
          <p:nvPr/>
        </p:nvSpPr>
        <p:spPr>
          <a:xfrm>
            <a:off x="1672281" y="1276865"/>
            <a:ext cx="2614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5050"/>
                </a:solidFill>
              </a:rPr>
              <a:t>OPTIMIZATION PROBLEM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7741" y="1567119"/>
            <a:ext cx="76126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This is why optimization algorithms are so important</a:t>
            </a:r>
          </a:p>
          <a:p>
            <a:r>
              <a:rPr lang="hu-HU" dirty="0"/>
              <a:t>	</a:t>
            </a:r>
            <a:r>
              <a:rPr lang="hu-HU" dirty="0" smtClean="0"/>
              <a:t>~ no matter what problem we are dealing with, finally we have to use</a:t>
            </a:r>
          </a:p>
          <a:p>
            <a:r>
              <a:rPr lang="hu-HU" dirty="0"/>
              <a:t>	</a:t>
            </a:r>
            <a:r>
              <a:rPr lang="hu-HU" dirty="0" smtClean="0"/>
              <a:t>	some optimization methods to solve it</a:t>
            </a:r>
            <a:endParaRPr lang="hu-HU" dirty="0"/>
          </a:p>
        </p:txBody>
      </p:sp>
      <p:sp>
        <p:nvSpPr>
          <p:cNvPr id="4" name="TextBox 3"/>
          <p:cNvSpPr txBox="1"/>
          <p:nvPr/>
        </p:nvSpPr>
        <p:spPr>
          <a:xfrm>
            <a:off x="1288453" y="2889140"/>
            <a:ext cx="3993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Design Matrix Approach</a:t>
            </a:r>
            <a:r>
              <a:rPr lang="hu-HU" dirty="0" smtClean="0"/>
              <a:t> (linear algebra)</a:t>
            </a:r>
            <a:endParaRPr lang="hu-HU" dirty="0"/>
          </a:p>
        </p:txBody>
      </p:sp>
      <p:sp>
        <p:nvSpPr>
          <p:cNvPr id="8" name="TextBox 7"/>
          <p:cNvSpPr txBox="1"/>
          <p:nvPr/>
        </p:nvSpPr>
        <p:spPr>
          <a:xfrm>
            <a:off x="8435873" y="2889140"/>
            <a:ext cx="1837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Gradient Descent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3671" y="3410226"/>
            <a:ext cx="33236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f</a:t>
            </a:r>
            <a:r>
              <a:rPr lang="hu-HU" dirty="0" smtClean="0">
                <a:sym typeface="Wingdings" panose="05000000000000000000" pitchFamily="2" charset="2"/>
              </a:rPr>
              <a:t>or low-dimensional problems</a:t>
            </a:r>
          </a:p>
          <a:p>
            <a:pPr lvl="1"/>
            <a:r>
              <a:rPr lang="hu-HU" dirty="0" smtClean="0">
                <a:sym typeface="Wingdings" panose="05000000000000000000" pitchFamily="2" charset="2"/>
              </a:rPr>
              <a:t>it is the best approach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53671" y="4208311"/>
            <a:ext cx="411022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l</a:t>
            </a:r>
            <a:r>
              <a:rPr lang="hu-HU" dirty="0" smtClean="0">
                <a:sym typeface="Wingdings" panose="05000000000000000000" pitchFamily="2" charset="2"/>
              </a:rPr>
              <a:t>ow-dimension means few features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hu-HU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i</a:t>
            </a:r>
            <a:r>
              <a:rPr lang="hu-HU" dirty="0" smtClean="0">
                <a:sym typeface="Wingdings" panose="05000000000000000000" pitchFamily="2" charset="2"/>
              </a:rPr>
              <a:t>f the matrix is huge: matrix operations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         are expensive in higher dimensions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	 Matrix inversion: </a:t>
            </a:r>
            <a:r>
              <a:rPr lang="hu-HU" b="1" dirty="0" smtClean="0">
                <a:sym typeface="Wingdings" panose="05000000000000000000" pitchFamily="2" charset="2"/>
              </a:rPr>
              <a:t>O(N  ) </a:t>
            </a:r>
            <a:r>
              <a:rPr lang="hu-HU" dirty="0">
                <a:sym typeface="Wingdings" panose="05000000000000000000" pitchFamily="2" charset="2"/>
              </a:rPr>
              <a:t>	</a:t>
            </a:r>
            <a:endParaRPr lang="hu-HU" dirty="0" smtClean="0">
              <a:sym typeface="Wingdings" panose="05000000000000000000" pitchFamily="2" charset="2"/>
            </a:endParaRP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dirty="0" smtClean="0">
                <a:sym typeface="Wingdings" panose="05000000000000000000" pitchFamily="2" charset="2"/>
              </a:rPr>
              <a:t>	</a:t>
            </a:r>
            <a:r>
              <a:rPr lang="hu-HU" b="1" dirty="0" smtClean="0">
                <a:sym typeface="Wingdings" panose="05000000000000000000" pitchFamily="2" charset="2"/>
              </a:rPr>
              <a:t>USUALLY THIS IS THE CASE !!!</a:t>
            </a:r>
          </a:p>
          <a:p>
            <a:pPr lvl="1"/>
            <a:endParaRPr lang="hu-HU" dirty="0" smtClean="0">
              <a:sym typeface="Wingdings" panose="05000000000000000000" pitchFamily="2" charset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16651" y="5249044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3</a:t>
            </a:r>
            <a:endParaRPr lang="hu-HU" sz="1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8248871" y="3397521"/>
            <a:ext cx="345056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i</a:t>
            </a:r>
            <a:r>
              <a:rPr lang="hu-HU" dirty="0" smtClean="0">
                <a:sym typeface="Wingdings" panose="05000000000000000000" pitchFamily="2" charset="2"/>
              </a:rPr>
              <a:t>terative approach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hu-HU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w</a:t>
            </a:r>
            <a:r>
              <a:rPr lang="hu-HU" dirty="0" smtClean="0">
                <a:sym typeface="Wingdings" panose="05000000000000000000" pitchFamily="2" charset="2"/>
              </a:rPr>
              <a:t>orks fine in higher dimensions</a:t>
            </a:r>
          </a:p>
          <a:p>
            <a:r>
              <a:rPr lang="hu-HU" dirty="0">
                <a:sym typeface="Wingdings" panose="05000000000000000000" pitchFamily="2" charset="2"/>
              </a:rPr>
              <a:t> </a:t>
            </a:r>
            <a:r>
              <a:rPr lang="hu-HU" dirty="0" smtClean="0">
                <a:sym typeface="Wingdings" panose="05000000000000000000" pitchFamily="2" charset="2"/>
              </a:rPr>
              <a:t>         and usually this is the case</a:t>
            </a:r>
            <a:endParaRPr lang="hu-HU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7545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829962" y="200366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Gradient Descent</a:t>
            </a:r>
            <a:endParaRPr lang="hu-HU" b="1" u="sng" dirty="0"/>
          </a:p>
        </p:txBody>
      </p:sp>
      <p:pic>
        <p:nvPicPr>
          <p:cNvPr id="11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417639" y="1525929"/>
            <a:ext cx="6266894" cy="4195762"/>
          </a:xfrm>
        </p:spPr>
      </p:pic>
      <p:sp>
        <p:nvSpPr>
          <p:cNvPr id="12" name="TextBox 11"/>
          <p:cNvSpPr txBox="1"/>
          <p:nvPr/>
        </p:nvSpPr>
        <p:spPr>
          <a:xfrm>
            <a:off x="937815" y="4517167"/>
            <a:ext cx="322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b</a:t>
            </a:r>
            <a:endParaRPr lang="hu-HU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815833" y="5202999"/>
            <a:ext cx="322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b</a:t>
            </a:r>
            <a:endParaRPr lang="hu-HU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52978" y="1782045"/>
            <a:ext cx="6767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u-HU" sz="2000" dirty="0"/>
          </a:p>
          <a:p>
            <a:r>
              <a:rPr lang="hu-HU" sz="2000" b="1" dirty="0" smtClean="0"/>
              <a:t> C(</a:t>
            </a:r>
            <a:r>
              <a:rPr lang="hu-HU" sz="2000" b="1" u="sng" dirty="0" smtClean="0"/>
              <a:t>b</a:t>
            </a:r>
            <a:r>
              <a:rPr lang="hu-HU" sz="2000" b="1" dirty="0" smtClean="0"/>
              <a:t>)</a:t>
            </a:r>
            <a:endParaRPr lang="hu-HU" sz="2000" b="1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23695" y="538687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0</a:t>
            </a:r>
            <a:endParaRPr lang="hu-HU" sz="1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058460" y="468578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1</a:t>
            </a:r>
            <a:endParaRPr lang="hu-HU" sz="1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638258" y="1031565"/>
            <a:ext cx="798699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u-HU" dirty="0"/>
          </a:p>
          <a:p>
            <a:r>
              <a:rPr lang="hu-HU" dirty="0"/>
              <a:t>		We have to know the partial derivative of the </a:t>
            </a:r>
            <a:r>
              <a:rPr lang="hu-HU" b="1" dirty="0" smtClean="0"/>
              <a:t>C(</a:t>
            </a:r>
            <a:r>
              <a:rPr lang="hu-HU" b="1" u="sng" dirty="0" smtClean="0"/>
              <a:t>b</a:t>
            </a:r>
            <a:r>
              <a:rPr lang="hu-HU" b="1" dirty="0" smtClean="0"/>
              <a:t>)</a:t>
            </a:r>
            <a:r>
              <a:rPr lang="hu-HU" dirty="0" smtClean="0"/>
              <a:t> cost function</a:t>
            </a:r>
            <a:endParaRPr lang="hu-HU" dirty="0"/>
          </a:p>
          <a:p>
            <a:r>
              <a:rPr lang="hu-HU" dirty="0"/>
              <a:t>			and go to the direction of the gradient</a:t>
            </a:r>
          </a:p>
          <a:p>
            <a:r>
              <a:rPr lang="hu-HU" dirty="0"/>
              <a:t>				// gradient ~ partial </a:t>
            </a:r>
            <a:r>
              <a:rPr lang="hu-HU" dirty="0" smtClean="0"/>
              <a:t>derivative</a:t>
            </a:r>
          </a:p>
          <a:p>
            <a:endParaRPr lang="hu-HU" dirty="0"/>
          </a:p>
          <a:p>
            <a:r>
              <a:rPr lang="hu-HU" dirty="0" smtClean="0"/>
              <a:t>		</a:t>
            </a:r>
            <a:endParaRPr lang="hu-HU" dirty="0"/>
          </a:p>
          <a:p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9" name="TextBox 9"/>
              <p:cNvSpPr txBox="1"/>
              <p:nvPr/>
            </p:nvSpPr>
            <p:spPr>
              <a:xfrm>
                <a:off x="7151481" y="2365799"/>
                <a:ext cx="670055" cy="5275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𝛛</m:t>
                          </m:r>
                          <m:r>
                            <a:rPr lang="hu-HU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𝐂</m:t>
                          </m:r>
                          <m:r>
                            <a:rPr lang="hu-HU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hu-HU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𝐛</m:t>
                          </m:r>
                          <m:r>
                            <a:rPr lang="hu-HU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hu-HU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𝛛</m:t>
                          </m:r>
                          <m:r>
                            <a:rPr lang="hu-HU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𝐛</m:t>
                          </m:r>
                        </m:den>
                      </m:f>
                    </m:oMath>
                  </m:oMathPara>
                </a14:m>
                <a:endParaRPr lang="hu-HU" b="1" dirty="0"/>
              </a:p>
            </p:txBody>
          </p:sp>
        </mc:Choice>
        <mc:Fallback>
          <p:sp>
            <p:nvSpPr>
              <p:cNvPr id="19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1481" y="2365799"/>
                <a:ext cx="670055" cy="52758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0" name="TextBox 9"/>
              <p:cNvSpPr txBox="1"/>
              <p:nvPr/>
            </p:nvSpPr>
            <p:spPr>
              <a:xfrm>
                <a:off x="8814020" y="2365799"/>
                <a:ext cx="670055" cy="5275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𝛛</m:t>
                          </m:r>
                          <m:r>
                            <a:rPr lang="hu-HU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𝐂</m:t>
                          </m:r>
                          <m:r>
                            <a:rPr lang="hu-HU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hu-HU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𝐛</m:t>
                          </m:r>
                          <m:r>
                            <a:rPr lang="hu-HU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hu-HU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𝛛</m:t>
                          </m:r>
                          <m:r>
                            <a:rPr lang="hu-HU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𝐛</m:t>
                          </m:r>
                        </m:den>
                      </m:f>
                    </m:oMath>
                  </m:oMathPara>
                </a14:m>
                <a:endParaRPr lang="hu-HU" b="1" dirty="0"/>
              </a:p>
            </p:txBody>
          </p:sp>
        </mc:Choice>
        <mc:Fallback>
          <p:sp>
            <p:nvSpPr>
              <p:cNvPr id="2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4020" y="2365799"/>
                <a:ext cx="670055" cy="52758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7517862" y="276297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0</a:t>
            </a:r>
            <a:endParaRPr lang="hu-HU" sz="1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9186469" y="276297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1</a:t>
            </a:r>
            <a:endParaRPr lang="hu-HU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546459" y="3244909"/>
            <a:ext cx="43690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the    </a:t>
            </a:r>
            <a:r>
              <a:rPr lang="hu-HU" b="1" dirty="0" smtClean="0">
                <a:sym typeface="Wingdings" panose="05000000000000000000" pitchFamily="2" charset="2"/>
              </a:rPr>
              <a:t>f(x</a:t>
            </a:r>
            <a:r>
              <a:rPr lang="hu-HU" dirty="0" smtClean="0">
                <a:sym typeface="Wingdings" panose="05000000000000000000" pitchFamily="2" charset="2"/>
              </a:rPr>
              <a:t>) gradient of a given </a:t>
            </a:r>
            <a:r>
              <a:rPr lang="hu-HU" b="1" dirty="0" smtClean="0">
                <a:sym typeface="Wingdings" panose="05000000000000000000" pitchFamily="2" charset="2"/>
              </a:rPr>
              <a:t>f(x)</a:t>
            </a:r>
            <a:r>
              <a:rPr lang="hu-HU" dirty="0" smtClean="0">
                <a:sym typeface="Wingdings" panose="05000000000000000000" pitchFamily="2" charset="2"/>
              </a:rPr>
              <a:t> function</a:t>
            </a:r>
          </a:p>
          <a:p>
            <a:pPr lvl="1"/>
            <a:r>
              <a:rPr lang="hu-HU" dirty="0" smtClean="0">
                <a:sym typeface="Wingdings" panose="05000000000000000000" pitchFamily="2" charset="2"/>
              </a:rPr>
              <a:t> is pointing in the direction of maximum</a:t>
            </a:r>
          </a:p>
          <a:p>
            <a:pPr marL="742950" lvl="1" indent="-285750">
              <a:buFont typeface="Wingdings" panose="05000000000000000000" pitchFamily="2" charset="2"/>
              <a:buChar char="à"/>
            </a:pPr>
            <a:endParaRPr lang="hu-HU" dirty="0"/>
          </a:p>
        </p:txBody>
      </p:sp>
      <p:sp>
        <p:nvSpPr>
          <p:cNvPr id="7" name="TextBox 6"/>
          <p:cNvSpPr txBox="1"/>
          <p:nvPr/>
        </p:nvSpPr>
        <p:spPr>
          <a:xfrm rot="10800000">
            <a:off x="7201749" y="3254851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ym typeface="Wingdings" panose="05000000000000000000" pitchFamily="2" charset="2"/>
              </a:rPr>
              <a:t>Δ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6546459" y="4016335"/>
            <a:ext cx="47194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we are after the minimum: so we have to use</a:t>
            </a:r>
          </a:p>
          <a:p>
            <a:pPr lvl="1"/>
            <a:r>
              <a:rPr lang="hu-HU" b="1" dirty="0" smtClean="0">
                <a:sym typeface="Wingdings" panose="05000000000000000000" pitchFamily="2" charset="2"/>
              </a:rPr>
              <a:t>-    f(x) </a:t>
            </a:r>
            <a:r>
              <a:rPr lang="hu-HU" dirty="0" smtClean="0">
                <a:sym typeface="Wingdings" panose="05000000000000000000" pitchFamily="2" charset="2"/>
              </a:rPr>
              <a:t>instead</a:t>
            </a:r>
          </a:p>
          <a:p>
            <a:pPr marL="742950" lvl="1" indent="-285750">
              <a:buFont typeface="Wingdings" panose="05000000000000000000" pitchFamily="2" charset="2"/>
              <a:buChar char="à"/>
            </a:pPr>
            <a:endParaRPr lang="hu-HU" dirty="0"/>
          </a:p>
        </p:txBody>
      </p:sp>
      <p:sp>
        <p:nvSpPr>
          <p:cNvPr id="25" name="TextBox 24"/>
          <p:cNvSpPr txBox="1"/>
          <p:nvPr/>
        </p:nvSpPr>
        <p:spPr>
          <a:xfrm rot="10800000">
            <a:off x="7116598" y="4286551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ym typeface="Wingdings" panose="05000000000000000000" pitchFamily="2" charset="2"/>
              </a:rPr>
              <a:t>Δ</a:t>
            </a:r>
            <a:endParaRPr lang="hu-H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219523" y="5418443"/>
            <a:ext cx="1385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5050"/>
                </a:solidFill>
              </a:rPr>
              <a:t>b   </a:t>
            </a:r>
            <a:r>
              <a:rPr lang="hu-HU" b="1" dirty="0" smtClean="0">
                <a:solidFill>
                  <a:srgbClr val="FF5050"/>
                </a:solidFill>
                <a:sym typeface="Wingdings" panose="05000000000000000000" pitchFamily="2" charset="2"/>
              </a:rPr>
              <a:t></a:t>
            </a:r>
            <a:r>
              <a:rPr lang="hu-HU" b="1" dirty="0" smtClean="0">
                <a:solidFill>
                  <a:srgbClr val="FF5050"/>
                </a:solidFill>
              </a:rPr>
              <a:t>  b  – </a:t>
            </a:r>
            <a:r>
              <a:rPr lang="el-GR" b="1" dirty="0" smtClean="0">
                <a:solidFill>
                  <a:srgbClr val="FF5050"/>
                </a:solidFill>
              </a:rPr>
              <a:t>α</a:t>
            </a:r>
            <a:r>
              <a:rPr lang="hu-HU" b="1" dirty="0" smtClean="0">
                <a:solidFill>
                  <a:srgbClr val="FF5050"/>
                </a:solidFill>
              </a:rPr>
              <a:t> </a:t>
            </a:r>
            <a:endParaRPr lang="hu-HU" b="1" dirty="0">
              <a:solidFill>
                <a:srgbClr val="FF5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7" name="TextBox 9"/>
              <p:cNvSpPr txBox="1"/>
              <p:nvPr/>
            </p:nvSpPr>
            <p:spPr>
              <a:xfrm>
                <a:off x="7470367" y="5325035"/>
                <a:ext cx="670055" cy="5275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b="1" i="1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𝛛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𝐂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𝐛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𝛛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𝐛</m:t>
                          </m:r>
                        </m:den>
                      </m:f>
                    </m:oMath>
                  </m:oMathPara>
                </a14:m>
                <a:endParaRPr lang="hu-HU" b="1" dirty="0">
                  <a:solidFill>
                    <a:srgbClr val="FF5050"/>
                  </a:solidFill>
                </a:endParaRPr>
              </a:p>
            </p:txBody>
          </p:sp>
        </mc:Choice>
        <mc:Fallback>
          <p:sp>
            <p:nvSpPr>
              <p:cNvPr id="27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0367" y="5325035"/>
                <a:ext cx="670055" cy="52758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7850908" y="5714115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0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363605" y="556016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0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945211" y="557333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0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622498" y="5418443"/>
            <a:ext cx="1385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5050"/>
                </a:solidFill>
              </a:rPr>
              <a:t>b   </a:t>
            </a:r>
            <a:r>
              <a:rPr lang="hu-HU" b="1" dirty="0" smtClean="0">
                <a:solidFill>
                  <a:srgbClr val="FF5050"/>
                </a:solidFill>
                <a:sym typeface="Wingdings" panose="05000000000000000000" pitchFamily="2" charset="2"/>
              </a:rPr>
              <a:t></a:t>
            </a:r>
            <a:r>
              <a:rPr lang="hu-HU" b="1" dirty="0" smtClean="0">
                <a:solidFill>
                  <a:srgbClr val="FF5050"/>
                </a:solidFill>
              </a:rPr>
              <a:t>  b  – </a:t>
            </a:r>
            <a:r>
              <a:rPr lang="el-GR" b="1" dirty="0" smtClean="0">
                <a:solidFill>
                  <a:srgbClr val="FF5050"/>
                </a:solidFill>
              </a:rPr>
              <a:t>α</a:t>
            </a:r>
            <a:r>
              <a:rPr lang="hu-HU" b="1" dirty="0" smtClean="0">
                <a:solidFill>
                  <a:srgbClr val="FF5050"/>
                </a:solidFill>
              </a:rPr>
              <a:t> </a:t>
            </a:r>
            <a:endParaRPr lang="hu-HU" b="1" dirty="0">
              <a:solidFill>
                <a:srgbClr val="FF5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2" name="TextBox 9"/>
              <p:cNvSpPr txBox="1"/>
              <p:nvPr/>
            </p:nvSpPr>
            <p:spPr>
              <a:xfrm>
                <a:off x="9857158" y="5325035"/>
                <a:ext cx="670055" cy="5275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b="1" i="1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𝛛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𝐂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𝐛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𝛛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𝐛</m:t>
                          </m:r>
                        </m:den>
                      </m:f>
                    </m:oMath>
                  </m:oMathPara>
                </a14:m>
                <a:endParaRPr lang="hu-HU" b="1" dirty="0">
                  <a:solidFill>
                    <a:srgbClr val="FF5050"/>
                  </a:solidFill>
                </a:endParaRPr>
              </a:p>
            </p:txBody>
          </p:sp>
        </mc:Choice>
        <mc:Fallback>
          <p:sp>
            <p:nvSpPr>
              <p:cNvPr id="32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158" y="5325035"/>
                <a:ext cx="670055" cy="52758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10237699" y="5714115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1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774672" y="556016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1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9348186" y="557333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1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22866" y="4824249"/>
            <a:ext cx="180344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FF5050"/>
                </a:solidFill>
              </a:rPr>
              <a:t>m</a:t>
            </a:r>
            <a:r>
              <a:rPr lang="hu-HU" b="1" dirty="0" smtClean="0">
                <a:solidFill>
                  <a:srgbClr val="FF5050"/>
                </a:solidFill>
              </a:rPr>
              <a:t>ake iterations {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r>
              <a:rPr lang="hu-HU" b="1" dirty="0" smtClean="0">
                <a:solidFill>
                  <a:srgbClr val="FF5050"/>
                </a:solidFill>
              </a:rPr>
              <a:t>}</a:t>
            </a:r>
            <a:endParaRPr lang="hu-HU" b="1" dirty="0">
              <a:solidFill>
                <a:srgbClr val="FF5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115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829962" y="200366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Gradient Descent</a:t>
            </a:r>
            <a:endParaRPr lang="hu-HU" b="1" u="sng" dirty="0"/>
          </a:p>
        </p:txBody>
      </p:sp>
      <p:pic>
        <p:nvPicPr>
          <p:cNvPr id="11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417639" y="1525929"/>
            <a:ext cx="6266894" cy="4195762"/>
          </a:xfrm>
        </p:spPr>
      </p:pic>
      <p:sp>
        <p:nvSpPr>
          <p:cNvPr id="12" name="TextBox 11"/>
          <p:cNvSpPr txBox="1"/>
          <p:nvPr/>
        </p:nvSpPr>
        <p:spPr>
          <a:xfrm>
            <a:off x="937815" y="4517167"/>
            <a:ext cx="322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b</a:t>
            </a:r>
            <a:endParaRPr lang="hu-HU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815833" y="5202999"/>
            <a:ext cx="322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b</a:t>
            </a:r>
            <a:endParaRPr lang="hu-HU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23695" y="538687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0</a:t>
            </a:r>
            <a:endParaRPr lang="hu-HU" sz="1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058460" y="468578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1</a:t>
            </a:r>
            <a:endParaRPr lang="hu-HU" sz="1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424993" y="1924449"/>
            <a:ext cx="780072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dirty="0"/>
          </a:p>
          <a:p>
            <a:r>
              <a:rPr lang="hu-HU" dirty="0"/>
              <a:t>		</a:t>
            </a:r>
            <a:r>
              <a:rPr lang="el-GR" b="1" dirty="0" smtClean="0"/>
              <a:t>α</a:t>
            </a:r>
            <a:r>
              <a:rPr lang="hu-HU" dirty="0" smtClean="0"/>
              <a:t>: learning-rate</a:t>
            </a:r>
            <a:endParaRPr lang="hu-HU" dirty="0"/>
          </a:p>
          <a:p>
            <a:r>
              <a:rPr lang="hu-HU" dirty="0" smtClean="0"/>
              <a:t>		</a:t>
            </a:r>
            <a:endParaRPr lang="hu-HU" dirty="0"/>
          </a:p>
          <a:p>
            <a:r>
              <a:rPr lang="hu-HU" dirty="0" smtClean="0"/>
              <a:t>			</a:t>
            </a:r>
            <a:r>
              <a:rPr lang="hu-HU" dirty="0" smtClean="0">
                <a:sym typeface="Wingdings" panose="05000000000000000000" pitchFamily="2" charset="2"/>
              </a:rPr>
              <a:t> small learning-rate: the algorithm takes small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		steps towards the minimum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			~ takes more time to converge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dirty="0" smtClean="0">
                <a:sym typeface="Wingdings" panose="05000000000000000000" pitchFamily="2" charset="2"/>
              </a:rPr>
              <a:t>			 huge learning-rate: the algorithm takes big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		steps towards the minimum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			~ algorithm is faster but not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				as accurate</a:t>
            </a:r>
            <a:endParaRPr lang="hu-HU" dirty="0"/>
          </a:p>
        </p:txBody>
      </p:sp>
      <p:sp>
        <p:nvSpPr>
          <p:cNvPr id="36" name="TextBox 35"/>
          <p:cNvSpPr txBox="1"/>
          <p:nvPr/>
        </p:nvSpPr>
        <p:spPr>
          <a:xfrm>
            <a:off x="652978" y="1782045"/>
            <a:ext cx="6767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u-HU" sz="2000" dirty="0"/>
          </a:p>
          <a:p>
            <a:r>
              <a:rPr lang="hu-HU" sz="2000" b="1" dirty="0" smtClean="0"/>
              <a:t> C(</a:t>
            </a:r>
            <a:r>
              <a:rPr lang="hu-HU" sz="2000" b="1" u="sng" dirty="0" smtClean="0"/>
              <a:t>b</a:t>
            </a:r>
            <a:r>
              <a:rPr lang="hu-HU" sz="2000" b="1" dirty="0" smtClean="0"/>
              <a:t>)</a:t>
            </a:r>
            <a:endParaRPr lang="hu-HU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292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829962" y="200366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Linear Regression - Parameters</a:t>
            </a:r>
            <a:endParaRPr lang="hu-HU" b="1" u="sng" dirty="0"/>
          </a:p>
        </p:txBody>
      </p:sp>
      <p:sp>
        <p:nvSpPr>
          <p:cNvPr id="2" name="TextBox 1"/>
          <p:cNvSpPr txBox="1"/>
          <p:nvPr/>
        </p:nvSpPr>
        <p:spPr>
          <a:xfrm>
            <a:off x="1610315" y="1302818"/>
            <a:ext cx="3534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The </a:t>
            </a:r>
            <a:r>
              <a:rPr lang="hu-HU" b="1" dirty="0" smtClean="0"/>
              <a:t>R</a:t>
            </a:r>
            <a:r>
              <a:rPr lang="hu-HU" dirty="0" smtClean="0"/>
              <a:t>  statistic is defined as follows:</a:t>
            </a:r>
            <a:endParaRPr lang="hu-HU" dirty="0"/>
          </a:p>
        </p:txBody>
      </p:sp>
      <p:sp>
        <p:nvSpPr>
          <p:cNvPr id="4" name="TextBox 3"/>
          <p:cNvSpPr txBox="1"/>
          <p:nvPr/>
        </p:nvSpPr>
        <p:spPr>
          <a:xfrm>
            <a:off x="2136297" y="125052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2</a:t>
            </a:r>
            <a:endParaRPr lang="hu-HU" sz="1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050983" y="1974457"/>
            <a:ext cx="1093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5050"/>
                </a:solidFill>
              </a:rPr>
              <a:t>R   =  1  -  </a:t>
            </a:r>
            <a:endParaRPr lang="hu-HU" b="1" dirty="0">
              <a:solidFill>
                <a:srgbClr val="FF5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TextBox 5"/>
              <p:cNvSpPr txBox="1"/>
              <p:nvPr/>
            </p:nvSpPr>
            <p:spPr>
              <a:xfrm>
                <a:off x="5035732" y="1874647"/>
                <a:ext cx="453650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b="1" i="1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𝐑𝐒𝐒</m:t>
                          </m:r>
                        </m:num>
                        <m:den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𝐓𝐒𝐒</m:t>
                          </m:r>
                        </m:den>
                      </m:f>
                    </m:oMath>
                  </m:oMathPara>
                </a14:m>
                <a:endParaRPr lang="hu-HU" b="1" dirty="0">
                  <a:solidFill>
                    <a:srgbClr val="FF5050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5732" y="1874647"/>
                <a:ext cx="453650" cy="52039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4179106" y="195391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2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93448" y="2590737"/>
            <a:ext cx="753821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measures the accuracy of the regression models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It is the square of the correlation coefficient</a:t>
            </a:r>
            <a:r>
              <a:rPr lang="hu-HU" b="1" dirty="0" smtClean="0">
                <a:sym typeface="Wingdings" panose="05000000000000000000" pitchFamily="2" charset="2"/>
              </a:rPr>
              <a:t> r</a:t>
            </a:r>
          </a:p>
          <a:p>
            <a:r>
              <a:rPr lang="hu-HU" b="1" dirty="0">
                <a:sym typeface="Wingdings" panose="05000000000000000000" pitchFamily="2" charset="2"/>
              </a:rPr>
              <a:t>	</a:t>
            </a:r>
            <a:r>
              <a:rPr lang="hu-HU" b="1" dirty="0" smtClean="0">
                <a:sym typeface="Wingdings" panose="05000000000000000000" pitchFamily="2" charset="2"/>
              </a:rPr>
              <a:t>	~ </a:t>
            </a:r>
            <a:r>
              <a:rPr lang="hu-HU" dirty="0" smtClean="0">
                <a:sym typeface="Wingdings" panose="05000000000000000000" pitchFamily="2" charset="2"/>
              </a:rPr>
              <a:t>so it measures how strong of a linear relationship is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	between two variables !!!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hu-HU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b="1" dirty="0" smtClean="0"/>
              <a:t>RSS</a:t>
            </a:r>
            <a:r>
              <a:rPr lang="hu-HU" dirty="0" smtClean="0"/>
              <a:t> - „residual sum of squares”</a:t>
            </a:r>
          </a:p>
          <a:p>
            <a:r>
              <a:rPr lang="hu-HU" dirty="0"/>
              <a:t> </a:t>
            </a:r>
            <a:r>
              <a:rPr lang="hu-HU" dirty="0" smtClean="0"/>
              <a:t>         Measures the variability left unexplained after performing the regression</a:t>
            </a:r>
          </a:p>
          <a:p>
            <a:endParaRPr lang="hu-HU" dirty="0"/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b="1" dirty="0" smtClean="0"/>
              <a:t>TSS</a:t>
            </a:r>
            <a:r>
              <a:rPr lang="hu-HU" dirty="0" smtClean="0"/>
              <a:t> - „total sum of squares”</a:t>
            </a:r>
          </a:p>
          <a:p>
            <a:pPr lvl="1"/>
            <a:r>
              <a:rPr lang="hu-HU" dirty="0" smtClean="0"/>
              <a:t>It measure the total variance in </a:t>
            </a:r>
            <a:r>
              <a:rPr lang="hu-HU" b="1" u="sng" dirty="0" smtClean="0"/>
              <a:t>y</a:t>
            </a:r>
            <a:endParaRPr lang="hu-HU" b="1" u="sng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3863828" y="5453059"/>
                <a:ext cx="1156983" cy="7622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hu-HU" sz="1600" b="1" i="1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hu-HU" sz="1600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𝐢</m:t>
                          </m:r>
                          <m:r>
                            <a:rPr lang="hu-HU" sz="1600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hu-HU" sz="1600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hu-HU" sz="1600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</m:sup>
                        <m:e>
                          <m:r>
                            <a:rPr lang="hu-HU" sz="1600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hu-HU" sz="1600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𝐲</m:t>
                          </m:r>
                          <m:r>
                            <a:rPr lang="hu-HU" sz="1600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l-GR" sz="1600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𝛍</m:t>
                          </m:r>
                          <m:r>
                            <a:rPr lang="hu-HU" sz="1600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hu-HU" sz="1600" b="1" dirty="0">
                  <a:solidFill>
                    <a:srgbClr val="FF5050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3828" y="5453059"/>
                <a:ext cx="1156983" cy="76226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4813401" y="5606130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100" b="1" dirty="0" smtClean="0">
                <a:solidFill>
                  <a:srgbClr val="FF5050"/>
                </a:solidFill>
              </a:rPr>
              <a:t>2</a:t>
            </a:r>
            <a:endParaRPr lang="hu-HU" sz="1100" b="1" dirty="0">
              <a:solidFill>
                <a:srgbClr val="FF5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9" name="TextBox 18"/>
              <p:cNvSpPr txBox="1"/>
              <p:nvPr/>
            </p:nvSpPr>
            <p:spPr>
              <a:xfrm>
                <a:off x="9031665" y="4027386"/>
                <a:ext cx="1461554" cy="7622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hu-HU" sz="1600" b="1" i="1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hu-HU" sz="1600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𝐢</m:t>
                          </m:r>
                          <m:r>
                            <a:rPr lang="hu-HU" sz="1600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hu-HU" sz="1600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hu-HU" sz="1600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</m:sup>
                        <m:e>
                          <m:r>
                            <a:rPr lang="hu-HU" sz="1600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hu-HU" sz="1600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𝐇</m:t>
                          </m:r>
                          <m:r>
                            <a:rPr lang="hu-HU" sz="1600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hu-HU" sz="1600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hu-HU" sz="1600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)−</m:t>
                          </m:r>
                          <m:r>
                            <a:rPr lang="hu-HU" sz="1600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𝐲</m:t>
                          </m:r>
                          <m:r>
                            <a:rPr lang="hu-HU" sz="1600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</m:nary>
                    </m:oMath>
                  </m:oMathPara>
                </a14:m>
                <a:endParaRPr lang="hu-HU" sz="1600" b="1" dirty="0">
                  <a:solidFill>
                    <a:srgbClr val="FF5050"/>
                  </a:solidFill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1665" y="4027386"/>
                <a:ext cx="1461554" cy="76226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10296826" y="4180457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100" b="1" dirty="0" smtClean="0">
                <a:solidFill>
                  <a:srgbClr val="FF5050"/>
                </a:solidFill>
              </a:rPr>
              <a:t>2</a:t>
            </a:r>
            <a:endParaRPr lang="hu-HU" sz="1100" b="1" dirty="0">
              <a:solidFill>
                <a:srgbClr val="FF5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TextBox 8"/>
              <p:cNvSpPr txBox="1"/>
              <p:nvPr/>
            </p:nvSpPr>
            <p:spPr>
              <a:xfrm>
                <a:off x="3660349" y="5512834"/>
                <a:ext cx="380232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b="1" i="1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</m:den>
                      </m:f>
                    </m:oMath>
                  </m:oMathPara>
                </a14:m>
                <a:endParaRPr lang="hu-HU" b="1" dirty="0">
                  <a:solidFill>
                    <a:srgbClr val="FF5050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349" y="5512834"/>
                <a:ext cx="380232" cy="61093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974233" y="1946778"/>
            <a:ext cx="4579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// the higher the better the model fits the data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92625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962" y="200366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Linear Regression</a:t>
            </a:r>
            <a:endParaRPr lang="hu-HU" b="1" u="sng" dirty="0"/>
          </a:p>
        </p:txBody>
      </p:sp>
      <p:sp>
        <p:nvSpPr>
          <p:cNvPr id="38" name="TextBox 37"/>
          <p:cNvSpPr txBox="1"/>
          <p:nvPr/>
        </p:nvSpPr>
        <p:spPr>
          <a:xfrm>
            <a:off x="1729946" y="1244216"/>
            <a:ext cx="71863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It </a:t>
            </a:r>
            <a:r>
              <a:rPr lang="hu-HU" dirty="0"/>
              <a:t>is an approach for modelling the relationship between scalar dependent </a:t>
            </a:r>
            <a:endParaRPr lang="hu-HU" dirty="0" smtClean="0"/>
          </a:p>
          <a:p>
            <a:r>
              <a:rPr lang="hu-HU" dirty="0"/>
              <a:t>	</a:t>
            </a:r>
            <a:r>
              <a:rPr lang="hu-HU" dirty="0" smtClean="0"/>
              <a:t>variable </a:t>
            </a:r>
            <a:r>
              <a:rPr lang="hu-HU" b="1" dirty="0"/>
              <a:t>y</a:t>
            </a:r>
            <a:r>
              <a:rPr lang="hu-HU" dirty="0"/>
              <a:t> and one or more </a:t>
            </a:r>
            <a:r>
              <a:rPr lang="hu-HU" dirty="0" smtClean="0"/>
              <a:t>explanatory </a:t>
            </a:r>
            <a:r>
              <a:rPr lang="hu-HU" dirty="0"/>
              <a:t>variables </a:t>
            </a:r>
            <a:r>
              <a:rPr lang="hu-HU" b="1" u="sng" dirty="0"/>
              <a:t>x</a:t>
            </a:r>
          </a:p>
          <a:p>
            <a:endParaRPr lang="hu-HU" dirty="0"/>
          </a:p>
        </p:txBody>
      </p:sp>
      <p:sp>
        <p:nvSpPr>
          <p:cNvPr id="39" name="TextBox 38"/>
          <p:cNvSpPr txBox="1"/>
          <p:nvPr/>
        </p:nvSpPr>
        <p:spPr>
          <a:xfrm>
            <a:off x="1072425" y="2150768"/>
            <a:ext cx="9256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SIMPLE LINEAR REGRESSION</a:t>
            </a:r>
            <a:r>
              <a:rPr lang="hu-HU" dirty="0" smtClean="0"/>
              <a:t>				            </a:t>
            </a:r>
            <a:r>
              <a:rPr lang="hu-HU" b="1" u="sng" dirty="0" smtClean="0"/>
              <a:t>MULTIPLE LINEAR REGRESSION</a:t>
            </a:r>
            <a:endParaRPr lang="hu-HU" b="1" u="sng" dirty="0"/>
          </a:p>
        </p:txBody>
      </p:sp>
      <p:sp>
        <p:nvSpPr>
          <p:cNvPr id="40" name="TextBox 39"/>
          <p:cNvSpPr txBox="1"/>
          <p:nvPr/>
        </p:nvSpPr>
        <p:spPr>
          <a:xfrm>
            <a:off x="1072425" y="2668513"/>
            <a:ext cx="39932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s</a:t>
            </a:r>
            <a:r>
              <a:rPr lang="hu-HU" dirty="0" smtClean="0">
                <a:sym typeface="Wingdings" panose="05000000000000000000" pitchFamily="2" charset="2"/>
              </a:rPr>
              <a:t>ingle explanatory variable </a:t>
            </a:r>
            <a:r>
              <a:rPr lang="hu-HU" b="1" dirty="0" smtClean="0">
                <a:sym typeface="Wingdings" panose="05000000000000000000" pitchFamily="2" charset="2"/>
              </a:rPr>
              <a:t>x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hu-HU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we want to approximate the </a:t>
            </a:r>
            <a:r>
              <a:rPr lang="hu-HU" dirty="0" smtClean="0">
                <a:sym typeface="Wingdings" panose="05000000000000000000" pitchFamily="2" charset="2"/>
              </a:rPr>
              <a:t>price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>
                <a:sym typeface="Wingdings" panose="05000000000000000000" pitchFamily="2" charset="2"/>
              </a:rPr>
              <a:t>of houses if we know the </a:t>
            </a:r>
            <a:r>
              <a:rPr lang="hu-HU" dirty="0" smtClean="0">
                <a:sym typeface="Wingdings" panose="05000000000000000000" pitchFamily="2" charset="2"/>
              </a:rPr>
              <a:t>sizes</a:t>
            </a:r>
            <a:endParaRPr lang="hu-HU" dirty="0"/>
          </a:p>
        </p:txBody>
      </p:sp>
      <p:sp>
        <p:nvSpPr>
          <p:cNvPr id="41" name="TextBox 40"/>
          <p:cNvSpPr txBox="1"/>
          <p:nvPr/>
        </p:nvSpPr>
        <p:spPr>
          <a:xfrm>
            <a:off x="7189682" y="2668513"/>
            <a:ext cx="364779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several explanatory variables </a:t>
            </a:r>
            <a:r>
              <a:rPr lang="hu-HU" b="1" u="sng" dirty="0" smtClean="0">
                <a:sym typeface="Wingdings" panose="05000000000000000000" pitchFamily="2" charset="2"/>
              </a:rPr>
              <a:t>x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hu-HU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we want to approximate the </a:t>
            </a:r>
            <a:r>
              <a:rPr lang="hu-HU" dirty="0" smtClean="0">
                <a:sym typeface="Wingdings" panose="05000000000000000000" pitchFamily="2" charset="2"/>
              </a:rPr>
              <a:t>price</a:t>
            </a:r>
          </a:p>
          <a:p>
            <a:r>
              <a:rPr lang="hu-HU" dirty="0">
                <a:sym typeface="Wingdings" panose="05000000000000000000" pitchFamily="2" charset="2"/>
              </a:rPr>
              <a:t> </a:t>
            </a:r>
            <a:r>
              <a:rPr lang="hu-HU" dirty="0" smtClean="0">
                <a:sym typeface="Wingdings" panose="05000000000000000000" pitchFamily="2" charset="2"/>
              </a:rPr>
              <a:t>       </a:t>
            </a:r>
            <a:r>
              <a:rPr lang="hu-HU" dirty="0">
                <a:sym typeface="Wingdings" panose="05000000000000000000" pitchFamily="2" charset="2"/>
              </a:rPr>
              <a:t>of houses if we know the </a:t>
            </a:r>
            <a:r>
              <a:rPr lang="hu-HU" dirty="0" smtClean="0">
                <a:sym typeface="Wingdings" panose="05000000000000000000" pitchFamily="2" charset="2"/>
              </a:rPr>
              <a:t>sizes,</a:t>
            </a:r>
          </a:p>
          <a:p>
            <a:r>
              <a:rPr lang="hu-HU" dirty="0">
                <a:sym typeface="Wingdings" panose="05000000000000000000" pitchFamily="2" charset="2"/>
              </a:rPr>
              <a:t> </a:t>
            </a:r>
            <a:r>
              <a:rPr lang="hu-HU" dirty="0" smtClean="0">
                <a:sym typeface="Wingdings" panose="05000000000000000000" pitchFamily="2" charset="2"/>
              </a:rPr>
              <a:t>          number of rooms...</a:t>
            </a:r>
            <a:endParaRPr lang="hu-HU" dirty="0"/>
          </a:p>
        </p:txBody>
      </p:sp>
      <p:sp>
        <p:nvSpPr>
          <p:cNvPr id="42" name="TextBox 41"/>
          <p:cNvSpPr txBox="1"/>
          <p:nvPr/>
        </p:nvSpPr>
        <p:spPr>
          <a:xfrm>
            <a:off x="2423105" y="4348619"/>
            <a:ext cx="73293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ym typeface="Wingdings" panose="05000000000000000000" pitchFamily="2" charset="2"/>
              </a:rPr>
              <a:t>We </a:t>
            </a:r>
            <a:r>
              <a:rPr lang="hu-HU" dirty="0">
                <a:sym typeface="Wingdings" panose="05000000000000000000" pitchFamily="2" charset="2"/>
              </a:rPr>
              <a:t>use linear predictor </a:t>
            </a:r>
            <a:r>
              <a:rPr lang="hu-HU" dirty="0" smtClean="0">
                <a:sym typeface="Wingdings" panose="05000000000000000000" pitchFamily="2" charset="2"/>
              </a:rPr>
              <a:t>functions: </a:t>
            </a:r>
            <a:r>
              <a:rPr lang="hu-HU" dirty="0">
                <a:sym typeface="Wingdings" panose="05000000000000000000" pitchFamily="2" charset="2"/>
              </a:rPr>
              <a:t>this is why it is called </a:t>
            </a:r>
            <a:r>
              <a:rPr lang="hu-HU" b="1" dirty="0">
                <a:sym typeface="Wingdings" panose="05000000000000000000" pitchFamily="2" charset="2"/>
              </a:rPr>
              <a:t>LINEAR</a:t>
            </a:r>
            <a:r>
              <a:rPr lang="hu-HU" dirty="0">
                <a:sym typeface="Wingdings" panose="05000000000000000000" pitchFamily="2" charset="2"/>
              </a:rPr>
              <a:t> regression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62220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962" y="200366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Linear Regression</a:t>
            </a:r>
            <a:endParaRPr lang="hu-HU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408670" y="1202763"/>
            <a:ext cx="979037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Linear regression is the first machine learning algorithms: as usual it needs a dataset</a:t>
            </a:r>
          </a:p>
          <a:p>
            <a:r>
              <a:rPr lang="hu-HU" dirty="0"/>
              <a:t>	</a:t>
            </a:r>
            <a:r>
              <a:rPr lang="hu-HU" u="sng" dirty="0" smtClean="0"/>
              <a:t>Dataset</a:t>
            </a:r>
            <a:r>
              <a:rPr lang="hu-HU" dirty="0" smtClean="0"/>
              <a:t>: </a:t>
            </a:r>
            <a:r>
              <a:rPr lang="hu-HU" b="1" dirty="0" smtClean="0">
                <a:solidFill>
                  <a:srgbClr val="FF5050"/>
                </a:solidFill>
              </a:rPr>
              <a:t>house_sales.csv </a:t>
            </a:r>
          </a:p>
          <a:p>
            <a:r>
              <a:rPr lang="hu-HU" dirty="0"/>
              <a:t>	</a:t>
            </a:r>
            <a:r>
              <a:rPr lang="hu-HU" dirty="0" smtClean="0"/>
              <a:t>	   Contains information </a:t>
            </a:r>
            <a:r>
              <a:rPr lang="en-US" dirty="0"/>
              <a:t>about </a:t>
            </a:r>
            <a:r>
              <a:rPr lang="en-US" dirty="0" smtClean="0"/>
              <a:t>a</a:t>
            </a:r>
            <a:r>
              <a:rPr lang="hu-HU" dirty="0" smtClean="0"/>
              <a:t> </a:t>
            </a:r>
            <a:r>
              <a:rPr lang="en-US" dirty="0" smtClean="0"/>
              <a:t>home </a:t>
            </a:r>
            <a:r>
              <a:rPr lang="en-US" dirty="0"/>
              <a:t>sold between May 2014 and May 2015 </a:t>
            </a:r>
            <a:r>
              <a:rPr lang="en-US" dirty="0" smtClean="0"/>
              <a:t>along</a:t>
            </a:r>
            <a:endParaRPr lang="hu-HU" dirty="0" smtClean="0"/>
          </a:p>
          <a:p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en-US" dirty="0" smtClean="0"/>
              <a:t> </a:t>
            </a:r>
            <a:r>
              <a:rPr lang="en-US" dirty="0"/>
              <a:t>with the price </a:t>
            </a:r>
            <a:r>
              <a:rPr lang="hu-HU" dirty="0" smtClean="0"/>
              <a:t>~ multiple explanatory variables are present </a:t>
            </a:r>
          </a:p>
          <a:p>
            <a:endParaRPr lang="hu-HU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1847" y="2528107"/>
            <a:ext cx="11735151" cy="1795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0915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153974" y="3792975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1138215" y="1637370"/>
            <a:ext cx="0" cy="459802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959794" y="6045819"/>
            <a:ext cx="620008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778335" y="3703765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663321" y="545078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075809" y="4943408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254229" y="4110784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789380" y="401599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473429" y="2384204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967800" y="315270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179566" y="2205784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565573" y="601236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00363" y="601236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360811" y="601236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750997" y="601236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343119" y="607677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30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789741" y="607677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50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144565" y="607186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80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492331" y="6071866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100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7145902" y="5853167"/>
            <a:ext cx="2263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s</a:t>
            </a:r>
            <a:r>
              <a:rPr lang="hu-HU" b="1" dirty="0" smtClean="0"/>
              <a:t>ize of houses [m  ]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15793" y="1276450"/>
            <a:ext cx="1204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p</a:t>
            </a:r>
            <a:r>
              <a:rPr lang="hu-HU" b="1" dirty="0" smtClean="0"/>
              <a:t>rices [$]</a:t>
            </a:r>
            <a:endParaRPr lang="en-US" b="1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071308" y="5328419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071308" y="4486508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067590" y="3636222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067590" y="2794311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071306" y="1953988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20147" y="5143753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100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56213" y="4279277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2</a:t>
            </a:r>
            <a:r>
              <a:rPr lang="hu-HU" b="1" dirty="0" smtClean="0"/>
              <a:t>00</a:t>
            </a:r>
            <a:endParaRPr lang="en-US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488911" y="3455744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3</a:t>
            </a:r>
            <a:r>
              <a:rPr lang="hu-HU" b="1" dirty="0" smtClean="0"/>
              <a:t>00</a:t>
            </a:r>
            <a:endParaRPr lang="en-US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474042" y="2614908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400</a:t>
            </a:r>
            <a:endParaRPr lang="en-US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488911" y="1774072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5</a:t>
            </a:r>
            <a:r>
              <a:rPr lang="hu-HU" b="1" dirty="0" smtClean="0"/>
              <a:t>00</a:t>
            </a:r>
            <a:endParaRPr lang="en-US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8775317" y="5827199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2</a:t>
            </a:r>
            <a:endParaRPr lang="hu-HU" sz="1200" b="1" dirty="0"/>
          </a:p>
        </p:txBody>
      </p:sp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829962" y="200366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Linear Regression</a:t>
            </a:r>
            <a:endParaRPr lang="hu-HU" b="1" u="sng" dirty="0"/>
          </a:p>
        </p:txBody>
      </p:sp>
      <p:sp>
        <p:nvSpPr>
          <p:cNvPr id="41" name="TextBox 40"/>
          <p:cNvSpPr txBox="1"/>
          <p:nvPr/>
        </p:nvSpPr>
        <p:spPr>
          <a:xfrm>
            <a:off x="7317199" y="1596251"/>
            <a:ext cx="418492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What is the aim of Linear Regression?</a:t>
            </a:r>
          </a:p>
          <a:p>
            <a:r>
              <a:rPr lang="hu-HU" dirty="0" smtClean="0"/>
              <a:t>  </a:t>
            </a:r>
          </a:p>
          <a:p>
            <a:r>
              <a:rPr lang="hu-HU" dirty="0" smtClean="0"/>
              <a:t>     </a:t>
            </a:r>
            <a:r>
              <a:rPr lang="hu-HU" dirty="0" smtClean="0">
                <a:sym typeface="Wingdings" panose="05000000000000000000" pitchFamily="2" charset="2"/>
              </a:rPr>
              <a:t> want to find some linear relationship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between the features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dirty="0">
                <a:sym typeface="Wingdings" panose="05000000000000000000" pitchFamily="2" charset="2"/>
              </a:rPr>
              <a:t> </a:t>
            </a:r>
            <a:r>
              <a:rPr lang="hu-HU" dirty="0" smtClean="0">
                <a:sym typeface="Wingdings" panose="05000000000000000000" pitchFamily="2" charset="2"/>
              </a:rPr>
              <a:t>  </a:t>
            </a:r>
            <a:endParaRPr lang="hu-HU" dirty="0" smtClean="0"/>
          </a:p>
        </p:txBody>
      </p:sp>
      <p:sp>
        <p:nvSpPr>
          <p:cNvPr id="42" name="TextBox 41"/>
          <p:cNvSpPr txBox="1"/>
          <p:nvPr/>
        </p:nvSpPr>
        <p:spPr>
          <a:xfrm>
            <a:off x="7940026" y="3855545"/>
            <a:ext cx="2281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b="1" dirty="0" smtClean="0">
                <a:solidFill>
                  <a:srgbClr val="FF5050"/>
                </a:solidFill>
              </a:rPr>
              <a:t>H(x) = b  + b  x</a:t>
            </a:r>
            <a:endParaRPr lang="hu-HU" sz="2800" b="1" dirty="0">
              <a:solidFill>
                <a:srgbClr val="FF505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089786" y="4094455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 smtClean="0">
                <a:solidFill>
                  <a:srgbClr val="FF5050"/>
                </a:solidFill>
              </a:rPr>
              <a:t>0</a:t>
            </a:r>
            <a:endParaRPr lang="hu-HU" sz="1600" b="1" dirty="0">
              <a:solidFill>
                <a:srgbClr val="FF505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9675804" y="4117155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 smtClean="0">
                <a:solidFill>
                  <a:srgbClr val="FF5050"/>
                </a:solidFill>
              </a:rPr>
              <a:t>1</a:t>
            </a:r>
            <a:endParaRPr lang="hu-HU" sz="1600" b="1" dirty="0">
              <a:solidFill>
                <a:srgbClr val="FF5050"/>
              </a:solidFill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8294256" y="4367819"/>
            <a:ext cx="120597" cy="30545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826306" y="4688241"/>
            <a:ext cx="31383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dirty="0"/>
              <a:t>d</a:t>
            </a:r>
            <a:r>
              <a:rPr lang="hu-HU" sz="1600" dirty="0" smtClean="0"/>
              <a:t>ependent variable, this is what we</a:t>
            </a:r>
          </a:p>
          <a:p>
            <a:pPr algn="ctr"/>
            <a:r>
              <a:rPr lang="hu-HU" sz="1600" dirty="0" smtClean="0"/>
              <a:t>are trying to predict or estimate</a:t>
            </a:r>
          </a:p>
          <a:p>
            <a:pPr algn="ctr"/>
            <a:r>
              <a:rPr lang="hu-HU" sz="1600" dirty="0" smtClean="0"/>
              <a:t>(price of the house)</a:t>
            </a:r>
            <a:endParaRPr lang="hu-HU" sz="1600" dirty="0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9964666" y="3770363"/>
            <a:ext cx="61044" cy="23842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8370373" y="3118990"/>
            <a:ext cx="29199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dirty="0"/>
              <a:t>i</a:t>
            </a:r>
            <a:r>
              <a:rPr lang="hu-HU" sz="1600" dirty="0" smtClean="0"/>
              <a:t>ndependent variable we use to</a:t>
            </a:r>
          </a:p>
          <a:p>
            <a:pPr algn="ctr"/>
            <a:r>
              <a:rPr lang="hu-HU" sz="1600" dirty="0"/>
              <a:t>m</a:t>
            </a:r>
            <a:r>
              <a:rPr lang="hu-HU" sz="1600" dirty="0" smtClean="0"/>
              <a:t>ake predictions (size of house) </a:t>
            </a:r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xmlns="" val="2878315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153974" y="3792975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1138215" y="1637370"/>
            <a:ext cx="0" cy="459802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959794" y="6045819"/>
            <a:ext cx="620008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778335" y="3703765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663321" y="545078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075809" y="4943408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254229" y="4110784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789380" y="401599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473429" y="2384204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967800" y="315270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179566" y="2205784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565573" y="601236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00363" y="601236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360811" y="601236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750997" y="601236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343119" y="607677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30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789741" y="607677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50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144565" y="607186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80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492331" y="6071866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100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7145902" y="5853167"/>
            <a:ext cx="2263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s</a:t>
            </a:r>
            <a:r>
              <a:rPr lang="hu-HU" b="1" dirty="0" smtClean="0"/>
              <a:t>ize of houses [m  ]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15793" y="1276450"/>
            <a:ext cx="1204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p</a:t>
            </a:r>
            <a:r>
              <a:rPr lang="hu-HU" b="1" dirty="0" smtClean="0"/>
              <a:t>rices [$]</a:t>
            </a:r>
            <a:endParaRPr lang="en-US" b="1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071308" y="5328419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071308" y="4486508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067590" y="3636222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067590" y="2794311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071306" y="1953988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20147" y="5143753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100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56213" y="4279277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2</a:t>
            </a:r>
            <a:r>
              <a:rPr lang="hu-HU" b="1" dirty="0" smtClean="0"/>
              <a:t>00</a:t>
            </a:r>
            <a:endParaRPr lang="en-US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488911" y="3455744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3</a:t>
            </a:r>
            <a:r>
              <a:rPr lang="hu-HU" b="1" dirty="0" smtClean="0"/>
              <a:t>00</a:t>
            </a:r>
            <a:endParaRPr lang="en-US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474042" y="2614908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400</a:t>
            </a:r>
            <a:endParaRPr lang="en-US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488911" y="1774072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5</a:t>
            </a:r>
            <a:r>
              <a:rPr lang="hu-HU" b="1" dirty="0" smtClean="0"/>
              <a:t>00</a:t>
            </a:r>
            <a:endParaRPr lang="en-US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8775317" y="5827199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2</a:t>
            </a:r>
            <a:endParaRPr lang="hu-HU" sz="1200" b="1" dirty="0"/>
          </a:p>
        </p:txBody>
      </p:sp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829962" y="200366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Linear Regression</a:t>
            </a:r>
            <a:endParaRPr lang="hu-HU" b="1" u="sng" dirty="0"/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1510005" y="2043806"/>
            <a:ext cx="4758771" cy="2990579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7028055" y="1412332"/>
            <a:ext cx="4905638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So we build a model based on the dataset</a:t>
            </a:r>
          </a:p>
          <a:p>
            <a:r>
              <a:rPr lang="hu-HU" dirty="0"/>
              <a:t> </a:t>
            </a:r>
            <a:r>
              <a:rPr lang="hu-HU" dirty="0" smtClean="0"/>
              <a:t> It is a linear model: so the result is a linear line</a:t>
            </a:r>
          </a:p>
          <a:p>
            <a:endParaRPr lang="hu-HU" dirty="0"/>
          </a:p>
          <a:p>
            <a:r>
              <a:rPr lang="hu-HU" dirty="0" smtClean="0"/>
              <a:t>	</a:t>
            </a:r>
            <a:r>
              <a:rPr lang="hu-HU" dirty="0" smtClean="0">
                <a:sym typeface="Wingdings" panose="05000000000000000000" pitchFamily="2" charset="2"/>
              </a:rPr>
              <a:t> the model defines the relationship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between the variables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dirty="0" smtClean="0">
                <a:sym typeface="Wingdings" panose="05000000000000000000" pitchFamily="2" charset="2"/>
              </a:rPr>
              <a:t>	 we can make predictions with the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trained model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dirty="0">
                <a:sym typeface="Wingdings" panose="05000000000000000000" pitchFamily="2" charset="2"/>
              </a:rPr>
              <a:t> </a:t>
            </a:r>
            <a:r>
              <a:rPr lang="hu-HU" dirty="0" smtClean="0">
                <a:sym typeface="Wingdings" panose="05000000000000000000" pitchFamily="2" charset="2"/>
              </a:rPr>
              <a:t>    </a:t>
            </a:r>
            <a:r>
              <a:rPr lang="hu-HU" b="1" u="sng" dirty="0" smtClean="0">
                <a:sym typeface="Wingdings" panose="05000000000000000000" pitchFamily="2" charset="2"/>
              </a:rPr>
              <a:t>What does it mean?</a:t>
            </a:r>
            <a:r>
              <a:rPr lang="hu-HU" dirty="0" smtClean="0">
                <a:sym typeface="Wingdings" panose="05000000000000000000" pitchFamily="2" charset="2"/>
              </a:rPr>
              <a:t> If we have a new </a:t>
            </a:r>
            <a:r>
              <a:rPr lang="hu-HU" b="1" dirty="0" smtClean="0">
                <a:sym typeface="Wingdings" panose="05000000000000000000" pitchFamily="2" charset="2"/>
              </a:rPr>
              <a:t>x</a:t>
            </a:r>
            <a:r>
              <a:rPr lang="hu-HU" dirty="0" smtClean="0">
                <a:sym typeface="Wingdings" panose="05000000000000000000" pitchFamily="2" charset="2"/>
              </a:rPr>
              <a:t> feature </a:t>
            </a:r>
          </a:p>
          <a:p>
            <a:r>
              <a:rPr lang="hu-HU" dirty="0">
                <a:sym typeface="Wingdings" panose="05000000000000000000" pitchFamily="2" charset="2"/>
              </a:rPr>
              <a:t> </a:t>
            </a:r>
            <a:r>
              <a:rPr lang="hu-HU" dirty="0" smtClean="0">
                <a:sym typeface="Wingdings" panose="05000000000000000000" pitchFamily="2" charset="2"/>
              </a:rPr>
              <a:t>        (size of the house) we can get the </a:t>
            </a:r>
            <a:r>
              <a:rPr lang="hu-HU" b="1" dirty="0" smtClean="0">
                <a:sym typeface="Wingdings" panose="05000000000000000000" pitchFamily="2" charset="2"/>
              </a:rPr>
              <a:t>H(x)</a:t>
            </a:r>
            <a:r>
              <a:rPr lang="hu-HU" dirty="0" smtClean="0">
                <a:sym typeface="Wingdings" panose="05000000000000000000" pitchFamily="2" charset="2"/>
              </a:rPr>
              <a:t> price</a:t>
            </a:r>
          </a:p>
          <a:p>
            <a:r>
              <a:rPr lang="hu-HU" dirty="0">
                <a:sym typeface="Wingdings" panose="05000000000000000000" pitchFamily="2" charset="2"/>
              </a:rPr>
              <a:t> </a:t>
            </a:r>
            <a:r>
              <a:rPr lang="hu-HU" dirty="0" smtClean="0">
                <a:sym typeface="Wingdings" panose="05000000000000000000" pitchFamily="2" charset="2"/>
              </a:rPr>
              <a:t>              of the house accordingly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xmlns="" val="297083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829962" y="200366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Linear Regression</a:t>
            </a:r>
            <a:endParaRPr lang="hu-HU" b="1" u="sng" dirty="0"/>
          </a:p>
        </p:txBody>
      </p:sp>
      <p:sp>
        <p:nvSpPr>
          <p:cNvPr id="37" name="TextBox 36"/>
          <p:cNvSpPr txBox="1"/>
          <p:nvPr/>
        </p:nvSpPr>
        <p:spPr>
          <a:xfrm>
            <a:off x="2314835" y="1491353"/>
            <a:ext cx="5967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w</a:t>
            </a:r>
            <a:r>
              <a:rPr lang="hu-HU" dirty="0" smtClean="0"/>
              <a:t>e have a </a:t>
            </a:r>
            <a:r>
              <a:rPr lang="hu-HU" b="1" dirty="0" smtClean="0"/>
              <a:t>dataset</a:t>
            </a:r>
            <a:r>
              <a:rPr lang="hu-HU" dirty="0" smtClean="0"/>
              <a:t> (all machine learning algorithm needs one)</a:t>
            </a:r>
            <a:endParaRPr lang="hu-HU" dirty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5246150" y="1968845"/>
            <a:ext cx="0" cy="55193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416608" y="2693651"/>
            <a:ext cx="64565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 smtClean="0"/>
              <a:t>we </a:t>
            </a:r>
            <a:r>
              <a:rPr lang="hu-HU" b="1" dirty="0" smtClean="0"/>
              <a:t>train</a:t>
            </a:r>
            <a:r>
              <a:rPr lang="hu-HU" dirty="0" smtClean="0"/>
              <a:t> the algorithm: which means finding the linear relationship</a:t>
            </a:r>
          </a:p>
          <a:p>
            <a:pPr algn="ctr"/>
            <a:r>
              <a:rPr lang="hu-HU" dirty="0" smtClean="0"/>
              <a:t>between the </a:t>
            </a:r>
            <a:r>
              <a:rPr lang="hu-HU" b="1" dirty="0" smtClean="0"/>
              <a:t>H(x)</a:t>
            </a:r>
            <a:r>
              <a:rPr lang="hu-HU" dirty="0" smtClean="0"/>
              <a:t> and </a:t>
            </a:r>
            <a:r>
              <a:rPr lang="hu-HU" b="1" u="sng" dirty="0" smtClean="0"/>
              <a:t>x</a:t>
            </a:r>
            <a:r>
              <a:rPr lang="hu-HU" dirty="0" smtClean="0"/>
              <a:t> variables</a:t>
            </a:r>
            <a:endParaRPr lang="hu-HU" dirty="0"/>
          </a:p>
        </p:txBody>
      </p:sp>
      <p:sp>
        <p:nvSpPr>
          <p:cNvPr id="42" name="TextBox 41"/>
          <p:cNvSpPr txBox="1"/>
          <p:nvPr/>
        </p:nvSpPr>
        <p:spPr>
          <a:xfrm>
            <a:off x="4208286" y="3381992"/>
            <a:ext cx="2281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b="1" dirty="0" smtClean="0">
                <a:solidFill>
                  <a:srgbClr val="FF5050"/>
                </a:solidFill>
              </a:rPr>
              <a:t>H(x) = b  + b  x</a:t>
            </a:r>
            <a:endParaRPr lang="hu-HU" sz="2800" b="1" dirty="0">
              <a:solidFill>
                <a:srgbClr val="FF505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358047" y="362090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 smtClean="0">
                <a:solidFill>
                  <a:srgbClr val="FF5050"/>
                </a:solidFill>
              </a:rPr>
              <a:t>0</a:t>
            </a:r>
            <a:endParaRPr lang="hu-HU" sz="1600" b="1" dirty="0">
              <a:solidFill>
                <a:srgbClr val="FF505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944065" y="364360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 smtClean="0">
                <a:solidFill>
                  <a:srgbClr val="FF5050"/>
                </a:solidFill>
              </a:rPr>
              <a:t>1</a:t>
            </a:r>
            <a:endParaRPr lang="hu-HU" sz="1600" b="1" dirty="0">
              <a:solidFill>
                <a:srgbClr val="FF5050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5246150" y="4065375"/>
            <a:ext cx="0" cy="55193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818377" y="4801712"/>
            <a:ext cx="50809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after the training we have the </a:t>
            </a:r>
            <a:r>
              <a:rPr lang="hu-HU" b="1" dirty="0" smtClean="0"/>
              <a:t>b</a:t>
            </a:r>
            <a:r>
              <a:rPr lang="hu-HU" dirty="0" smtClean="0"/>
              <a:t> values which means</a:t>
            </a:r>
          </a:p>
          <a:p>
            <a:pPr algn="ctr"/>
            <a:r>
              <a:rPr lang="hu-HU" dirty="0" smtClean="0"/>
              <a:t>we can make </a:t>
            </a:r>
            <a:r>
              <a:rPr lang="hu-HU" b="1" dirty="0" smtClean="0"/>
              <a:t>predictions</a:t>
            </a:r>
            <a:r>
              <a:rPr lang="hu-HU" dirty="0" smtClean="0"/>
              <a:t> with the model</a:t>
            </a:r>
          </a:p>
          <a:p>
            <a:pPr algn="ctr"/>
            <a:r>
              <a:rPr lang="hu-HU" dirty="0" smtClean="0"/>
              <a:t>(for new datapoints)</a:t>
            </a:r>
            <a:endParaRPr lang="hu-HU" dirty="0"/>
          </a:p>
        </p:txBody>
      </p:sp>
      <p:sp>
        <p:nvSpPr>
          <p:cNvPr id="39" name="TextBox 38"/>
          <p:cNvSpPr txBox="1"/>
          <p:nvPr/>
        </p:nvSpPr>
        <p:spPr>
          <a:xfrm>
            <a:off x="6855780" y="3483212"/>
            <a:ext cx="1892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OPTIMIZATION !!!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281669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205900" y="2367074"/>
            <a:ext cx="118799" cy="11879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783988" y="1700330"/>
            <a:ext cx="0" cy="259916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605567" y="4109927"/>
            <a:ext cx="351363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2302984" y="2199126"/>
            <a:ext cx="118799" cy="11879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309094" y="3574517"/>
            <a:ext cx="118799" cy="11879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243585" y="3277105"/>
            <a:ext cx="118799" cy="11879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886747" y="2940514"/>
            <a:ext cx="118799" cy="11879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125337" y="2714184"/>
            <a:ext cx="118799" cy="11879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698288" y="2661068"/>
            <a:ext cx="118799" cy="11879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455982" y="2017416"/>
            <a:ext cx="118799" cy="11879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256977" y="1699964"/>
            <a:ext cx="118799" cy="11879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829962" y="200366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Linear Regression</a:t>
            </a:r>
            <a:endParaRPr lang="hu-HU" b="1" u="sng" dirty="0"/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1076596" y="1755603"/>
            <a:ext cx="2688096" cy="168929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354595" y="1341263"/>
            <a:ext cx="2731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5050"/>
                </a:solidFill>
              </a:rPr>
              <a:t>Mean Squared Error (MSE)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626444" y="1741747"/>
            <a:ext cx="59230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It is the difference between the </a:t>
            </a:r>
            <a:r>
              <a:rPr lang="hu-HU" b="1" dirty="0" smtClean="0"/>
              <a:t>y</a:t>
            </a:r>
            <a:r>
              <a:rPr lang="hu-HU" dirty="0" smtClean="0"/>
              <a:t> actual values present in the</a:t>
            </a:r>
          </a:p>
          <a:p>
            <a:r>
              <a:rPr lang="hu-HU" dirty="0" smtClean="0"/>
              <a:t>    dataset (supervised learning) and the </a:t>
            </a:r>
            <a:r>
              <a:rPr lang="hu-HU" b="1" dirty="0" smtClean="0"/>
              <a:t>H(x)</a:t>
            </a:r>
            <a:r>
              <a:rPr lang="hu-HU" dirty="0" smtClean="0"/>
              <a:t> values</a:t>
            </a:r>
          </a:p>
          <a:p>
            <a:r>
              <a:rPr lang="hu-HU" dirty="0"/>
              <a:t>	</a:t>
            </a:r>
            <a:r>
              <a:rPr lang="hu-HU" dirty="0" smtClean="0"/>
              <a:t>predicted by the model </a:t>
            </a:r>
            <a:endParaRPr lang="hu-HU" dirty="0"/>
          </a:p>
        </p:txBody>
      </p:sp>
      <p:sp>
        <p:nvSpPr>
          <p:cNvPr id="41" name="TextBox 40"/>
          <p:cNvSpPr txBox="1"/>
          <p:nvPr/>
        </p:nvSpPr>
        <p:spPr>
          <a:xfrm>
            <a:off x="7844808" y="2836718"/>
            <a:ext cx="1486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/>
              <a:t>[ H(x) – y ]</a:t>
            </a:r>
            <a:endParaRPr lang="hu-HU" sz="24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9156543" y="270624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2</a:t>
            </a:r>
            <a:endParaRPr lang="hu-HU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194854" y="3470024"/>
            <a:ext cx="55419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i</a:t>
            </a:r>
            <a:r>
              <a:rPr lang="hu-HU" dirty="0" smtClean="0">
                <a:sym typeface="Wingdings" panose="05000000000000000000" pitchFamily="2" charset="2"/>
              </a:rPr>
              <a:t>f this term is small (small error): it means the model</a:t>
            </a:r>
          </a:p>
          <a:p>
            <a:r>
              <a:rPr lang="hu-HU" dirty="0">
                <a:sym typeface="Wingdings" panose="05000000000000000000" pitchFamily="2" charset="2"/>
              </a:rPr>
              <a:t> </a:t>
            </a:r>
            <a:r>
              <a:rPr lang="hu-HU" dirty="0" smtClean="0">
                <a:sym typeface="Wingdings" panose="05000000000000000000" pitchFamily="2" charset="2"/>
              </a:rPr>
              <a:t>       predictions are very close to the actual values  </a:t>
            </a:r>
            <a:r>
              <a:rPr lang="hu-HU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GOOD</a:t>
            </a:r>
          </a:p>
          <a:p>
            <a:pPr lvl="1"/>
            <a:endParaRPr lang="hu-HU" b="1" dirty="0">
              <a:solidFill>
                <a:srgbClr val="00B050"/>
              </a:solidFill>
              <a:sym typeface="Wingdings" panose="05000000000000000000" pitchFamily="2" charset="2"/>
            </a:endParaRPr>
          </a:p>
          <a:p>
            <a:pPr lvl="1"/>
            <a:endParaRPr lang="hu-HU" b="1" dirty="0">
              <a:solidFill>
                <a:srgbClr val="00B05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194853" y="4241829"/>
            <a:ext cx="51538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i</a:t>
            </a:r>
            <a:r>
              <a:rPr lang="hu-HU" dirty="0" smtClean="0">
                <a:sym typeface="Wingdings" panose="05000000000000000000" pitchFamily="2" charset="2"/>
              </a:rPr>
              <a:t>f this term is big (huge error): it means the model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        predictions differ from the actual values </a:t>
            </a:r>
            <a:r>
              <a:rPr lang="hu-HU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BAD</a:t>
            </a:r>
          </a:p>
          <a:p>
            <a:pPr lvl="1"/>
            <a:endParaRPr lang="hu-HU" b="1" dirty="0">
              <a:solidFill>
                <a:srgbClr val="00B050"/>
              </a:solidFill>
              <a:sym typeface="Wingdings" panose="05000000000000000000" pitchFamily="2" charset="2"/>
            </a:endParaRPr>
          </a:p>
          <a:p>
            <a:pPr lvl="1"/>
            <a:endParaRPr lang="hu-HU" b="1" dirty="0">
              <a:solidFill>
                <a:srgbClr val="00B050"/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1266111" y="2493189"/>
            <a:ext cx="1793" cy="808630"/>
          </a:xfrm>
          <a:prstGeom prst="line">
            <a:avLst/>
          </a:prstGeom>
          <a:ln w="190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370876" y="3262186"/>
            <a:ext cx="0" cy="307365"/>
          </a:xfrm>
          <a:prstGeom prst="line">
            <a:avLst/>
          </a:prstGeom>
          <a:ln w="190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1936751" y="2905125"/>
            <a:ext cx="0" cy="35389"/>
          </a:xfrm>
          <a:prstGeom prst="line">
            <a:avLst/>
          </a:prstGeom>
          <a:ln w="190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2297497" y="2688431"/>
            <a:ext cx="0" cy="585252"/>
          </a:xfrm>
          <a:prstGeom prst="line">
            <a:avLst/>
          </a:prstGeom>
          <a:ln w="190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368931" y="2320306"/>
            <a:ext cx="0" cy="303832"/>
          </a:xfrm>
          <a:prstGeom prst="line">
            <a:avLst/>
          </a:prstGeom>
          <a:ln w="190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2754694" y="2393156"/>
            <a:ext cx="0" cy="267912"/>
          </a:xfrm>
          <a:prstGeom prst="line">
            <a:avLst/>
          </a:prstGeom>
          <a:ln w="190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178557" y="2119313"/>
            <a:ext cx="0" cy="594871"/>
          </a:xfrm>
          <a:prstGeom prst="line">
            <a:avLst/>
          </a:prstGeom>
          <a:ln w="190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3320945" y="1821877"/>
            <a:ext cx="0" cy="220505"/>
          </a:xfrm>
          <a:prstGeom prst="line">
            <a:avLst/>
          </a:prstGeom>
          <a:ln w="190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506717" y="1918905"/>
            <a:ext cx="0" cy="98511"/>
          </a:xfrm>
          <a:prstGeom prst="line">
            <a:avLst/>
          </a:prstGeom>
          <a:ln w="190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231217" y="2597009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solidFill>
                  <a:srgbClr val="FF5050"/>
                </a:solidFill>
              </a:rPr>
              <a:t>ε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323340" y="2755273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1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355108" y="3203773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solidFill>
                  <a:srgbClr val="FF5050"/>
                </a:solidFill>
              </a:rPr>
              <a:t>ε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447231" y="336203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2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942534" y="2717061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solidFill>
                  <a:srgbClr val="FF5050"/>
                </a:solidFill>
              </a:rPr>
              <a:t>ε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034657" y="2875325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3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362384" y="2052783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solidFill>
                  <a:srgbClr val="FF5050"/>
                </a:solidFill>
              </a:rPr>
              <a:t>ε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2454507" y="221104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4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712248" y="2309481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solidFill>
                  <a:srgbClr val="FF5050"/>
                </a:solidFill>
              </a:rPr>
              <a:t>ε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2804371" y="2467745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5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163324" y="2230964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solidFill>
                  <a:srgbClr val="FF5050"/>
                </a:solidFill>
              </a:rPr>
              <a:t>ε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255447" y="238922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6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3323815" y="1463593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solidFill>
                  <a:srgbClr val="FF5050"/>
                </a:solidFill>
              </a:rPr>
              <a:t>ε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415938" y="162185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7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531566" y="178637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solidFill>
                  <a:srgbClr val="FF5050"/>
                </a:solidFill>
              </a:rPr>
              <a:t>ε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623689" y="1944634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8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752185" y="4640489"/>
            <a:ext cx="821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MSE</a:t>
            </a:r>
            <a:r>
              <a:rPr lang="hu-HU" dirty="0" smtClean="0"/>
              <a:t> </a:t>
            </a:r>
            <a:r>
              <a:rPr lang="hu-HU" b="1" dirty="0" smtClean="0"/>
              <a:t>=</a:t>
            </a:r>
            <a:r>
              <a:rPr lang="hu-HU" dirty="0" smtClean="0"/>
              <a:t> 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4" name="TextBox 83"/>
              <p:cNvSpPr txBox="1"/>
              <p:nvPr/>
            </p:nvSpPr>
            <p:spPr>
              <a:xfrm>
                <a:off x="2390599" y="4324204"/>
                <a:ext cx="753411" cy="983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hu-HU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hu-HU" sz="2000" b="1" i="0" smtClean="0">
                              <a:latin typeface="Cambria Math" panose="02040503050406030204" pitchFamily="18" charset="0"/>
                            </a:rPr>
                            <m:t>𝐢</m:t>
                          </m:r>
                        </m:sub>
                        <m:sup/>
                        <m:e>
                          <m:r>
                            <a:rPr lang="el-GR" sz="2000" b="1" i="0" smtClean="0">
                              <a:latin typeface="Cambria Math" panose="02040503050406030204" pitchFamily="18" charset="0"/>
                            </a:rPr>
                            <m:t>𝛆</m:t>
                          </m:r>
                        </m:e>
                      </m:nary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0599" y="4324204"/>
                <a:ext cx="753411" cy="98321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TextBox 86"/>
          <p:cNvSpPr txBox="1"/>
          <p:nvPr/>
        </p:nvSpPr>
        <p:spPr>
          <a:xfrm>
            <a:off x="2937056" y="4823905"/>
            <a:ext cx="2231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i</a:t>
            </a:r>
            <a:endParaRPr lang="hu-HU" sz="12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2933202" y="462782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2</a:t>
            </a:r>
            <a:endParaRPr lang="hu-HU" sz="12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9719078" y="2899455"/>
            <a:ext cx="16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„cost-function”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3505720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829962" y="200366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Linear Regression</a:t>
            </a:r>
            <a:endParaRPr lang="hu-HU" b="1" u="sng" dirty="0"/>
          </a:p>
        </p:txBody>
      </p:sp>
      <p:sp>
        <p:nvSpPr>
          <p:cNvPr id="2" name="TextBox 1"/>
          <p:cNvSpPr txBox="1"/>
          <p:nvPr/>
        </p:nvSpPr>
        <p:spPr>
          <a:xfrm>
            <a:off x="1672281" y="1276865"/>
            <a:ext cx="2614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5050"/>
                </a:solidFill>
              </a:rPr>
              <a:t>OPTIMIZATION PROBLEM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7741" y="1567119"/>
            <a:ext cx="76126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This is why optimization algorithms are so important</a:t>
            </a:r>
          </a:p>
          <a:p>
            <a:r>
              <a:rPr lang="hu-HU" dirty="0"/>
              <a:t>	</a:t>
            </a:r>
            <a:r>
              <a:rPr lang="hu-HU" dirty="0" smtClean="0"/>
              <a:t>~ no matter what problem we are dealing with, finally we have to use</a:t>
            </a:r>
          </a:p>
          <a:p>
            <a:r>
              <a:rPr lang="hu-HU" dirty="0"/>
              <a:t>	</a:t>
            </a:r>
            <a:r>
              <a:rPr lang="hu-HU" dirty="0" smtClean="0"/>
              <a:t>	some optimization methods to solve it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3" name="TextBox 22"/>
              <p:cNvSpPr txBox="1"/>
              <p:nvPr/>
            </p:nvSpPr>
            <p:spPr>
              <a:xfrm>
                <a:off x="4348489" y="3747779"/>
                <a:ext cx="3493264" cy="6595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sz="3600" dirty="0" smtClean="0">
                    <a:solidFill>
                      <a:srgbClr val="00B050"/>
                    </a:solidFill>
                  </a:rPr>
                  <a:t>min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u-HU" sz="3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sz="3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hu-HU" sz="3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  <m:d>
                          <m:dPr>
                            <m:ctrlPr>
                              <a:rPr lang="hu-HU" sz="3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hu-HU" sz="3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hu-HU" sz="3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hu-HU" sz="3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hu-HU" sz="3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e>
                      <m:sup>
                        <m:r>
                          <a:rPr lang="hu-HU" sz="3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hu-HU" sz="3600" dirty="0" smtClean="0">
                    <a:solidFill>
                      <a:srgbClr val="FFFF00"/>
                    </a:solidFill>
                  </a:rPr>
                  <a:t/>
                </a:r>
                <a:endParaRPr lang="hu-HU" sz="3600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8489" y="3747779"/>
                <a:ext cx="3493264" cy="659540"/>
              </a:xfrm>
              <a:prstGeom prst="rect">
                <a:avLst/>
              </a:prstGeom>
              <a:blipFill rotWithShape="0">
                <a:blip r:embed="rId2"/>
                <a:stretch>
                  <a:fillRect l="-5236" t="-12037" b="-3518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4697313" y="4220277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>
                <a:solidFill>
                  <a:srgbClr val="00B050"/>
                </a:solidFill>
              </a:rPr>
              <a:t>b</a:t>
            </a:r>
            <a:endParaRPr lang="hu-HU" b="1" u="sng" dirty="0">
              <a:solidFill>
                <a:srgbClr val="00B050"/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5848866" y="3565489"/>
            <a:ext cx="5909" cy="24448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280213" y="2817373"/>
            <a:ext cx="32153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dirty="0" smtClean="0"/>
              <a:t>this is the prediction from </a:t>
            </a:r>
          </a:p>
          <a:p>
            <a:pPr algn="ctr"/>
            <a:r>
              <a:rPr lang="hu-HU" sz="1600" dirty="0" smtClean="0"/>
              <a:t>  our linear model (linear regression)</a:t>
            </a:r>
            <a:endParaRPr lang="hu-HU" sz="1600" dirty="0"/>
          </a:p>
        </p:txBody>
      </p:sp>
      <p:cxnSp>
        <p:nvCxnSpPr>
          <p:cNvPr id="27" name="Straight Arrow Connector 26"/>
          <p:cNvCxnSpPr/>
          <p:nvPr/>
        </p:nvCxnSpPr>
        <p:spPr>
          <a:xfrm flipH="1" flipV="1">
            <a:off x="7129376" y="4407319"/>
            <a:ext cx="482386" cy="4878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994365" y="4931134"/>
            <a:ext cx="27244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dirty="0"/>
              <a:t>t</a:t>
            </a:r>
            <a:r>
              <a:rPr lang="hu-HU" sz="1600" dirty="0" smtClean="0"/>
              <a:t>his is the value we know from</a:t>
            </a:r>
          </a:p>
          <a:p>
            <a:pPr algn="ctr"/>
            <a:r>
              <a:rPr lang="hu-HU" sz="1600" dirty="0"/>
              <a:t> </a:t>
            </a:r>
            <a:r>
              <a:rPr lang="hu-HU" sz="1600" dirty="0" smtClean="0"/>
              <a:t> the training data</a:t>
            </a:r>
          </a:p>
          <a:p>
            <a:pPr algn="ctr"/>
            <a:r>
              <a:rPr lang="hu-HU" sz="1600" dirty="0"/>
              <a:t> </a:t>
            </a:r>
            <a:r>
              <a:rPr lang="hu-HU" sz="1600" dirty="0" smtClean="0"/>
              <a:t>   // supervised learning !!!</a:t>
            </a:r>
            <a:endParaRPr lang="hu-HU" sz="1600" dirty="0"/>
          </a:p>
        </p:txBody>
      </p:sp>
      <p:cxnSp>
        <p:nvCxnSpPr>
          <p:cNvPr id="29" name="Straight Arrow Connector 28"/>
          <p:cNvCxnSpPr>
            <a:endCxn id="24" idx="2"/>
          </p:cNvCxnSpPr>
          <p:nvPr/>
        </p:nvCxnSpPr>
        <p:spPr>
          <a:xfrm flipV="1">
            <a:off x="4481387" y="4589609"/>
            <a:ext cx="369975" cy="41030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021443" y="5062107"/>
            <a:ext cx="29055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dirty="0"/>
              <a:t>w</a:t>
            </a:r>
            <a:r>
              <a:rPr lang="hu-HU" sz="1600" dirty="0" smtClean="0"/>
              <a:t>e want to find the minimum by</a:t>
            </a:r>
          </a:p>
          <a:p>
            <a:pPr algn="ctr"/>
            <a:r>
              <a:rPr lang="hu-HU" sz="1600" dirty="0" smtClean="0"/>
              <a:t>  tuning these parameters</a:t>
            </a:r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xmlns="" val="1909528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829962" y="200366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Linear Regression</a:t>
            </a:r>
            <a:endParaRPr lang="hu-HU" b="1" u="sng" dirty="0"/>
          </a:p>
        </p:txBody>
      </p:sp>
      <p:sp>
        <p:nvSpPr>
          <p:cNvPr id="2" name="TextBox 1"/>
          <p:cNvSpPr txBox="1"/>
          <p:nvPr/>
        </p:nvSpPr>
        <p:spPr>
          <a:xfrm>
            <a:off x="1672281" y="1276865"/>
            <a:ext cx="2614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5050"/>
                </a:solidFill>
              </a:rPr>
              <a:t>OPTIMIZATION PROBLEM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7741" y="1567119"/>
            <a:ext cx="76126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This is why optimization algorithms are so important</a:t>
            </a:r>
          </a:p>
          <a:p>
            <a:r>
              <a:rPr lang="hu-HU" dirty="0"/>
              <a:t>	</a:t>
            </a:r>
            <a:r>
              <a:rPr lang="hu-HU" dirty="0" smtClean="0"/>
              <a:t>~ no matter what problem we are dealing with, finally we have to use</a:t>
            </a:r>
          </a:p>
          <a:p>
            <a:r>
              <a:rPr lang="hu-HU" dirty="0"/>
              <a:t>	</a:t>
            </a:r>
            <a:r>
              <a:rPr lang="hu-HU" dirty="0" smtClean="0"/>
              <a:t>	some optimization methods to solve it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3" name="TextBox 22"/>
              <p:cNvSpPr txBox="1"/>
              <p:nvPr/>
            </p:nvSpPr>
            <p:spPr>
              <a:xfrm>
                <a:off x="793707" y="3607736"/>
                <a:ext cx="3493264" cy="6595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sz="3600" dirty="0" smtClean="0">
                    <a:solidFill>
                      <a:srgbClr val="00B050"/>
                    </a:solidFill>
                  </a:rPr>
                  <a:t>min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u-HU" sz="3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sz="3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hu-HU" sz="3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  <m:d>
                          <m:dPr>
                            <m:ctrlPr>
                              <a:rPr lang="hu-HU" sz="3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hu-HU" sz="3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hu-HU" sz="3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hu-HU" sz="3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hu-HU" sz="3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e>
                      <m:sup>
                        <m:r>
                          <a:rPr lang="hu-HU" sz="3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hu-HU" sz="3600" dirty="0" smtClean="0">
                    <a:solidFill>
                      <a:srgbClr val="FFFF00"/>
                    </a:solidFill>
                  </a:rPr>
                  <a:t/>
                </a:r>
                <a:endParaRPr lang="hu-HU" sz="3600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707" y="3607736"/>
                <a:ext cx="3493264" cy="659540"/>
              </a:xfrm>
              <a:prstGeom prst="rect">
                <a:avLst/>
              </a:prstGeom>
              <a:blipFill rotWithShape="0">
                <a:blip r:embed="rId2"/>
                <a:stretch>
                  <a:fillRect l="-5236" t="-12037" b="-3518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1142531" y="4080234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>
                <a:solidFill>
                  <a:srgbClr val="00B050"/>
                </a:solidFill>
              </a:rPr>
              <a:t>b</a:t>
            </a:r>
            <a:endParaRPr lang="hu-HU" b="1" u="sng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33319" y="2864426"/>
            <a:ext cx="3993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Design Matrix Approach</a:t>
            </a:r>
            <a:r>
              <a:rPr lang="hu-HU" dirty="0" smtClean="0"/>
              <a:t> (linear algebra)</a:t>
            </a:r>
            <a:endParaRPr lang="hu-HU" dirty="0"/>
          </a:p>
        </p:txBody>
      </p:sp>
      <p:sp>
        <p:nvSpPr>
          <p:cNvPr id="5" name="TextBox 4"/>
          <p:cNvSpPr txBox="1"/>
          <p:nvPr/>
        </p:nvSpPr>
        <p:spPr>
          <a:xfrm>
            <a:off x="5371071" y="3258472"/>
            <a:ext cx="5758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w</a:t>
            </a:r>
            <a:r>
              <a:rPr lang="hu-HU" dirty="0" smtClean="0">
                <a:sym typeface="Wingdings" panose="05000000000000000000" pitchFamily="2" charset="2"/>
              </a:rPr>
              <a:t>e can transform the problem into linear equations and</a:t>
            </a:r>
          </a:p>
          <a:p>
            <a:pPr lvl="1"/>
            <a:r>
              <a:rPr lang="hu-HU" dirty="0">
                <a:sym typeface="Wingdings" panose="05000000000000000000" pitchFamily="2" charset="2"/>
              </a:rPr>
              <a:t>u</a:t>
            </a:r>
            <a:r>
              <a:rPr lang="hu-HU" dirty="0" smtClean="0">
                <a:sym typeface="Wingdings" panose="05000000000000000000" pitchFamily="2" charset="2"/>
              </a:rPr>
              <a:t>se the standard method (using matrix operations)</a:t>
            </a:r>
            <a:endParaRPr lang="hu-HU" dirty="0"/>
          </a:p>
        </p:txBody>
      </p:sp>
      <p:sp>
        <p:nvSpPr>
          <p:cNvPr id="6" name="TextBox 5"/>
          <p:cNvSpPr txBox="1"/>
          <p:nvPr/>
        </p:nvSpPr>
        <p:spPr>
          <a:xfrm>
            <a:off x="7218084" y="4038326"/>
            <a:ext cx="1488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b</a:t>
            </a:r>
            <a:r>
              <a:rPr lang="hu-HU" b="1" dirty="0" smtClean="0"/>
              <a:t> = (X’X)   X’ </a:t>
            </a:r>
            <a:r>
              <a:rPr lang="hu-HU" b="1" u="sng" dirty="0" smtClean="0"/>
              <a:t>y</a:t>
            </a:r>
            <a:endParaRPr lang="hu-HU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5800418" y="4541181"/>
            <a:ext cx="48993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i="1" dirty="0"/>
              <a:t>https://onlinecourses.science.psu.edu/stat501/node/382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01209" y="3957123"/>
            <a:ext cx="3984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/>
              <a:t>-1</a:t>
            </a:r>
            <a:endParaRPr lang="hu-HU" sz="1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033319" y="5037534"/>
            <a:ext cx="54011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Gradient Descent</a:t>
            </a:r>
          </a:p>
          <a:p>
            <a:r>
              <a:rPr lang="hu-HU" dirty="0"/>
              <a:t> </a:t>
            </a:r>
            <a:r>
              <a:rPr lang="hu-HU" dirty="0" smtClean="0"/>
              <a:t>     </a:t>
            </a:r>
            <a:r>
              <a:rPr lang="hu-HU" dirty="0" smtClean="0">
                <a:sym typeface="Wingdings" panose="05000000000000000000" pitchFamily="2" charset="2"/>
              </a:rPr>
              <a:t> it is a first-order iterative optimization algorithm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for finding the minimum of a function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62763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83204</TotalTime>
  <Words>662</Words>
  <Application>Microsoft Office PowerPoint</Application>
  <PresentationFormat>Custom</PresentationFormat>
  <Paragraphs>244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MACHINE LEARNING AND NEURAL NETWORKS</vt:lpstr>
      <vt:lpstr>Linear Regression</vt:lpstr>
      <vt:lpstr>Linear Regression</vt:lpstr>
      <vt:lpstr>Linear Regression</vt:lpstr>
      <vt:lpstr>Linear Regression</vt:lpstr>
      <vt:lpstr>Linear Regression</vt:lpstr>
      <vt:lpstr>Linear Regression</vt:lpstr>
      <vt:lpstr>Linear Regression</vt:lpstr>
      <vt:lpstr>Linear Regression</vt:lpstr>
      <vt:lpstr>Linear Regression</vt:lpstr>
      <vt:lpstr>Gradient Descent</vt:lpstr>
      <vt:lpstr>Gradient Descent</vt:lpstr>
      <vt:lpstr>Linear Regression - Parameters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obula raju D</cp:lastModifiedBy>
  <cp:revision>619</cp:revision>
  <dcterms:created xsi:type="dcterms:W3CDTF">2017-12-07T15:29:51Z</dcterms:created>
  <dcterms:modified xsi:type="dcterms:W3CDTF">2026-01-30T10:31:15Z</dcterms:modified>
</cp:coreProperties>
</file>