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83" r:id="rId4"/>
    <p:sldId id="275" r:id="rId5"/>
    <p:sldId id="276" r:id="rId6"/>
    <p:sldId id="258" r:id="rId7"/>
    <p:sldId id="279" r:id="rId8"/>
    <p:sldId id="280" r:id="rId9"/>
    <p:sldId id="281" r:id="rId10"/>
    <p:sldId id="27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82" r:id="rId2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F865-0F78-4B82-A16F-FF3981600DB0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DE0E1-48C1-4DCF-921C-239BB5D5F2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1583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F865-0F78-4B82-A16F-FF3981600DB0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DE0E1-48C1-4DCF-921C-239BB5D5F2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95058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F865-0F78-4B82-A16F-FF3981600DB0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DE0E1-48C1-4DCF-921C-239BB5D5F2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672081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F865-0F78-4B82-A16F-FF3981600DB0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DE0E1-48C1-4DCF-921C-239BB5D5F26E}" type="slidenum">
              <a:rPr lang="hu-HU" smtClean="0"/>
              <a:t>‹#›</a:t>
            </a:fld>
            <a:endParaRPr lang="hu-H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3422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F865-0F78-4B82-A16F-FF3981600DB0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DE0E1-48C1-4DCF-921C-239BB5D5F2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893881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F865-0F78-4B82-A16F-FF3981600DB0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DE0E1-48C1-4DCF-921C-239BB5D5F2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83395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F865-0F78-4B82-A16F-FF3981600DB0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DE0E1-48C1-4DCF-921C-239BB5D5F2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82690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F865-0F78-4B82-A16F-FF3981600DB0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DE0E1-48C1-4DCF-921C-239BB5D5F2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125410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F865-0F78-4B82-A16F-FF3981600DB0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DE0E1-48C1-4DCF-921C-239BB5D5F2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1101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F865-0F78-4B82-A16F-FF3981600DB0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DE0E1-48C1-4DCF-921C-239BB5D5F2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0850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F865-0F78-4B82-A16F-FF3981600DB0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DE0E1-48C1-4DCF-921C-239BB5D5F2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56341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F865-0F78-4B82-A16F-FF3981600DB0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DE0E1-48C1-4DCF-921C-239BB5D5F2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4611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F865-0F78-4B82-A16F-FF3981600DB0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DE0E1-48C1-4DCF-921C-239BB5D5F2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50540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F865-0F78-4B82-A16F-FF3981600DB0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DE0E1-48C1-4DCF-921C-239BB5D5F2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5657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F865-0F78-4B82-A16F-FF3981600DB0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DE0E1-48C1-4DCF-921C-239BB5D5F2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2269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F865-0F78-4B82-A16F-FF3981600DB0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DE0E1-48C1-4DCF-921C-239BB5D5F2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1411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F865-0F78-4B82-A16F-FF3981600DB0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DE0E1-48C1-4DCF-921C-239BB5D5F2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27656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51AF865-0F78-4B82-A16F-FF3981600DB0}" type="datetimeFigureOut">
              <a:rPr lang="hu-HU" smtClean="0"/>
              <a:t>2017. 01. 25.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DE0E1-48C1-4DCF-921C-239BB5D5F2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647718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smtClean="0"/>
              <a:t>MACHINE LEARNING</a:t>
            </a:r>
            <a:endParaRPr lang="hu-HU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b="1" dirty="0" smtClean="0"/>
              <a:t>HIERARCHICAL CLUSTERING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83110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1017431" y="1120462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759853" y="5988676"/>
            <a:ext cx="5344733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783723" y="3691374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195848" y="4921876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408349" y="443891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3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095222" y="4773770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3643976" y="2011254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2302" y="324337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96175" y="3373807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667796" y="5975039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811669" y="6105474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</p:spTree>
    <p:extLst>
      <p:ext uri="{BB962C8B-B14F-4D97-AF65-F5344CB8AC3E}">
        <p14:creationId xmlns:p14="http://schemas.microsoft.com/office/powerpoint/2010/main" val="11999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1017431" y="1120462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759853" y="5988676"/>
            <a:ext cx="5344733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641464" y="5797070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8439955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9238446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3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10036937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10835428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2302" y="324337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696175" y="3373807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3667796" y="5975039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811669" y="6105474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30" name="Oval 29"/>
          <p:cNvSpPr/>
          <p:nvPr/>
        </p:nvSpPr>
        <p:spPr>
          <a:xfrm>
            <a:off x="1783723" y="3691374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2195848" y="4921876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2408349" y="4438919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3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3095222" y="4773770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3643976" y="2011254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1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1017431" y="1120462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759853" y="5988676"/>
            <a:ext cx="5344733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447763" y="1223493"/>
            <a:ext cx="48974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Find the closest pair of items in the dataset</a:t>
            </a:r>
            <a:endParaRPr lang="hu-HU" dirty="0"/>
          </a:p>
        </p:txBody>
      </p:sp>
      <p:sp>
        <p:nvSpPr>
          <p:cNvPr id="18" name="TextBox 17"/>
          <p:cNvSpPr txBox="1"/>
          <p:nvPr/>
        </p:nvSpPr>
        <p:spPr>
          <a:xfrm>
            <a:off x="552302" y="324337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96175" y="3373807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667796" y="5975039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811669" y="6105474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2" name="Oval 21"/>
          <p:cNvSpPr/>
          <p:nvPr/>
        </p:nvSpPr>
        <p:spPr>
          <a:xfrm>
            <a:off x="1783723" y="3691374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2195848" y="4921876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2408349" y="4438919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3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3095222" y="4773770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3643976" y="2011254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7641464" y="5797070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8439955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9238446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3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10036937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10835428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30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1017431" y="1120462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759853" y="5988676"/>
            <a:ext cx="5344733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/>
          <p:nvPr/>
        </p:nvCxnSpPr>
        <p:spPr>
          <a:xfrm rot="5400000" flipH="1" flipV="1">
            <a:off x="8853152" y="5208432"/>
            <a:ext cx="309093" cy="813515"/>
          </a:xfrm>
          <a:prstGeom prst="bentConnector2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9399432" y="5460643"/>
            <a:ext cx="15024" cy="3219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52302" y="324337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96175" y="3373807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667796" y="5975039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811669" y="6105474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3" name="Oval 22"/>
          <p:cNvSpPr/>
          <p:nvPr/>
        </p:nvSpPr>
        <p:spPr>
          <a:xfrm>
            <a:off x="7641464" y="5797070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8439955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9238446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3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10036937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10835428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1783723" y="3691374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2195848" y="4921876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2408349" y="4438919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3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3095222" y="4773770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3643976" y="2011254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96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1017431" y="1120462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759853" y="5988676"/>
            <a:ext cx="5344733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1783723" y="3691374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286000" y="4455018"/>
            <a:ext cx="637504" cy="637504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23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095222" y="4773770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643976" y="2011254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18" name="Elbow Connector 17"/>
          <p:cNvCxnSpPr/>
          <p:nvPr/>
        </p:nvCxnSpPr>
        <p:spPr>
          <a:xfrm rot="5400000" flipH="1" flipV="1">
            <a:off x="8853152" y="5208432"/>
            <a:ext cx="309093" cy="813515"/>
          </a:xfrm>
          <a:prstGeom prst="bentConnector2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9399432" y="5460643"/>
            <a:ext cx="15024" cy="3219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52302" y="324337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96175" y="3373807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667796" y="5975039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811669" y="6105474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4" name="Oval 23"/>
          <p:cNvSpPr/>
          <p:nvPr/>
        </p:nvSpPr>
        <p:spPr>
          <a:xfrm>
            <a:off x="7641464" y="5797070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8439955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9238446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3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10036937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10835428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81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1017431" y="1120462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759853" y="5988676"/>
            <a:ext cx="5344733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1783723" y="3691374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286000" y="4455018"/>
            <a:ext cx="637504" cy="63750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23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095222" y="4773770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643976" y="2011254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17" name="Elbow Connector 16"/>
          <p:cNvCxnSpPr/>
          <p:nvPr/>
        </p:nvCxnSpPr>
        <p:spPr>
          <a:xfrm rot="5400000" flipH="1" flipV="1">
            <a:off x="8853152" y="5208432"/>
            <a:ext cx="309093" cy="813515"/>
          </a:xfrm>
          <a:prstGeom prst="bentConnector2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9399432" y="5460643"/>
            <a:ext cx="15024" cy="3219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52302" y="324337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696175" y="3373807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667796" y="5975039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811669" y="6105474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3" name="Oval 22"/>
          <p:cNvSpPr/>
          <p:nvPr/>
        </p:nvSpPr>
        <p:spPr>
          <a:xfrm>
            <a:off x="7641464" y="5797070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8439955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9238446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3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10036937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10835428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31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1017431" y="1120462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759853" y="5988676"/>
            <a:ext cx="5344733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1783723" y="3691374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286000" y="4455018"/>
            <a:ext cx="637504" cy="637504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23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095222" y="4773770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643976" y="2011254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17" name="Elbow Connector 16"/>
          <p:cNvCxnSpPr/>
          <p:nvPr/>
        </p:nvCxnSpPr>
        <p:spPr>
          <a:xfrm rot="5400000" flipH="1" flipV="1">
            <a:off x="8853152" y="5208432"/>
            <a:ext cx="309093" cy="813515"/>
          </a:xfrm>
          <a:prstGeom prst="bentConnector2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9399432" y="5460643"/>
            <a:ext cx="15024" cy="3219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8989454" y="4013346"/>
            <a:ext cx="0" cy="144729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10185043" y="4000467"/>
            <a:ext cx="0" cy="178214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8989454" y="4000467"/>
            <a:ext cx="119773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52302" y="324337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96175" y="3373807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667796" y="5975039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811669" y="6105474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4" name="Oval 23"/>
          <p:cNvSpPr/>
          <p:nvPr/>
        </p:nvSpPr>
        <p:spPr>
          <a:xfrm>
            <a:off x="7641464" y="5797070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8439955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9238446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3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10036937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10835428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65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1017431" y="1120462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759853" y="5988676"/>
            <a:ext cx="5344733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1783723" y="3691374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437655" y="4314424"/>
            <a:ext cx="1146219" cy="1146219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234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643976" y="2011254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17" name="Elbow Connector 16"/>
          <p:cNvCxnSpPr/>
          <p:nvPr/>
        </p:nvCxnSpPr>
        <p:spPr>
          <a:xfrm rot="5400000" flipH="1" flipV="1">
            <a:off x="8853152" y="5208432"/>
            <a:ext cx="309093" cy="813515"/>
          </a:xfrm>
          <a:prstGeom prst="bentConnector2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9399432" y="5460643"/>
            <a:ext cx="15024" cy="3219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8989454" y="4013346"/>
            <a:ext cx="0" cy="144729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10185043" y="4000467"/>
            <a:ext cx="0" cy="178214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989454" y="4000467"/>
            <a:ext cx="119773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52302" y="324337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96175" y="3373807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667796" y="5975039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3811669" y="6105474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6" name="Oval 25"/>
          <p:cNvSpPr/>
          <p:nvPr/>
        </p:nvSpPr>
        <p:spPr>
          <a:xfrm>
            <a:off x="7641464" y="5797070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8439955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9238446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3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10036937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10835428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16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1017431" y="1120462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759853" y="5988676"/>
            <a:ext cx="5344733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1783723" y="3691374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437655" y="4314424"/>
            <a:ext cx="1146219" cy="1146219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234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643976" y="2011254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16" name="Elbow Connector 15"/>
          <p:cNvCxnSpPr/>
          <p:nvPr/>
        </p:nvCxnSpPr>
        <p:spPr>
          <a:xfrm rot="5400000" flipH="1" flipV="1">
            <a:off x="8853152" y="5208432"/>
            <a:ext cx="309093" cy="813515"/>
          </a:xfrm>
          <a:prstGeom prst="bentConnector2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9399432" y="5460643"/>
            <a:ext cx="15024" cy="3219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8989454" y="4013346"/>
            <a:ext cx="0" cy="144729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0185043" y="4000467"/>
            <a:ext cx="0" cy="178214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989454" y="4000467"/>
            <a:ext cx="119773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52302" y="324337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96175" y="3373807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667796" y="5975039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811669" y="6105474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5" name="Oval 24"/>
          <p:cNvSpPr/>
          <p:nvPr/>
        </p:nvSpPr>
        <p:spPr>
          <a:xfrm>
            <a:off x="7641464" y="5797070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439955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9238446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3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10036937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10835428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38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1017431" y="1120462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759853" y="5988676"/>
            <a:ext cx="5344733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/>
          <p:nvPr/>
        </p:nvCxnSpPr>
        <p:spPr>
          <a:xfrm rot="5400000" flipH="1" flipV="1">
            <a:off x="8853152" y="5208432"/>
            <a:ext cx="309093" cy="813515"/>
          </a:xfrm>
          <a:prstGeom prst="bentConnector2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9399432" y="5460643"/>
            <a:ext cx="15024" cy="3219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8989454" y="4013346"/>
            <a:ext cx="0" cy="144729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0185043" y="4000467"/>
            <a:ext cx="0" cy="178214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989454" y="4000467"/>
            <a:ext cx="119773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7778840" y="3307586"/>
            <a:ext cx="12878" cy="247989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9599055" y="3307586"/>
            <a:ext cx="6434" cy="6897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791719" y="3307586"/>
            <a:ext cx="1796602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52302" y="324337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696175" y="3373807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3667796" y="5975039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3811669" y="6105474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9" name="Oval 28"/>
          <p:cNvSpPr/>
          <p:nvPr/>
        </p:nvSpPr>
        <p:spPr>
          <a:xfrm>
            <a:off x="1783723" y="3691374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2437655" y="4314424"/>
            <a:ext cx="1146219" cy="1146219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234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3643976" y="2011254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7641464" y="5797070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8439955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9238446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3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10036937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10835428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33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452718"/>
            <a:ext cx="9404723" cy="1400530"/>
          </a:xfrm>
        </p:spPr>
        <p:txBody>
          <a:bodyPr/>
          <a:lstStyle/>
          <a:p>
            <a:r>
              <a:rPr lang="hu-HU" b="1" u="sng" dirty="0" smtClean="0"/>
              <a:t>Hierarchical clustering</a:t>
            </a:r>
            <a:endParaRPr lang="hu-HU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Huge disadvantage of </a:t>
            </a:r>
            <a:r>
              <a:rPr lang="hu-HU" b="1" dirty="0" smtClean="0"/>
              <a:t>k-means</a:t>
            </a:r>
            <a:r>
              <a:rPr lang="hu-HU" dirty="0" smtClean="0"/>
              <a:t> clustering: we have to specify the </a:t>
            </a:r>
            <a:r>
              <a:rPr lang="hu-HU" b="1" dirty="0" smtClean="0"/>
              <a:t>k</a:t>
            </a:r>
            <a:r>
              <a:rPr lang="hu-HU" dirty="0" smtClean="0"/>
              <a:t> parameter in advance</a:t>
            </a:r>
          </a:p>
          <a:p>
            <a:r>
              <a:rPr lang="hu-HU" dirty="0" smtClean="0"/>
              <a:t>Here we do not have to do so !!!</a:t>
            </a:r>
          </a:p>
          <a:p>
            <a:r>
              <a:rPr lang="hu-HU" dirty="0" smtClean="0"/>
              <a:t>We build a tree like structure out of the data which „contains” all the </a:t>
            </a:r>
            <a:r>
              <a:rPr lang="hu-HU" b="1" dirty="0" smtClean="0"/>
              <a:t>k</a:t>
            </a:r>
            <a:r>
              <a:rPr lang="hu-HU" dirty="0" smtClean="0"/>
              <a:t> parameters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320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1017431" y="1120462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759853" y="5988676"/>
            <a:ext cx="5344733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747890" y="3492252"/>
            <a:ext cx="1528293" cy="1528293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2341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643976" y="2011254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16" name="Elbow Connector 15"/>
          <p:cNvCxnSpPr/>
          <p:nvPr/>
        </p:nvCxnSpPr>
        <p:spPr>
          <a:xfrm rot="5400000" flipH="1" flipV="1">
            <a:off x="8853152" y="5208432"/>
            <a:ext cx="309093" cy="813515"/>
          </a:xfrm>
          <a:prstGeom prst="bentConnector2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9399432" y="5460643"/>
            <a:ext cx="15024" cy="3219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8989454" y="4013346"/>
            <a:ext cx="0" cy="144729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0185043" y="4000467"/>
            <a:ext cx="0" cy="178214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989454" y="4000467"/>
            <a:ext cx="119773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7778840" y="3307586"/>
            <a:ext cx="12878" cy="247989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9599055" y="3307586"/>
            <a:ext cx="6434" cy="6897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91719" y="3307586"/>
            <a:ext cx="1796602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52302" y="324337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96175" y="3373807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667796" y="5975039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3811669" y="6105474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8" name="Oval 27"/>
          <p:cNvSpPr/>
          <p:nvPr/>
        </p:nvSpPr>
        <p:spPr>
          <a:xfrm>
            <a:off x="7641464" y="5797070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8439955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9238446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3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10036937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10835428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22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1017431" y="1120462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759853" y="5988676"/>
            <a:ext cx="5344733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1747890" y="3492252"/>
            <a:ext cx="1528293" cy="152829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2341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43976" y="2011254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15" name="Elbow Connector 14"/>
          <p:cNvCxnSpPr/>
          <p:nvPr/>
        </p:nvCxnSpPr>
        <p:spPr>
          <a:xfrm rot="5400000" flipH="1" flipV="1">
            <a:off x="8853152" y="5208432"/>
            <a:ext cx="309093" cy="813515"/>
          </a:xfrm>
          <a:prstGeom prst="bentConnector2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9399432" y="5460643"/>
            <a:ext cx="15024" cy="3219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8989454" y="4013346"/>
            <a:ext cx="0" cy="144729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10185043" y="4000467"/>
            <a:ext cx="0" cy="178214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8989454" y="4000467"/>
            <a:ext cx="119773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7778840" y="3307586"/>
            <a:ext cx="12878" cy="247989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9599055" y="3307586"/>
            <a:ext cx="6434" cy="6897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791719" y="3307586"/>
            <a:ext cx="1796602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52302" y="324337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696175" y="3373807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3667796" y="5975039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811669" y="6105474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27" name="Oval 26"/>
          <p:cNvSpPr/>
          <p:nvPr/>
        </p:nvSpPr>
        <p:spPr>
          <a:xfrm>
            <a:off x="7641464" y="5797070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8439955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9238446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3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10036937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10835428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83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1017431" y="1120462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759853" y="5988676"/>
            <a:ext cx="5344733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/>
          <p:nvPr/>
        </p:nvCxnSpPr>
        <p:spPr>
          <a:xfrm rot="5400000" flipH="1" flipV="1">
            <a:off x="8853152" y="5208432"/>
            <a:ext cx="309093" cy="813515"/>
          </a:xfrm>
          <a:prstGeom prst="bentConnector2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9399432" y="5460643"/>
            <a:ext cx="15024" cy="3219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8989454" y="4013346"/>
            <a:ext cx="0" cy="144729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10185043" y="4000467"/>
            <a:ext cx="0" cy="178214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8989454" y="4000467"/>
            <a:ext cx="119773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7778840" y="3307586"/>
            <a:ext cx="12878" cy="247989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9599055" y="3307586"/>
            <a:ext cx="6434" cy="6897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791719" y="3307586"/>
            <a:ext cx="1796602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8690020" y="2617854"/>
            <a:ext cx="6434" cy="6897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8707188" y="2604975"/>
            <a:ext cx="228922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10996414" y="2604975"/>
            <a:ext cx="0" cy="316476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52302" y="324337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696175" y="3373807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3667796" y="5975039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811669" y="6105474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30" name="Oval 29"/>
          <p:cNvSpPr/>
          <p:nvPr/>
        </p:nvSpPr>
        <p:spPr>
          <a:xfrm>
            <a:off x="1747890" y="3492252"/>
            <a:ext cx="1528293" cy="1528293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2341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3643976" y="2011254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7641464" y="5797070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8439955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9238446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3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10036937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10835428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51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1017431" y="1120462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759853" y="5988676"/>
            <a:ext cx="5344733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300041" y="2172240"/>
            <a:ext cx="1930341" cy="1930341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23415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15" name="Elbow Connector 14"/>
          <p:cNvCxnSpPr/>
          <p:nvPr/>
        </p:nvCxnSpPr>
        <p:spPr>
          <a:xfrm rot="5400000" flipH="1" flipV="1">
            <a:off x="8853152" y="5208432"/>
            <a:ext cx="309093" cy="813515"/>
          </a:xfrm>
          <a:prstGeom prst="bentConnector2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9399432" y="5460643"/>
            <a:ext cx="15024" cy="3219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8989454" y="4013346"/>
            <a:ext cx="0" cy="144729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10185043" y="4000467"/>
            <a:ext cx="0" cy="178214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8989454" y="4000467"/>
            <a:ext cx="119773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7778840" y="3307586"/>
            <a:ext cx="12878" cy="247989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9599055" y="3307586"/>
            <a:ext cx="6434" cy="6897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791719" y="3307586"/>
            <a:ext cx="1796602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8690020" y="2617854"/>
            <a:ext cx="6434" cy="6897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8707188" y="2604975"/>
            <a:ext cx="228922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10996414" y="2604975"/>
            <a:ext cx="0" cy="316476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52302" y="324337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696175" y="3373807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3667796" y="5975039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811669" y="6105474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30" name="Oval 29"/>
          <p:cNvSpPr/>
          <p:nvPr/>
        </p:nvSpPr>
        <p:spPr>
          <a:xfrm>
            <a:off x="7641464" y="5797070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8439955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9238446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3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10036937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10835428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21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Elbow Connector 13"/>
          <p:cNvCxnSpPr/>
          <p:nvPr/>
        </p:nvCxnSpPr>
        <p:spPr>
          <a:xfrm rot="5400000" flipH="1" flipV="1">
            <a:off x="8853152" y="5208432"/>
            <a:ext cx="309093" cy="813515"/>
          </a:xfrm>
          <a:prstGeom prst="bentConnector2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9399432" y="5460643"/>
            <a:ext cx="15024" cy="3219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8989454" y="4013346"/>
            <a:ext cx="0" cy="144729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10185043" y="4000467"/>
            <a:ext cx="0" cy="178214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8989454" y="4000467"/>
            <a:ext cx="119773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7778840" y="3307586"/>
            <a:ext cx="12878" cy="247989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 flipV="1">
            <a:off x="9599055" y="3307586"/>
            <a:ext cx="6434" cy="6897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791719" y="3307586"/>
            <a:ext cx="1796602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8690020" y="2617854"/>
            <a:ext cx="6434" cy="6897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707188" y="2604975"/>
            <a:ext cx="228922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10996414" y="2604975"/>
            <a:ext cx="0" cy="316476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1017431" y="1120462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759853" y="5988676"/>
            <a:ext cx="5344733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1783723" y="3691374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2195848" y="4921876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2408349" y="4438919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3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3095222" y="4773770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3643976" y="2011254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6656232" y="2962141"/>
            <a:ext cx="5164428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267459" y="721217"/>
            <a:ext cx="46426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cut the dendogram in order the get</a:t>
            </a:r>
          </a:p>
          <a:p>
            <a:r>
              <a:rPr lang="hu-HU" dirty="0"/>
              <a:t>t</a:t>
            </a:r>
            <a:r>
              <a:rPr lang="hu-HU" dirty="0" smtClean="0"/>
              <a:t>he clusters !!!</a:t>
            </a:r>
            <a:endParaRPr lang="hu-HU" dirty="0"/>
          </a:p>
        </p:txBody>
      </p:sp>
      <p:sp>
        <p:nvSpPr>
          <p:cNvPr id="34" name="TextBox 33"/>
          <p:cNvSpPr txBox="1"/>
          <p:nvPr/>
        </p:nvSpPr>
        <p:spPr>
          <a:xfrm>
            <a:off x="552302" y="324337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696175" y="3373807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3667796" y="5975039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3811669" y="6105474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39" name="Oval 38"/>
          <p:cNvSpPr/>
          <p:nvPr/>
        </p:nvSpPr>
        <p:spPr>
          <a:xfrm>
            <a:off x="7641464" y="5797070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8439955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9238446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3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10036937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0835428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11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Elbow Connector 8"/>
          <p:cNvCxnSpPr/>
          <p:nvPr/>
        </p:nvCxnSpPr>
        <p:spPr>
          <a:xfrm rot="5400000" flipH="1" flipV="1">
            <a:off x="8853152" y="5208432"/>
            <a:ext cx="309093" cy="813515"/>
          </a:xfrm>
          <a:prstGeom prst="bentConnector2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9399432" y="5460643"/>
            <a:ext cx="15024" cy="3219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8989454" y="4013346"/>
            <a:ext cx="0" cy="144729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10185043" y="4000467"/>
            <a:ext cx="0" cy="178214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8989454" y="4000467"/>
            <a:ext cx="119773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7778840" y="3307586"/>
            <a:ext cx="12878" cy="247989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 flipV="1">
            <a:off x="9599055" y="3307586"/>
            <a:ext cx="6434" cy="6897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791719" y="3307586"/>
            <a:ext cx="1796602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 flipV="1">
            <a:off x="8690020" y="2617854"/>
            <a:ext cx="6434" cy="6897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8707188" y="2604975"/>
            <a:ext cx="228922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0996414" y="2604975"/>
            <a:ext cx="0" cy="316476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1017431" y="1120462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759853" y="5988676"/>
            <a:ext cx="5344733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783723" y="3691374"/>
            <a:ext cx="321972" cy="321972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2195848" y="4921876"/>
            <a:ext cx="321972" cy="321972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2408349" y="4438919"/>
            <a:ext cx="321972" cy="321972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3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3095222" y="4773770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3643976" y="2011254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6817218" y="4503314"/>
            <a:ext cx="5164428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52302" y="324337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696175" y="3373807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667796" y="5975039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3811669" y="6105474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  <p:sp>
        <p:nvSpPr>
          <p:cNvPr id="34" name="Oval 33"/>
          <p:cNvSpPr/>
          <p:nvPr/>
        </p:nvSpPr>
        <p:spPr>
          <a:xfrm>
            <a:off x="7641464" y="5797070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8439955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9238446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3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10036937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8" name="Oval 37"/>
          <p:cNvSpPr/>
          <p:nvPr/>
        </p:nvSpPr>
        <p:spPr>
          <a:xfrm>
            <a:off x="10835428" y="5795493"/>
            <a:ext cx="321972" cy="321972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13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Important: scaling of variables matters </a:t>
            </a:r>
          </a:p>
          <a:p>
            <a:r>
              <a:rPr lang="hu-HU" dirty="0" smtClean="0"/>
              <a:t>We should use some way of standardization</a:t>
            </a:r>
          </a:p>
          <a:p>
            <a:r>
              <a:rPr lang="hu-HU" dirty="0" smtClean="0"/>
              <a:t>Variables should be centered to have mean </a:t>
            </a:r>
            <a:r>
              <a:rPr lang="hu-HU" b="1" dirty="0" smtClean="0"/>
              <a:t>0</a:t>
            </a:r>
            <a:r>
              <a:rPr lang="hu-HU" dirty="0" smtClean="0"/>
              <a:t> or scaled to have standard deviation </a:t>
            </a:r>
            <a:r>
              <a:rPr lang="hu-HU" b="1" dirty="0" smtClean="0"/>
              <a:t>1</a:t>
            </a:r>
            <a:endParaRPr lang="hu-HU" b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45130" y="452718"/>
            <a:ext cx="9404723" cy="1400530"/>
          </a:xfrm>
        </p:spPr>
        <p:txBody>
          <a:bodyPr/>
          <a:lstStyle/>
          <a:p>
            <a:r>
              <a:rPr lang="hu-HU" b="1" u="sng" dirty="0" smtClean="0"/>
              <a:t>Hierarchical clustering</a:t>
            </a:r>
            <a:endParaRPr lang="hu-HU" b="1" u="sng" dirty="0"/>
          </a:p>
        </p:txBody>
      </p:sp>
    </p:spTree>
    <p:extLst>
      <p:ext uri="{BB962C8B-B14F-4D97-AF65-F5344CB8AC3E}">
        <p14:creationId xmlns:p14="http://schemas.microsoft.com/office/powerpoint/2010/main" val="195466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452718"/>
            <a:ext cx="9404723" cy="1400530"/>
          </a:xfrm>
        </p:spPr>
        <p:txBody>
          <a:bodyPr/>
          <a:lstStyle/>
          <a:p>
            <a:r>
              <a:rPr lang="hu-HU" b="1" u="sng" dirty="0" smtClean="0"/>
              <a:t>Hierarchical clustering</a:t>
            </a:r>
            <a:endParaRPr lang="hu-HU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 data mining, hierarchical clustering is a method of cluster analysis which seeks to build a hierarchy of clusters</a:t>
            </a:r>
            <a:endParaRPr lang="hu-HU" dirty="0"/>
          </a:p>
          <a:p>
            <a:r>
              <a:rPr lang="en-US" dirty="0"/>
              <a:t>Agglomerative</a:t>
            </a:r>
            <a:r>
              <a:rPr lang="hu-HU" dirty="0"/>
              <a:t> </a:t>
            </a:r>
            <a:r>
              <a:rPr lang="hu-HU" dirty="0" smtClean="0"/>
              <a:t>approach</a:t>
            </a:r>
            <a:r>
              <a:rPr lang="hu-HU" dirty="0"/>
              <a:t> </a:t>
            </a:r>
            <a:r>
              <a:rPr lang="hu-HU" dirty="0" smtClean="0">
                <a:sym typeface="Wingdings" panose="05000000000000000000" pitchFamily="2" charset="2"/>
              </a:rPr>
              <a:t> t</a:t>
            </a:r>
            <a:r>
              <a:rPr lang="en-US" dirty="0" smtClean="0"/>
              <a:t>his </a:t>
            </a:r>
            <a:r>
              <a:rPr lang="en-US" dirty="0"/>
              <a:t>is a "bottom up" approach</a:t>
            </a:r>
            <a:r>
              <a:rPr lang="hu-HU" dirty="0"/>
              <a:t>,</a:t>
            </a:r>
            <a:r>
              <a:rPr lang="en-US" dirty="0"/>
              <a:t> each observation starts in its own cluster, and pairs of clusters are merged as one moves up the hierarchy</a:t>
            </a:r>
            <a:endParaRPr lang="hu-HU" dirty="0"/>
          </a:p>
          <a:p>
            <a:r>
              <a:rPr lang="en-US" dirty="0"/>
              <a:t>In general, the merges and splits are determined in a greedy manner. </a:t>
            </a:r>
            <a:endParaRPr lang="hu-HU" dirty="0" smtClean="0"/>
          </a:p>
          <a:p>
            <a:r>
              <a:rPr lang="en-US" dirty="0" smtClean="0"/>
              <a:t>The </a:t>
            </a:r>
            <a:r>
              <a:rPr lang="en-US" dirty="0"/>
              <a:t>results of hierarchical clustering are usually presented in a </a:t>
            </a:r>
            <a:r>
              <a:rPr lang="en-US" dirty="0" err="1"/>
              <a:t>dendrogram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3128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Algorithm</a:t>
            </a:r>
            <a:endParaRPr lang="hu-HU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>
                <a:solidFill>
                  <a:srgbClr val="FFFF00"/>
                </a:solidFill>
              </a:rPr>
              <a:t>1.)</a:t>
            </a:r>
            <a:r>
              <a:rPr lang="hu-HU" dirty="0" smtClean="0"/>
              <a:t> start each node in its own cluster ... </a:t>
            </a:r>
            <a:r>
              <a:rPr lang="hu-HU" dirty="0"/>
              <a:t>t</a:t>
            </a:r>
            <a:r>
              <a:rPr lang="hu-HU" dirty="0" smtClean="0"/>
              <a:t>his is sort of an initialization phase</a:t>
            </a:r>
          </a:p>
          <a:p>
            <a:endParaRPr lang="hu-HU" dirty="0"/>
          </a:p>
          <a:p>
            <a:r>
              <a:rPr lang="hu-HU" b="1" dirty="0" smtClean="0">
                <a:solidFill>
                  <a:srgbClr val="FFFF00"/>
                </a:solidFill>
              </a:rPr>
              <a:t>2.) </a:t>
            </a:r>
            <a:r>
              <a:rPr lang="hu-HU" dirty="0"/>
              <a:t>f</a:t>
            </a:r>
            <a:r>
              <a:rPr lang="hu-HU" dirty="0" smtClean="0"/>
              <a:t>ind the two closest clusters and merge them together</a:t>
            </a:r>
          </a:p>
          <a:p>
            <a:endParaRPr lang="hu-HU" dirty="0"/>
          </a:p>
          <a:p>
            <a:r>
              <a:rPr lang="hu-HU" b="1" dirty="0" smtClean="0">
                <a:solidFill>
                  <a:srgbClr val="FFFF00"/>
                </a:solidFill>
              </a:rPr>
              <a:t>3.)</a:t>
            </a:r>
            <a:r>
              <a:rPr lang="hu-HU" dirty="0" smtClean="0"/>
              <a:t> repeat the algorithm until all the points are in the same cluster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// so there is only a single cluster left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0986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How are we able to measure the distance of two clusters? </a:t>
            </a:r>
          </a:p>
          <a:p>
            <a:r>
              <a:rPr lang="hu-HU" dirty="0" smtClean="0"/>
              <a:t>We usually calculate the distance of the avarages of the clusters’ elements </a:t>
            </a:r>
            <a:endParaRPr lang="hu-HU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/>
          <a:lstStyle/>
          <a:p>
            <a:r>
              <a:rPr lang="hu-HU" b="1" u="sng" dirty="0" smtClean="0"/>
              <a:t>Algorithm</a:t>
            </a:r>
            <a:endParaRPr lang="hu-HU" b="1" u="sng" dirty="0"/>
          </a:p>
        </p:txBody>
      </p:sp>
    </p:spTree>
    <p:extLst>
      <p:ext uri="{BB962C8B-B14F-4D97-AF65-F5344CB8AC3E}">
        <p14:creationId xmlns:p14="http://schemas.microsoft.com/office/powerpoint/2010/main" val="229974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74265" y="1017431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116687" y="5885645"/>
            <a:ext cx="5344733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779363" y="326824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8" name="Oval 7"/>
          <p:cNvSpPr/>
          <p:nvPr/>
        </p:nvSpPr>
        <p:spPr>
          <a:xfrm>
            <a:off x="4140557" y="3588343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552682" y="481884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765183" y="4335888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3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452056" y="467073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000810" y="1908223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855853" y="2198725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3" name="Oval 12"/>
          <p:cNvSpPr/>
          <p:nvPr/>
        </p:nvSpPr>
        <p:spPr>
          <a:xfrm>
            <a:off x="7267978" y="3429227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4" name="Oval 13"/>
          <p:cNvSpPr/>
          <p:nvPr/>
        </p:nvSpPr>
        <p:spPr>
          <a:xfrm>
            <a:off x="7480479" y="2946270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23236" y="3398677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894857" y="5999909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038730" y="6130344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</p:spTree>
    <p:extLst>
      <p:ext uri="{BB962C8B-B14F-4D97-AF65-F5344CB8AC3E}">
        <p14:creationId xmlns:p14="http://schemas.microsoft.com/office/powerpoint/2010/main" val="334199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74265" y="1017431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116687" y="5885645"/>
            <a:ext cx="5344733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140557" y="3588343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552682" y="481884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765183" y="4335888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3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452056" y="467073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000810" y="1908223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855853" y="2198725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3" name="Oval 12"/>
          <p:cNvSpPr/>
          <p:nvPr/>
        </p:nvSpPr>
        <p:spPr>
          <a:xfrm>
            <a:off x="7267978" y="3429227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4" name="Oval 13"/>
          <p:cNvSpPr/>
          <p:nvPr/>
        </p:nvSpPr>
        <p:spPr>
          <a:xfrm>
            <a:off x="7480479" y="2946270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2" name="Oval 1"/>
          <p:cNvSpPr/>
          <p:nvPr/>
        </p:nvSpPr>
        <p:spPr>
          <a:xfrm>
            <a:off x="4796308" y="4300275"/>
            <a:ext cx="212501" cy="21250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6910588" y="2555041"/>
            <a:ext cx="212501" cy="21250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TextBox 16"/>
          <p:cNvSpPr txBox="1"/>
          <p:nvPr/>
        </p:nvSpPr>
        <p:spPr>
          <a:xfrm>
            <a:off x="2779363" y="326824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923236" y="3398677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5894857" y="5999909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6038730" y="6130344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</p:spTree>
    <p:extLst>
      <p:ext uri="{BB962C8B-B14F-4D97-AF65-F5344CB8AC3E}">
        <p14:creationId xmlns:p14="http://schemas.microsoft.com/office/powerpoint/2010/main" val="205164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374265" y="1017431"/>
            <a:ext cx="0" cy="511291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116687" y="5885645"/>
            <a:ext cx="5344733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140557" y="3588343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552682" y="4818845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765183" y="4335888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3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452056" y="4670739"/>
            <a:ext cx="321972" cy="321972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000810" y="1908223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5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855853" y="2198725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3" name="Oval 12"/>
          <p:cNvSpPr/>
          <p:nvPr/>
        </p:nvSpPr>
        <p:spPr>
          <a:xfrm>
            <a:off x="7267978" y="3429227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4" name="Oval 13"/>
          <p:cNvSpPr/>
          <p:nvPr/>
        </p:nvSpPr>
        <p:spPr>
          <a:xfrm>
            <a:off x="7480479" y="2946270"/>
            <a:ext cx="321972" cy="32197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2" name="Oval 1"/>
          <p:cNvSpPr/>
          <p:nvPr/>
        </p:nvSpPr>
        <p:spPr>
          <a:xfrm>
            <a:off x="4796308" y="4300275"/>
            <a:ext cx="212501" cy="21250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6910588" y="2555041"/>
            <a:ext cx="212501" cy="21250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7" name="Straight Connector 16"/>
          <p:cNvCxnSpPr>
            <a:stCxn id="2" idx="7"/>
            <a:endCxn id="15" idx="3"/>
          </p:cNvCxnSpPr>
          <p:nvPr/>
        </p:nvCxnSpPr>
        <p:spPr>
          <a:xfrm flipV="1">
            <a:off x="4977689" y="2736422"/>
            <a:ext cx="1964019" cy="159497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941590" y="3129076"/>
            <a:ext cx="1220206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hu-HU" b="1" dirty="0" smtClean="0"/>
              <a:t>distance </a:t>
            </a:r>
            <a:endParaRPr lang="hu-H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2779363" y="326824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923236" y="3398677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2</a:t>
            </a:r>
            <a:endParaRPr lang="hu-H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5894857" y="5999909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6038730" y="6130344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1</a:t>
            </a:r>
            <a:endParaRPr lang="hu-HU" sz="1400" b="1" dirty="0"/>
          </a:p>
        </p:txBody>
      </p:sp>
    </p:spTree>
    <p:extLst>
      <p:ext uri="{BB962C8B-B14F-4D97-AF65-F5344CB8AC3E}">
        <p14:creationId xmlns:p14="http://schemas.microsoft.com/office/powerpoint/2010/main" val="214785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How are we able to measure the distance of two clusters? </a:t>
            </a:r>
          </a:p>
          <a:p>
            <a:r>
              <a:rPr lang="hu-HU" dirty="0" smtClean="0"/>
              <a:t>We usually calculate the distance of the avarages of the clusters’ elements </a:t>
            </a:r>
          </a:p>
          <a:p>
            <a:r>
              <a:rPr lang="hu-HU" dirty="0" smtClean="0"/>
              <a:t>We usually use Euclidean-distance: two observations are similar if the calculated distance is small</a:t>
            </a:r>
          </a:p>
          <a:p>
            <a:r>
              <a:rPr lang="hu-HU" dirty="0" smtClean="0"/>
              <a:t>Correlation based distance: two observations are similar if their features are highly correlated</a:t>
            </a:r>
            <a:endParaRPr lang="hu-HU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45130" y="452718"/>
            <a:ext cx="9404723" cy="1400530"/>
          </a:xfrm>
        </p:spPr>
        <p:txBody>
          <a:bodyPr/>
          <a:lstStyle/>
          <a:p>
            <a:r>
              <a:rPr lang="hu-HU" b="1" u="sng" dirty="0" smtClean="0"/>
              <a:t>Hierarchical clustering</a:t>
            </a:r>
            <a:endParaRPr lang="hu-HU" b="1" u="sng" dirty="0"/>
          </a:p>
        </p:txBody>
      </p:sp>
    </p:spTree>
    <p:extLst>
      <p:ext uri="{BB962C8B-B14F-4D97-AF65-F5344CB8AC3E}">
        <p14:creationId xmlns:p14="http://schemas.microsoft.com/office/powerpoint/2010/main" val="245419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136</TotalTime>
  <Words>460</Words>
  <Application>Microsoft Office PowerPoint</Application>
  <PresentationFormat>Widescreen</PresentationFormat>
  <Paragraphs>267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Century Gothic</vt:lpstr>
      <vt:lpstr>Wingdings</vt:lpstr>
      <vt:lpstr>Wingdings 3</vt:lpstr>
      <vt:lpstr>Ion</vt:lpstr>
      <vt:lpstr>MACHINE LEARNING</vt:lpstr>
      <vt:lpstr>Hierarchical clustering</vt:lpstr>
      <vt:lpstr>Hierarchical clustering</vt:lpstr>
      <vt:lpstr>Algorithm</vt:lpstr>
      <vt:lpstr>Algorithm</vt:lpstr>
      <vt:lpstr>PowerPoint Presentation</vt:lpstr>
      <vt:lpstr>PowerPoint Presentation</vt:lpstr>
      <vt:lpstr>PowerPoint Presentation</vt:lpstr>
      <vt:lpstr>Hierarchical clustering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Hierarchical clustering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</dc:title>
  <dc:creator>User</dc:creator>
  <cp:lastModifiedBy>User</cp:lastModifiedBy>
  <cp:revision>27</cp:revision>
  <dcterms:created xsi:type="dcterms:W3CDTF">2015-04-24T18:37:10Z</dcterms:created>
  <dcterms:modified xsi:type="dcterms:W3CDTF">2017-01-25T15:31:22Z</dcterms:modified>
</cp:coreProperties>
</file>