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  <p:sldId id="363" r:id="rId3"/>
    <p:sldId id="364" r:id="rId4"/>
    <p:sldId id="365" r:id="rId5"/>
    <p:sldId id="366" r:id="rId6"/>
    <p:sldId id="367" r:id="rId7"/>
    <p:sldId id="373" r:id="rId8"/>
    <p:sldId id="368" r:id="rId9"/>
    <p:sldId id="369" r:id="rId10"/>
    <p:sldId id="371" r:id="rId11"/>
    <p:sldId id="370" r:id="rId12"/>
    <p:sldId id="374" r:id="rId13"/>
    <p:sldId id="372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C9F7D0A8-4224-47F0-AE10-D4062F8DA300}">
          <p14:sldIdLst>
            <p14:sldId id="270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4"/>
            <p14:sldId id="283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95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1"/>
            <p14:sldId id="320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1"/>
            <p14:sldId id="332"/>
            <p14:sldId id="333"/>
            <p14:sldId id="330"/>
            <p14:sldId id="335"/>
            <p14:sldId id="334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6"/>
            <p14:sldId id="347"/>
            <p14:sldId id="348"/>
            <p14:sldId id="350"/>
            <p14:sldId id="349"/>
            <p14:sldId id="351"/>
            <p14:sldId id="352"/>
            <p14:sldId id="353"/>
            <p14:sldId id="354"/>
            <p14:sldId id="355"/>
            <p14:sldId id="345"/>
            <p14:sldId id="356"/>
            <p14:sldId id="357"/>
            <p14:sldId id="358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73"/>
            <p14:sldId id="368"/>
            <p14:sldId id="369"/>
            <p14:sldId id="371"/>
            <p14:sldId id="370"/>
            <p14:sldId id="374"/>
            <p14:sldId id="372"/>
            <p14:sldId id="375"/>
            <p14:sldId id="376"/>
            <p14:sldId id="381"/>
            <p14:sldId id="377"/>
            <p14:sldId id="378"/>
            <p14:sldId id="379"/>
            <p14:sldId id="387"/>
            <p14:sldId id="380"/>
            <p14:sldId id="383"/>
            <p14:sldId id="384"/>
            <p14:sldId id="385"/>
            <p14:sldId id="386"/>
            <p14:sldId id="388"/>
            <p14:sldId id="389"/>
            <p14:sldId id="390"/>
            <p14:sldId id="392"/>
            <p14:sldId id="412"/>
            <p14:sldId id="393"/>
            <p14:sldId id="415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  <p14:sldId id="414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  <p14:section name="Untitled Section" id="{75452459-30E5-4F4D-B035-6E597C0D812D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05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8656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07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5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47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486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031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8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94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75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980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975C-879E-4ADC-97CB-23B39C64B811}" type="datetimeFigureOut">
              <a:rPr lang="hu-HU" smtClean="0"/>
              <a:pPr/>
              <a:t>2026. 02. 09.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3897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Pruning and Bagging</a:t>
            </a:r>
            <a:endParaRPr lang="hu-HU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952368" y="1400432"/>
            <a:ext cx="866878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What is the aim when dealing with machine learning algorithms? We want to choose</a:t>
            </a:r>
          </a:p>
          <a:p>
            <a:r>
              <a:rPr lang="hu-HU" dirty="0"/>
              <a:t>	</a:t>
            </a:r>
            <a:r>
              <a:rPr lang="hu-HU" dirty="0" smtClean="0"/>
              <a:t>a model that capture the relatinships within the training dataset</a:t>
            </a:r>
          </a:p>
          <a:p>
            <a:r>
              <a:rPr lang="hu-HU" dirty="0"/>
              <a:t>	</a:t>
            </a:r>
            <a:r>
              <a:rPr lang="hu-HU" dirty="0" smtClean="0"/>
              <a:t>	+ </a:t>
            </a:r>
            <a:r>
              <a:rPr lang="hu-HU" b="1" dirty="0" smtClean="0"/>
              <a:t>generalizes well to unseen data </a:t>
            </a:r>
            <a:r>
              <a:rPr lang="hu-HU" dirty="0" smtClean="0"/>
              <a:t>(test set)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b="1" dirty="0" smtClean="0">
                <a:solidFill>
                  <a:srgbClr val="FF0000"/>
                </a:solidFill>
              </a:rPr>
              <a:t>    GENERALLY IT IS IMPOSSIBLE TO ACHIEVE BOTH OF THEM AT THE SAME TIME</a:t>
            </a:r>
          </a:p>
          <a:p>
            <a:r>
              <a:rPr lang="hu-HU" dirty="0"/>
              <a:t>	</a:t>
            </a:r>
            <a:r>
              <a:rPr lang="hu-HU" dirty="0" smtClean="0"/>
              <a:t>		</a:t>
            </a:r>
          </a:p>
          <a:p>
            <a:r>
              <a:rPr lang="hu-HU" dirty="0"/>
              <a:t>	</a:t>
            </a:r>
            <a:r>
              <a:rPr lang="hu-HU" dirty="0" smtClean="0"/>
              <a:t>		~ this is called the </a:t>
            </a:r>
            <a:r>
              <a:rPr lang="hu-HU" b="1" dirty="0" smtClean="0"/>
              <a:t>bias-variance trade-off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12743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Bagging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705233" y="1227439"/>
            <a:ext cx="2820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BOOTSTRAP AGGREGATION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78443" y="1596771"/>
            <a:ext cx="74600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One problem with bagging: the constructed trees are highly </a:t>
            </a:r>
            <a:r>
              <a:rPr lang="hu-HU" b="1" dirty="0" smtClean="0"/>
              <a:t>correlated</a:t>
            </a:r>
            <a:endParaRPr lang="hu-HU" b="1" dirty="0"/>
          </a:p>
          <a:p>
            <a:endParaRPr lang="hu-HU" b="1" dirty="0" smtClean="0"/>
          </a:p>
          <a:p>
            <a:r>
              <a:rPr lang="hu-HU" b="1" u="sng" dirty="0" smtClean="0"/>
              <a:t>Why do correlation occur?</a:t>
            </a:r>
          </a:p>
          <a:p>
            <a:endParaRPr lang="hu-HU" b="1" u="sng" dirty="0"/>
          </a:p>
          <a:p>
            <a:r>
              <a:rPr lang="hu-HU" b="1" dirty="0"/>
              <a:t> </a:t>
            </a:r>
            <a:r>
              <a:rPr lang="hu-HU" b="1" dirty="0" smtClean="0"/>
              <a:t>  </a:t>
            </a:r>
            <a:r>
              <a:rPr lang="hu-HU" dirty="0" smtClean="0"/>
              <a:t>Because every dataset has a strong predictor/feature. All the bagged trees</a:t>
            </a:r>
          </a:p>
          <a:p>
            <a:r>
              <a:rPr lang="hu-HU" dirty="0" smtClean="0"/>
              <a:t>        tend to make the same splits because they all share the same features !!!</a:t>
            </a:r>
          </a:p>
          <a:p>
            <a:r>
              <a:rPr lang="hu-HU" dirty="0"/>
              <a:t>	</a:t>
            </a:r>
            <a:r>
              <a:rPr lang="hu-HU" dirty="0" smtClean="0"/>
              <a:t>~ because of this all of these trees look very similar</a:t>
            </a:r>
            <a:endParaRPr lang="hu-HU" dirty="0"/>
          </a:p>
        </p:txBody>
      </p:sp>
      <p:sp>
        <p:nvSpPr>
          <p:cNvPr id="5" name="Oval 4"/>
          <p:cNvSpPr/>
          <p:nvPr/>
        </p:nvSpPr>
        <p:spPr>
          <a:xfrm>
            <a:off x="2417876" y="4147025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Oval 5"/>
          <p:cNvSpPr/>
          <p:nvPr/>
        </p:nvSpPr>
        <p:spPr>
          <a:xfrm>
            <a:off x="1795919" y="4472420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Oval 6"/>
          <p:cNvSpPr/>
          <p:nvPr/>
        </p:nvSpPr>
        <p:spPr>
          <a:xfrm>
            <a:off x="2986287" y="4472420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1536427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051292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2710319" y="483076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225184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2" name="Straight Connector 11"/>
          <p:cNvCxnSpPr>
            <a:stCxn id="5" idx="3"/>
            <a:endCxn id="6" idx="0"/>
          </p:cNvCxnSpPr>
          <p:nvPr/>
        </p:nvCxnSpPr>
        <p:spPr>
          <a:xfrm flipH="1">
            <a:off x="1882416" y="4294685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0"/>
            <a:endCxn id="5" idx="5"/>
          </p:cNvCxnSpPr>
          <p:nvPr/>
        </p:nvCxnSpPr>
        <p:spPr>
          <a:xfrm flipH="1" flipV="1">
            <a:off x="2565536" y="4294685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3"/>
            <a:endCxn id="8" idx="0"/>
          </p:cNvCxnSpPr>
          <p:nvPr/>
        </p:nvCxnSpPr>
        <p:spPr>
          <a:xfrm flipH="1">
            <a:off x="1622924" y="4620080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0"/>
            <a:endCxn id="6" idx="5"/>
          </p:cNvCxnSpPr>
          <p:nvPr/>
        </p:nvCxnSpPr>
        <p:spPr>
          <a:xfrm flipH="1" flipV="1">
            <a:off x="1943579" y="4620080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3"/>
            <a:endCxn id="10" idx="0"/>
          </p:cNvCxnSpPr>
          <p:nvPr/>
        </p:nvCxnSpPr>
        <p:spPr>
          <a:xfrm flipH="1">
            <a:off x="2796816" y="4620080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0"/>
            <a:endCxn id="7" idx="5"/>
          </p:cNvCxnSpPr>
          <p:nvPr/>
        </p:nvCxnSpPr>
        <p:spPr>
          <a:xfrm flipH="1" flipV="1">
            <a:off x="3133947" y="4620080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910444" y="4147025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4288487" y="4472420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5478855" y="4472420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4028995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543860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202887" y="483076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717752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5" name="Straight Connector 24"/>
          <p:cNvCxnSpPr>
            <a:stCxn id="18" idx="3"/>
            <a:endCxn id="19" idx="0"/>
          </p:cNvCxnSpPr>
          <p:nvPr/>
        </p:nvCxnSpPr>
        <p:spPr>
          <a:xfrm flipH="1">
            <a:off x="4374984" y="4294685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0" idx="0"/>
            <a:endCxn id="18" idx="5"/>
          </p:cNvCxnSpPr>
          <p:nvPr/>
        </p:nvCxnSpPr>
        <p:spPr>
          <a:xfrm flipH="1" flipV="1">
            <a:off x="5058104" y="4294685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9" idx="3"/>
            <a:endCxn id="21" idx="0"/>
          </p:cNvCxnSpPr>
          <p:nvPr/>
        </p:nvCxnSpPr>
        <p:spPr>
          <a:xfrm flipH="1">
            <a:off x="4115492" y="4620080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0"/>
            <a:endCxn id="19" idx="5"/>
          </p:cNvCxnSpPr>
          <p:nvPr/>
        </p:nvCxnSpPr>
        <p:spPr>
          <a:xfrm flipH="1" flipV="1">
            <a:off x="4436147" y="4620080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0" idx="3"/>
            <a:endCxn id="23" idx="0"/>
          </p:cNvCxnSpPr>
          <p:nvPr/>
        </p:nvCxnSpPr>
        <p:spPr>
          <a:xfrm flipH="1">
            <a:off x="5289384" y="4620080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4" idx="0"/>
            <a:endCxn id="20" idx="5"/>
          </p:cNvCxnSpPr>
          <p:nvPr/>
        </p:nvCxnSpPr>
        <p:spPr>
          <a:xfrm flipH="1" flipV="1">
            <a:off x="5626515" y="4620080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383040" y="4147025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Oval 31"/>
          <p:cNvSpPr/>
          <p:nvPr/>
        </p:nvSpPr>
        <p:spPr>
          <a:xfrm>
            <a:off x="6761083" y="4472420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Oval 32"/>
          <p:cNvSpPr/>
          <p:nvPr/>
        </p:nvSpPr>
        <p:spPr>
          <a:xfrm>
            <a:off x="7951451" y="4472420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Oval 33"/>
          <p:cNvSpPr/>
          <p:nvPr/>
        </p:nvSpPr>
        <p:spPr>
          <a:xfrm>
            <a:off x="6501591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Oval 34"/>
          <p:cNvSpPr/>
          <p:nvPr/>
        </p:nvSpPr>
        <p:spPr>
          <a:xfrm>
            <a:off x="7016456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Oval 35"/>
          <p:cNvSpPr/>
          <p:nvPr/>
        </p:nvSpPr>
        <p:spPr>
          <a:xfrm>
            <a:off x="7675483" y="483076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8190348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8" name="Straight Connector 37"/>
          <p:cNvCxnSpPr>
            <a:stCxn id="31" idx="3"/>
            <a:endCxn id="32" idx="0"/>
          </p:cNvCxnSpPr>
          <p:nvPr/>
        </p:nvCxnSpPr>
        <p:spPr>
          <a:xfrm flipH="1">
            <a:off x="6847580" y="4294685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3" idx="0"/>
            <a:endCxn id="31" idx="5"/>
          </p:cNvCxnSpPr>
          <p:nvPr/>
        </p:nvCxnSpPr>
        <p:spPr>
          <a:xfrm flipH="1" flipV="1">
            <a:off x="7530700" y="4294685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2" idx="3"/>
            <a:endCxn id="34" idx="0"/>
          </p:cNvCxnSpPr>
          <p:nvPr/>
        </p:nvCxnSpPr>
        <p:spPr>
          <a:xfrm flipH="1">
            <a:off x="6588088" y="4620080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5" idx="0"/>
            <a:endCxn id="32" idx="5"/>
          </p:cNvCxnSpPr>
          <p:nvPr/>
        </p:nvCxnSpPr>
        <p:spPr>
          <a:xfrm flipH="1" flipV="1">
            <a:off x="6908743" y="4620080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3" idx="3"/>
            <a:endCxn id="36" idx="0"/>
          </p:cNvCxnSpPr>
          <p:nvPr/>
        </p:nvCxnSpPr>
        <p:spPr>
          <a:xfrm flipH="1">
            <a:off x="7761980" y="4620080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7" idx="0"/>
            <a:endCxn id="33" idx="5"/>
          </p:cNvCxnSpPr>
          <p:nvPr/>
        </p:nvCxnSpPr>
        <p:spPr>
          <a:xfrm flipH="1" flipV="1">
            <a:off x="8099111" y="4620080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9875608" y="4147025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Oval 44"/>
          <p:cNvSpPr/>
          <p:nvPr/>
        </p:nvSpPr>
        <p:spPr>
          <a:xfrm>
            <a:off x="9253651" y="4472420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6" name="Oval 45"/>
          <p:cNvSpPr/>
          <p:nvPr/>
        </p:nvSpPr>
        <p:spPr>
          <a:xfrm>
            <a:off x="10444019" y="4472420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7" name="Oval 46"/>
          <p:cNvSpPr/>
          <p:nvPr/>
        </p:nvSpPr>
        <p:spPr>
          <a:xfrm>
            <a:off x="8994159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Oval 47"/>
          <p:cNvSpPr/>
          <p:nvPr/>
        </p:nvSpPr>
        <p:spPr>
          <a:xfrm>
            <a:off x="9509024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Oval 48"/>
          <p:cNvSpPr/>
          <p:nvPr/>
        </p:nvSpPr>
        <p:spPr>
          <a:xfrm>
            <a:off x="10168051" y="483076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Oval 49"/>
          <p:cNvSpPr/>
          <p:nvPr/>
        </p:nvSpPr>
        <p:spPr>
          <a:xfrm>
            <a:off x="10682916" y="483076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51" name="Straight Connector 50"/>
          <p:cNvCxnSpPr>
            <a:stCxn id="44" idx="3"/>
            <a:endCxn id="45" idx="0"/>
          </p:cNvCxnSpPr>
          <p:nvPr/>
        </p:nvCxnSpPr>
        <p:spPr>
          <a:xfrm flipH="1">
            <a:off x="9340148" y="4294685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6" idx="0"/>
            <a:endCxn id="44" idx="5"/>
          </p:cNvCxnSpPr>
          <p:nvPr/>
        </p:nvCxnSpPr>
        <p:spPr>
          <a:xfrm flipH="1" flipV="1">
            <a:off x="10023268" y="4294685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5" idx="3"/>
            <a:endCxn id="47" idx="0"/>
          </p:cNvCxnSpPr>
          <p:nvPr/>
        </p:nvCxnSpPr>
        <p:spPr>
          <a:xfrm flipH="1">
            <a:off x="9080656" y="4620080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48" idx="0"/>
            <a:endCxn id="45" idx="5"/>
          </p:cNvCxnSpPr>
          <p:nvPr/>
        </p:nvCxnSpPr>
        <p:spPr>
          <a:xfrm flipH="1" flipV="1">
            <a:off x="9401311" y="4620080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6" idx="3"/>
            <a:endCxn id="49" idx="0"/>
          </p:cNvCxnSpPr>
          <p:nvPr/>
        </p:nvCxnSpPr>
        <p:spPr>
          <a:xfrm flipH="1">
            <a:off x="10254548" y="4620080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0" idx="0"/>
            <a:endCxn id="46" idx="5"/>
          </p:cNvCxnSpPr>
          <p:nvPr/>
        </p:nvCxnSpPr>
        <p:spPr>
          <a:xfrm flipH="1" flipV="1">
            <a:off x="10591679" y="4620080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032517" y="515543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#1</a:t>
            </a:r>
            <a:endParaRPr lang="hu-HU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4533252" y="5152747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#2</a:t>
            </a:r>
            <a:endParaRPr lang="hu-HU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7003704" y="5152747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#3</a:t>
            </a:r>
            <a:endParaRPr lang="hu-H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9496272" y="5152747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#4</a:t>
            </a:r>
            <a:endParaRPr lang="hu-HU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3493357" y="5673783"/>
            <a:ext cx="5587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CORRELATED TREES BECAUSE WE USE ALL THE FEATURES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186224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Random Forest Classifier</a:t>
            </a:r>
            <a:endParaRPr lang="hu-HU" b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13345" y="1507526"/>
            <a:ext cx="9226504" cy="38223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hu-HU" sz="2000" dirty="0" smtClean="0">
                <a:sym typeface="Wingdings" panose="05000000000000000000" pitchFamily="2" charset="2"/>
              </a:rPr>
              <a:t> b</a:t>
            </a:r>
            <a:r>
              <a:rPr lang="hu-HU" sz="2000" dirty="0" smtClean="0"/>
              <a:t>etter </a:t>
            </a:r>
            <a:r>
              <a:rPr lang="hu-HU" sz="2000" dirty="0"/>
              <a:t>than bagging: this algorithm </a:t>
            </a:r>
            <a:r>
              <a:rPr lang="hu-HU" sz="2000" b="1" dirty="0"/>
              <a:t>decorrelates</a:t>
            </a:r>
            <a:r>
              <a:rPr lang="hu-HU" sz="2000" dirty="0"/>
              <a:t> the </a:t>
            </a:r>
            <a:r>
              <a:rPr lang="hu-HU" sz="2000" dirty="0" smtClean="0"/>
              <a:t>single                                        	decision trees </a:t>
            </a:r>
            <a:r>
              <a:rPr lang="hu-HU" sz="2000" dirty="0"/>
              <a:t>that </a:t>
            </a:r>
            <a:r>
              <a:rPr lang="hu-HU" sz="2000" dirty="0" smtClean="0"/>
              <a:t>has been constructed</a:t>
            </a:r>
            <a:endParaRPr lang="hu-HU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hu-HU" sz="2000" dirty="0" smtClean="0">
                <a:sym typeface="Wingdings" panose="05000000000000000000" pitchFamily="2" charset="2"/>
              </a:rPr>
              <a:t> t</a:t>
            </a:r>
            <a:r>
              <a:rPr lang="hu-HU" sz="2000" dirty="0" smtClean="0"/>
              <a:t>his </a:t>
            </a:r>
            <a:r>
              <a:rPr lang="hu-HU" sz="2000" dirty="0"/>
              <a:t>reduces the variance even more when averaging the </a:t>
            </a:r>
            <a:r>
              <a:rPr lang="hu-HU" sz="2000" dirty="0" smtClean="0"/>
              <a:t>trees</a:t>
            </a:r>
            <a:endParaRPr lang="hu-HU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hu-HU" sz="2000" dirty="0" smtClean="0"/>
              <a:t> similar </a:t>
            </a:r>
            <a:r>
              <a:rPr lang="hu-HU" sz="2000" dirty="0"/>
              <a:t>to bagging: we keep constructing decision trees on the training </a:t>
            </a:r>
            <a:r>
              <a:rPr lang="hu-HU" sz="2000" dirty="0" smtClean="0"/>
              <a:t>data </a:t>
            </a:r>
            <a:r>
              <a:rPr lang="hu-HU" sz="2000" b="1" dirty="0" smtClean="0"/>
              <a:t>BUT</a:t>
            </a:r>
            <a:r>
              <a:rPr lang="hu-HU" sz="2000" dirty="0" smtClean="0"/>
              <a:t>    	on </a:t>
            </a:r>
            <a:r>
              <a:rPr lang="hu-HU" sz="2000" dirty="0"/>
              <a:t>every split in the tree, a random selection of features / predictors is </a:t>
            </a:r>
            <a:r>
              <a:rPr lang="hu-HU" sz="2000" dirty="0" smtClean="0"/>
              <a:t>		chosen </a:t>
            </a:r>
            <a:r>
              <a:rPr lang="hu-HU" sz="2000" dirty="0"/>
              <a:t>from the full </a:t>
            </a:r>
            <a:r>
              <a:rPr lang="hu-HU" sz="2000" dirty="0" smtClean="0"/>
              <a:t>feature set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r>
              <a:rPr lang="hu-HU" sz="2000" dirty="0" smtClean="0"/>
              <a:t>	The </a:t>
            </a:r>
            <a:r>
              <a:rPr lang="hu-HU" sz="2000" dirty="0"/>
              <a:t>number of features considered at a given split is approximately equal to </a:t>
            </a:r>
            <a:r>
              <a:rPr lang="hu-HU" sz="2000" dirty="0" smtClean="0"/>
              <a:t>		the </a:t>
            </a:r>
            <a:r>
              <a:rPr lang="hu-HU" sz="2000" dirty="0"/>
              <a:t>square root of the total number of features </a:t>
            </a:r>
            <a:r>
              <a:rPr lang="hu-HU" sz="2000" dirty="0" smtClean="0"/>
              <a:t>(for classification)		</a:t>
            </a:r>
            <a:endParaRPr lang="hu-H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146854" y="4769708"/>
            <a:ext cx="6082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/>
              <a:t>Bagging</a:t>
            </a:r>
            <a:r>
              <a:rPr lang="hu-HU" dirty="0"/>
              <a:t>: algorithm searches over all </a:t>
            </a:r>
            <a:r>
              <a:rPr lang="hu-HU" dirty="0" smtClean="0"/>
              <a:t>the </a:t>
            </a:r>
            <a:r>
              <a:rPr lang="hu-HU" b="1" dirty="0" smtClean="0"/>
              <a:t>N</a:t>
            </a:r>
            <a:r>
              <a:rPr lang="hu-HU" dirty="0" smtClean="0"/>
              <a:t> </a:t>
            </a:r>
            <a:r>
              <a:rPr lang="hu-HU" dirty="0"/>
              <a:t>features to find 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the best </a:t>
            </a:r>
            <a:r>
              <a:rPr lang="hu-HU" dirty="0"/>
              <a:t>feature that best splits the data at that </a:t>
            </a:r>
            <a:r>
              <a:rPr lang="hu-HU" dirty="0" smtClean="0"/>
              <a:t>node</a:t>
            </a:r>
            <a:endParaRPr lang="hu-HU" sz="1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3146854" y="5474043"/>
                <a:ext cx="7294433" cy="672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u="sng" dirty="0" smtClean="0"/>
                  <a:t>Random Forest Classifier</a:t>
                </a:r>
                <a:r>
                  <a:rPr lang="hu-HU" dirty="0" smtClean="0"/>
                  <a:t>: algorithm searches over a random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u-HU" b="1">
                            <a:latin typeface="Cambria Math" panose="02040503050406030204" pitchFamily="18" charset="0"/>
                          </a:rPr>
                          <m:t>𝐍</m:t>
                        </m:r>
                      </m:e>
                    </m:rad>
                  </m:oMath>
                </a14:m>
                <a:r>
                  <a:rPr lang="hu-HU" dirty="0" smtClean="0"/>
                  <a:t> features to </a:t>
                </a:r>
              </a:p>
              <a:p>
                <a:r>
                  <a:rPr lang="hu-HU" dirty="0"/>
                  <a:t/>
                </a:r>
                <a:r>
                  <a:rPr lang="hu-HU" dirty="0" smtClean="0"/>
                  <a:t>		find the best one</a:t>
                </a:r>
                <a:endParaRPr lang="hu-HU" sz="1400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6854" y="5474043"/>
                <a:ext cx="7294433" cy="672428"/>
              </a:xfrm>
              <a:prstGeom prst="rect">
                <a:avLst/>
              </a:prstGeom>
              <a:blipFill rotWithShape="0">
                <a:blip r:embed="rId2"/>
                <a:stretch>
                  <a:fillRect l="-668" t="-909" r="-501" b="-13636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75392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Random Forest Classifier</a:t>
            </a:r>
            <a:endParaRPr lang="hu-HU" b="1" u="sng" dirty="0"/>
          </a:p>
        </p:txBody>
      </p:sp>
      <p:sp>
        <p:nvSpPr>
          <p:cNvPr id="3" name="Oval 2"/>
          <p:cNvSpPr/>
          <p:nvPr/>
        </p:nvSpPr>
        <p:spPr>
          <a:xfrm>
            <a:off x="2187217" y="2515931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Oval 7"/>
          <p:cNvSpPr/>
          <p:nvPr/>
        </p:nvSpPr>
        <p:spPr>
          <a:xfrm>
            <a:off x="1565260" y="284132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Oval 8"/>
          <p:cNvSpPr/>
          <p:nvPr/>
        </p:nvSpPr>
        <p:spPr>
          <a:xfrm>
            <a:off x="2755628" y="284132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1305768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1820633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2479660" y="3199672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2994525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5" name="Straight Connector 14"/>
          <p:cNvCxnSpPr>
            <a:stCxn id="3" idx="3"/>
            <a:endCxn id="8" idx="0"/>
          </p:cNvCxnSpPr>
          <p:nvPr/>
        </p:nvCxnSpPr>
        <p:spPr>
          <a:xfrm flipH="1">
            <a:off x="1651757" y="2663591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0"/>
            <a:endCxn id="3" idx="5"/>
          </p:cNvCxnSpPr>
          <p:nvPr/>
        </p:nvCxnSpPr>
        <p:spPr>
          <a:xfrm flipH="1" flipV="1">
            <a:off x="2334877" y="2663591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3"/>
            <a:endCxn id="10" idx="0"/>
          </p:cNvCxnSpPr>
          <p:nvPr/>
        </p:nvCxnSpPr>
        <p:spPr>
          <a:xfrm flipH="1">
            <a:off x="1392265" y="2988986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0"/>
            <a:endCxn id="8" idx="5"/>
          </p:cNvCxnSpPr>
          <p:nvPr/>
        </p:nvCxnSpPr>
        <p:spPr>
          <a:xfrm flipH="1" flipV="1">
            <a:off x="1712920" y="2988986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9" idx="3"/>
            <a:endCxn id="12" idx="0"/>
          </p:cNvCxnSpPr>
          <p:nvPr/>
        </p:nvCxnSpPr>
        <p:spPr>
          <a:xfrm flipH="1">
            <a:off x="2566157" y="2988986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3" idx="0"/>
            <a:endCxn id="9" idx="5"/>
          </p:cNvCxnSpPr>
          <p:nvPr/>
        </p:nvCxnSpPr>
        <p:spPr>
          <a:xfrm flipH="1" flipV="1">
            <a:off x="2903288" y="2988986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0176" y="1269934"/>
            <a:ext cx="1053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r>
              <a:rPr lang="hu-HU" dirty="0" smtClean="0"/>
              <a:t> dataset</a:t>
            </a:r>
            <a:endParaRPr lang="hu-HU" dirty="0"/>
          </a:p>
        </p:txBody>
      </p:sp>
      <p:sp>
        <p:nvSpPr>
          <p:cNvPr id="36" name="Oval 35"/>
          <p:cNvSpPr/>
          <p:nvPr/>
        </p:nvSpPr>
        <p:spPr>
          <a:xfrm>
            <a:off x="4679785" y="2515931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Oval 36"/>
          <p:cNvSpPr/>
          <p:nvPr/>
        </p:nvSpPr>
        <p:spPr>
          <a:xfrm>
            <a:off x="4057828" y="284132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Oval 37"/>
          <p:cNvSpPr/>
          <p:nvPr/>
        </p:nvSpPr>
        <p:spPr>
          <a:xfrm>
            <a:off x="5248196" y="284132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Oval 38"/>
          <p:cNvSpPr/>
          <p:nvPr/>
        </p:nvSpPr>
        <p:spPr>
          <a:xfrm>
            <a:off x="3798336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Oval 39"/>
          <p:cNvSpPr/>
          <p:nvPr/>
        </p:nvSpPr>
        <p:spPr>
          <a:xfrm>
            <a:off x="4313201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4972228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Oval 41"/>
          <p:cNvSpPr/>
          <p:nvPr/>
        </p:nvSpPr>
        <p:spPr>
          <a:xfrm>
            <a:off x="5487093" y="3199672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43" name="Straight Connector 42"/>
          <p:cNvCxnSpPr>
            <a:stCxn id="36" idx="3"/>
            <a:endCxn id="37" idx="0"/>
          </p:cNvCxnSpPr>
          <p:nvPr/>
        </p:nvCxnSpPr>
        <p:spPr>
          <a:xfrm flipH="1">
            <a:off x="4144325" y="2663591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8" idx="0"/>
            <a:endCxn id="36" idx="5"/>
          </p:cNvCxnSpPr>
          <p:nvPr/>
        </p:nvCxnSpPr>
        <p:spPr>
          <a:xfrm flipH="1" flipV="1">
            <a:off x="4827445" y="2663591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7" idx="3"/>
            <a:endCxn id="39" idx="0"/>
          </p:cNvCxnSpPr>
          <p:nvPr/>
        </p:nvCxnSpPr>
        <p:spPr>
          <a:xfrm flipH="1">
            <a:off x="3884833" y="2988986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0" idx="0"/>
            <a:endCxn id="37" idx="5"/>
          </p:cNvCxnSpPr>
          <p:nvPr/>
        </p:nvCxnSpPr>
        <p:spPr>
          <a:xfrm flipH="1" flipV="1">
            <a:off x="4205488" y="2988986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8" idx="3"/>
            <a:endCxn id="41" idx="0"/>
          </p:cNvCxnSpPr>
          <p:nvPr/>
        </p:nvCxnSpPr>
        <p:spPr>
          <a:xfrm flipH="1">
            <a:off x="5058725" y="2988986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42" idx="0"/>
            <a:endCxn id="38" idx="5"/>
          </p:cNvCxnSpPr>
          <p:nvPr/>
        </p:nvCxnSpPr>
        <p:spPr>
          <a:xfrm flipH="1" flipV="1">
            <a:off x="5395856" y="2988986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7152381" y="2515931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Oval 49"/>
          <p:cNvSpPr/>
          <p:nvPr/>
        </p:nvSpPr>
        <p:spPr>
          <a:xfrm>
            <a:off x="6530424" y="284132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1" name="Oval 50"/>
          <p:cNvSpPr/>
          <p:nvPr/>
        </p:nvSpPr>
        <p:spPr>
          <a:xfrm>
            <a:off x="7720792" y="284132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2" name="Oval 51"/>
          <p:cNvSpPr/>
          <p:nvPr/>
        </p:nvSpPr>
        <p:spPr>
          <a:xfrm>
            <a:off x="6270932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3" name="Oval 52"/>
          <p:cNvSpPr/>
          <p:nvPr/>
        </p:nvSpPr>
        <p:spPr>
          <a:xfrm>
            <a:off x="6785797" y="3199672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4" name="Oval 53"/>
          <p:cNvSpPr/>
          <p:nvPr/>
        </p:nvSpPr>
        <p:spPr>
          <a:xfrm>
            <a:off x="7444824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5" name="Oval 54"/>
          <p:cNvSpPr/>
          <p:nvPr/>
        </p:nvSpPr>
        <p:spPr>
          <a:xfrm>
            <a:off x="7959689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56" name="Straight Connector 55"/>
          <p:cNvCxnSpPr>
            <a:stCxn id="49" idx="3"/>
            <a:endCxn id="50" idx="0"/>
          </p:cNvCxnSpPr>
          <p:nvPr/>
        </p:nvCxnSpPr>
        <p:spPr>
          <a:xfrm flipH="1">
            <a:off x="6616921" y="2663591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1" idx="0"/>
            <a:endCxn id="49" idx="5"/>
          </p:cNvCxnSpPr>
          <p:nvPr/>
        </p:nvCxnSpPr>
        <p:spPr>
          <a:xfrm flipH="1" flipV="1">
            <a:off x="7300041" y="2663591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0" idx="3"/>
            <a:endCxn id="52" idx="0"/>
          </p:cNvCxnSpPr>
          <p:nvPr/>
        </p:nvCxnSpPr>
        <p:spPr>
          <a:xfrm flipH="1">
            <a:off x="6357429" y="2988986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3" idx="0"/>
            <a:endCxn id="50" idx="5"/>
          </p:cNvCxnSpPr>
          <p:nvPr/>
        </p:nvCxnSpPr>
        <p:spPr>
          <a:xfrm flipH="1" flipV="1">
            <a:off x="6678084" y="2988986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1" idx="3"/>
            <a:endCxn id="54" idx="0"/>
          </p:cNvCxnSpPr>
          <p:nvPr/>
        </p:nvCxnSpPr>
        <p:spPr>
          <a:xfrm flipH="1">
            <a:off x="7531321" y="2988986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5" idx="0"/>
            <a:endCxn id="51" idx="5"/>
          </p:cNvCxnSpPr>
          <p:nvPr/>
        </p:nvCxnSpPr>
        <p:spPr>
          <a:xfrm flipH="1" flipV="1">
            <a:off x="7868452" y="2988986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9644949" y="2515931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3" name="Oval 62"/>
          <p:cNvSpPr/>
          <p:nvPr/>
        </p:nvSpPr>
        <p:spPr>
          <a:xfrm>
            <a:off x="9022992" y="2841326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4" name="Oval 63"/>
          <p:cNvSpPr/>
          <p:nvPr/>
        </p:nvSpPr>
        <p:spPr>
          <a:xfrm>
            <a:off x="10213360" y="2841326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5" name="Oval 64"/>
          <p:cNvSpPr/>
          <p:nvPr/>
        </p:nvSpPr>
        <p:spPr>
          <a:xfrm>
            <a:off x="8763500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6" name="Oval 65"/>
          <p:cNvSpPr/>
          <p:nvPr/>
        </p:nvSpPr>
        <p:spPr>
          <a:xfrm>
            <a:off x="9278365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7" name="Oval 66"/>
          <p:cNvSpPr/>
          <p:nvPr/>
        </p:nvSpPr>
        <p:spPr>
          <a:xfrm>
            <a:off x="9937392" y="3199672"/>
            <a:ext cx="172994" cy="17299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8" name="Oval 67"/>
          <p:cNvSpPr/>
          <p:nvPr/>
        </p:nvSpPr>
        <p:spPr>
          <a:xfrm>
            <a:off x="10452257" y="3199672"/>
            <a:ext cx="172994" cy="17299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69" name="Straight Connector 68"/>
          <p:cNvCxnSpPr>
            <a:stCxn id="62" idx="3"/>
            <a:endCxn id="63" idx="0"/>
          </p:cNvCxnSpPr>
          <p:nvPr/>
        </p:nvCxnSpPr>
        <p:spPr>
          <a:xfrm flipH="1">
            <a:off x="9109489" y="2663591"/>
            <a:ext cx="560794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4" idx="0"/>
            <a:endCxn id="62" idx="5"/>
          </p:cNvCxnSpPr>
          <p:nvPr/>
        </p:nvCxnSpPr>
        <p:spPr>
          <a:xfrm flipH="1" flipV="1">
            <a:off x="9792609" y="2663591"/>
            <a:ext cx="507248" cy="1777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63" idx="3"/>
            <a:endCxn id="65" idx="0"/>
          </p:cNvCxnSpPr>
          <p:nvPr/>
        </p:nvCxnSpPr>
        <p:spPr>
          <a:xfrm flipH="1">
            <a:off x="8849997" y="2988986"/>
            <a:ext cx="198329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66" idx="0"/>
            <a:endCxn id="63" idx="5"/>
          </p:cNvCxnSpPr>
          <p:nvPr/>
        </p:nvCxnSpPr>
        <p:spPr>
          <a:xfrm flipH="1" flipV="1">
            <a:off x="9170652" y="2988986"/>
            <a:ext cx="194210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4" idx="3"/>
            <a:endCxn id="67" idx="0"/>
          </p:cNvCxnSpPr>
          <p:nvPr/>
        </p:nvCxnSpPr>
        <p:spPr>
          <a:xfrm flipH="1">
            <a:off x="10023889" y="2988986"/>
            <a:ext cx="214805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68" idx="0"/>
            <a:endCxn id="64" idx="5"/>
          </p:cNvCxnSpPr>
          <p:nvPr/>
        </p:nvCxnSpPr>
        <p:spPr>
          <a:xfrm flipH="1" flipV="1">
            <a:off x="10361020" y="2988986"/>
            <a:ext cx="177734" cy="2106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801858" y="3524340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#1</a:t>
            </a:r>
            <a:endParaRPr lang="hu-HU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4302593" y="3521653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#2</a:t>
            </a:r>
            <a:endParaRPr lang="hu-HU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6773045" y="3521653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#3</a:t>
            </a:r>
            <a:endParaRPr lang="hu-HU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9265613" y="3521653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TREE #4</a:t>
            </a:r>
            <a:endParaRPr lang="hu-HU" b="1" dirty="0"/>
          </a:p>
        </p:txBody>
      </p:sp>
      <p:cxnSp>
        <p:nvCxnSpPr>
          <p:cNvPr id="80" name="Straight Arrow Connector 79"/>
          <p:cNvCxnSpPr>
            <a:stCxn id="35" idx="2"/>
          </p:cNvCxnSpPr>
          <p:nvPr/>
        </p:nvCxnSpPr>
        <p:spPr>
          <a:xfrm flipH="1">
            <a:off x="4083162" y="1639266"/>
            <a:ext cx="1833889" cy="27975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35" idx="2"/>
          </p:cNvCxnSpPr>
          <p:nvPr/>
        </p:nvCxnSpPr>
        <p:spPr>
          <a:xfrm flipH="1">
            <a:off x="5334693" y="1639266"/>
            <a:ext cx="582358" cy="39183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35" idx="2"/>
          </p:cNvCxnSpPr>
          <p:nvPr/>
        </p:nvCxnSpPr>
        <p:spPr>
          <a:xfrm>
            <a:off x="5917051" y="1639266"/>
            <a:ext cx="609600" cy="32688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35" idx="2"/>
          </p:cNvCxnSpPr>
          <p:nvPr/>
        </p:nvCxnSpPr>
        <p:spPr>
          <a:xfrm>
            <a:off x="5917051" y="1639266"/>
            <a:ext cx="2040268" cy="2801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684780" y="2101140"/>
            <a:ext cx="1229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  features</a:t>
            </a:r>
            <a:endParaRPr lang="hu-HU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1821794" y="224118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4209055" y="2096756"/>
            <a:ext cx="1229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  features</a:t>
            </a:r>
            <a:endParaRPr lang="hu-HU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4346069" y="223679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6621732" y="2103396"/>
            <a:ext cx="1229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  features</a:t>
            </a:r>
            <a:endParaRPr lang="hu-HU" b="1" dirty="0"/>
          </a:p>
        </p:txBody>
      </p:sp>
      <p:sp>
        <p:nvSpPr>
          <p:cNvPr id="97" name="TextBox 96"/>
          <p:cNvSpPr txBox="1"/>
          <p:nvPr/>
        </p:nvSpPr>
        <p:spPr>
          <a:xfrm>
            <a:off x="6758746" y="224343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3</a:t>
            </a:r>
            <a:endParaRPr lang="hu-HU" sz="12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9195986" y="2103396"/>
            <a:ext cx="1229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N  features</a:t>
            </a:r>
            <a:endParaRPr lang="hu-HU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9333000" y="224343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4</a:t>
            </a:r>
            <a:endParaRPr lang="hu-HU" sz="1200" b="1" dirty="0"/>
          </a:p>
        </p:txBody>
      </p:sp>
      <p:cxnSp>
        <p:nvCxnSpPr>
          <p:cNvPr id="105" name="Straight Arrow Connector 104"/>
          <p:cNvCxnSpPr/>
          <p:nvPr/>
        </p:nvCxnSpPr>
        <p:spPr>
          <a:xfrm>
            <a:off x="2229026" y="3890985"/>
            <a:ext cx="0" cy="3542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4746999" y="3890985"/>
            <a:ext cx="0" cy="3542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7177715" y="3890985"/>
            <a:ext cx="0" cy="3542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9676960" y="3890985"/>
            <a:ext cx="0" cy="3542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801521" y="426111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CLASS C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236804" y="4263263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CLASS D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703418" y="426111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CLASS B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243171" y="4260317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CLASS C</a:t>
            </a:r>
            <a:endParaRPr lang="hu-HU" b="1" dirty="0">
              <a:solidFill>
                <a:srgbClr val="FF0000"/>
              </a:solidFill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>
            <a:off x="2229026" y="4629649"/>
            <a:ext cx="0" cy="247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4714548" y="4629649"/>
            <a:ext cx="0" cy="247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192577" y="4617278"/>
            <a:ext cx="0" cy="247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9728462" y="4617250"/>
            <a:ext cx="0" cy="247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2229026" y="4872652"/>
            <a:ext cx="75024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5952347" y="4872652"/>
            <a:ext cx="0" cy="247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/>
          <p:cNvSpPr/>
          <p:nvPr/>
        </p:nvSpPr>
        <p:spPr>
          <a:xfrm>
            <a:off x="4911584" y="5123484"/>
            <a:ext cx="2091719" cy="391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00B0F0"/>
                </a:solidFill>
              </a:rPr>
              <a:t>MAJORITY VOTING</a:t>
            </a:r>
            <a:endParaRPr lang="hu-HU" b="1" dirty="0">
              <a:solidFill>
                <a:srgbClr val="00B0F0"/>
              </a:solidFill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>
            <a:off x="5971004" y="5514807"/>
            <a:ext cx="0" cy="247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4930241" y="5765639"/>
            <a:ext cx="2091719" cy="391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00B050"/>
                </a:solidFill>
              </a:rPr>
              <a:t>FINAL CLASS</a:t>
            </a:r>
            <a:endParaRPr lang="hu-H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26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Random Forest Classifier</a:t>
            </a:r>
            <a:endParaRPr lang="hu-HU" b="1" u="sng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33258" y="1408672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u="sng" dirty="0">
                <a:solidFill>
                  <a:srgbClr val="FF0000"/>
                </a:solidFill>
              </a:rPr>
              <a:t>Why is it good</a:t>
            </a:r>
            <a:r>
              <a:rPr lang="hu-HU" sz="2400" b="1" dirty="0">
                <a:solidFill>
                  <a:srgbClr val="FF0000"/>
                </a:solidFill>
              </a:rPr>
              <a:t>?</a:t>
            </a:r>
          </a:p>
          <a:p>
            <a:r>
              <a:rPr lang="hu-HU" sz="2400" dirty="0"/>
              <a:t>i</a:t>
            </a:r>
            <a:r>
              <a:rPr lang="en-US" sz="2400" dirty="0" smtClean="0"/>
              <a:t>f </a:t>
            </a:r>
            <a:r>
              <a:rPr lang="en-US" sz="2400" dirty="0"/>
              <a:t>o</a:t>
            </a:r>
            <a:r>
              <a:rPr lang="hu-HU" sz="2400" dirty="0"/>
              <a:t>n</a:t>
            </a:r>
            <a:r>
              <a:rPr lang="en-US" sz="2400" dirty="0"/>
              <a:t>e or a few features are very strong predictors for the response variable (target output), these features will be selected in many of the</a:t>
            </a:r>
            <a:r>
              <a:rPr lang="hu-HU" sz="2400" dirty="0"/>
              <a:t> decision</a:t>
            </a:r>
            <a:r>
              <a:rPr lang="en-US" sz="2400" dirty="0"/>
              <a:t> </a:t>
            </a:r>
            <a:r>
              <a:rPr lang="en-US" sz="2400" dirty="0" smtClean="0"/>
              <a:t>trees</a:t>
            </a:r>
            <a:r>
              <a:rPr lang="hu-HU" sz="2400" dirty="0" smtClean="0"/>
              <a:t>: so </a:t>
            </a:r>
            <a:r>
              <a:rPr lang="hu-HU" sz="2400" dirty="0"/>
              <a:t>they will </a:t>
            </a:r>
            <a:r>
              <a:rPr lang="en-US" sz="2400" dirty="0"/>
              <a:t>become correlated</a:t>
            </a:r>
            <a:endParaRPr lang="hu-HU" sz="2400" dirty="0"/>
          </a:p>
          <a:p>
            <a:r>
              <a:rPr lang="hu-HU" sz="2400" dirty="0"/>
              <a:t>h</a:t>
            </a:r>
            <a:r>
              <a:rPr lang="hu-HU" sz="2400" dirty="0" smtClean="0"/>
              <a:t>uge advantage: at some point the variance stops decreasing no matter how many more trees we add to our random forest + it is not going to produce overfitting !!!</a:t>
            </a:r>
          </a:p>
        </p:txBody>
      </p:sp>
    </p:spTree>
    <p:extLst>
      <p:ext uri="{BB962C8B-B14F-4D97-AF65-F5344CB8AC3E}">
        <p14:creationId xmlns:p14="http://schemas.microsoft.com/office/powerpoint/2010/main" xmlns="" val="20053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Pruning and Bagging</a:t>
            </a:r>
            <a:endParaRPr lang="hu-HU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215978" y="1507526"/>
            <a:ext cx="870687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0000"/>
                </a:solidFill>
              </a:rPr>
              <a:t>b</a:t>
            </a:r>
            <a:r>
              <a:rPr lang="hu-HU" b="1" dirty="0" smtClean="0">
                <a:solidFill>
                  <a:srgbClr val="FF0000"/>
                </a:solidFill>
              </a:rPr>
              <a:t>ias</a:t>
            </a:r>
            <a:r>
              <a:rPr lang="hu-HU" dirty="0" smtClean="0"/>
              <a:t>: error from misclassifications in the learning algorithm</a:t>
            </a:r>
          </a:p>
          <a:p>
            <a:r>
              <a:rPr lang="hu-HU" dirty="0"/>
              <a:t>	</a:t>
            </a:r>
            <a:r>
              <a:rPr lang="hu-HU" dirty="0" smtClean="0"/>
              <a:t>High bias </a:t>
            </a:r>
            <a:r>
              <a:rPr lang="hu-HU" dirty="0" smtClean="0">
                <a:sym typeface="Wingdings" panose="05000000000000000000" pitchFamily="2" charset="2"/>
              </a:rPr>
              <a:t> the algorithm misses the relevant relationships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between features and target outputs (</a:t>
            </a:r>
            <a:r>
              <a:rPr lang="hu-HU" i="1" dirty="0" smtClean="0">
                <a:sym typeface="Wingdings" panose="05000000000000000000" pitchFamily="2" charset="2"/>
              </a:rPr>
              <a:t>underfitting</a:t>
            </a:r>
            <a:r>
              <a:rPr lang="hu-HU" dirty="0" smtClean="0">
                <a:sym typeface="Wingdings" panose="05000000000000000000" pitchFamily="2" charset="2"/>
              </a:rPr>
              <a:t>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b="1" dirty="0" smtClean="0">
                <a:sym typeface="Wingdings" panose="05000000000000000000" pitchFamily="2" charset="2"/>
              </a:rPr>
              <a:t>		ERROR DUE TO MODEL MISMATCH 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b="1" dirty="0">
                <a:solidFill>
                  <a:srgbClr val="FF0000"/>
                </a:solidFill>
                <a:sym typeface="Wingdings" panose="05000000000000000000" pitchFamily="2" charset="2"/>
              </a:rPr>
              <a:t>v</a:t>
            </a:r>
            <a:r>
              <a:rPr lang="hu-HU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ariance</a:t>
            </a:r>
            <a:r>
              <a:rPr lang="hu-HU" dirty="0" smtClean="0">
                <a:sym typeface="Wingdings" panose="05000000000000000000" pitchFamily="2" charset="2"/>
              </a:rPr>
              <a:t>: error from sensitivity to small changes in the training set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High variance  can cause overfitting (the algorithm models the noise)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b="1" dirty="0" smtClean="0">
                <a:sym typeface="Wingdings" panose="05000000000000000000" pitchFamily="2" charset="2"/>
              </a:rPr>
              <a:t>		VARIATION DUE TO TRAINING SAMPLE AND RANDOMIZATION</a:t>
            </a:r>
            <a:endParaRPr lang="hu-H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15978" y="4654377"/>
            <a:ext cx="76660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bias / variance trade-off</a:t>
            </a:r>
          </a:p>
          <a:p>
            <a:r>
              <a:rPr lang="hu-HU" dirty="0"/>
              <a:t>	</a:t>
            </a:r>
            <a:r>
              <a:rPr lang="hu-HU" dirty="0" smtClean="0"/>
              <a:t>~ we are not able to optimize both bias and variance at the same time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</a:p>
          <a:p>
            <a:r>
              <a:rPr lang="hu-HU" dirty="0"/>
              <a:t>	</a:t>
            </a:r>
            <a:r>
              <a:rPr lang="hu-HU" dirty="0" smtClean="0"/>
              <a:t>	low bias </a:t>
            </a:r>
            <a:r>
              <a:rPr lang="hu-HU" dirty="0" smtClean="0">
                <a:sym typeface="Wingdings" panose="05000000000000000000" pitchFamily="2" charset="2"/>
              </a:rPr>
              <a:t> high variance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low variance  high bias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56089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Pruning and Bagging</a:t>
            </a:r>
            <a:endParaRPr lang="hu-HU" b="1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97593" y="1507526"/>
            <a:ext cx="4991797" cy="34771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798" y="5181601"/>
            <a:ext cx="534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http://scott.fortmann-roe.com/docs/BiasVariance.html</a:t>
            </a:r>
          </a:p>
        </p:txBody>
      </p:sp>
    </p:spTree>
    <p:extLst>
      <p:ext uri="{BB962C8B-B14F-4D97-AF65-F5344CB8AC3E}">
        <p14:creationId xmlns:p14="http://schemas.microsoft.com/office/powerpoint/2010/main" xmlns="" val="14814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Pruning</a:t>
            </a:r>
            <a:endParaRPr lang="hu-HU" b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33258" y="1377415"/>
            <a:ext cx="8946541" cy="4195481"/>
          </a:xfrm>
        </p:spPr>
        <p:txBody>
          <a:bodyPr>
            <a:normAutofit/>
          </a:bodyPr>
          <a:lstStyle/>
          <a:p>
            <a:r>
              <a:rPr lang="hu-HU" sz="2400" dirty="0" smtClean="0"/>
              <a:t>usually decision trees are likely to overfit the data leading to poor test performance</a:t>
            </a:r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+ trees are unstable classifiers: if you perturb the data a little 		the tree might significantly change</a:t>
            </a:r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		(low bias but high variance model !!!)</a:t>
            </a:r>
          </a:p>
          <a:p>
            <a:r>
              <a:rPr lang="hu-HU" sz="2400" dirty="0" smtClean="0"/>
              <a:t>smaller tree + fewer splits </a:t>
            </a:r>
            <a:r>
              <a:rPr lang="hu-HU" sz="2400" dirty="0" smtClean="0">
                <a:sym typeface="Wingdings" panose="05000000000000000000" pitchFamily="2" charset="2"/>
              </a:rPr>
              <a:t></a:t>
            </a:r>
            <a:r>
              <a:rPr lang="hu-HU" sz="2400" dirty="0" smtClean="0"/>
              <a:t> better predictor at the cost of a little extra bias</a:t>
            </a:r>
          </a:p>
          <a:p>
            <a:r>
              <a:rPr lang="hu-HU" sz="2400" b="1" dirty="0" smtClean="0"/>
              <a:t>better solution</a:t>
            </a:r>
            <a:r>
              <a:rPr lang="hu-HU" sz="2400" dirty="0" smtClean="0"/>
              <a:t>: grow a large tree and then prune it back 	to a smaller subtree</a:t>
            </a:r>
          </a:p>
          <a:p>
            <a:pPr marL="0" indent="0">
              <a:buNone/>
            </a:pPr>
            <a:r>
              <a:rPr lang="hu-HU" sz="2400" dirty="0" smtClean="0"/>
              <a:t>	„weakest link pruning”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160660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Pruning</a:t>
            </a:r>
            <a:endParaRPr lang="hu-HU" b="1" u="sng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471380" y="1814856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69236" y="1814856"/>
            <a:ext cx="3155324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4560" y="1814856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997251" y="3012592"/>
            <a:ext cx="1254617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997251" y="3012592"/>
            <a:ext cx="0" cy="71477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251868" y="3012592"/>
            <a:ext cx="0" cy="71477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369943" y="3727371"/>
            <a:ext cx="1254617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369943" y="3727371"/>
            <a:ext cx="0" cy="71477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624560" y="3727371"/>
            <a:ext cx="0" cy="71477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97251" y="4442150"/>
            <a:ext cx="1254617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997251" y="4442150"/>
            <a:ext cx="0" cy="476515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251868" y="4442150"/>
            <a:ext cx="0" cy="54090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08614" y="3012592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06470" y="3012592"/>
            <a:ext cx="3155324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561794" y="3012592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934485" y="4197449"/>
            <a:ext cx="1254617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934485" y="4197449"/>
            <a:ext cx="0" cy="476515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189102" y="4197449"/>
            <a:ext cx="0" cy="54090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004112" y="5253081"/>
            <a:ext cx="2085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BEFORE PRUNING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06692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Pruning</a:t>
            </a:r>
            <a:endParaRPr lang="hu-HU" b="1" u="sng" dirty="0"/>
          </a:p>
        </p:txBody>
      </p:sp>
      <p:sp>
        <p:nvSpPr>
          <p:cNvPr id="43" name="TextBox 42"/>
          <p:cNvSpPr txBox="1"/>
          <p:nvPr/>
        </p:nvSpPr>
        <p:spPr>
          <a:xfrm>
            <a:off x="5004112" y="5253081"/>
            <a:ext cx="19271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AFTER PRUNING</a:t>
            </a:r>
            <a:endParaRPr lang="hu-HU" sz="2000" b="1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4908995" y="2060619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906851" y="2060619"/>
            <a:ext cx="3155324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062175" y="2060619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434866" y="3258355"/>
            <a:ext cx="1254617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434866" y="3258355"/>
            <a:ext cx="0" cy="71477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689483" y="3258355"/>
            <a:ext cx="0" cy="714779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846229" y="3258355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44085" y="3258355"/>
            <a:ext cx="3155324" cy="0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999409" y="3258355"/>
            <a:ext cx="0" cy="1184857"/>
          </a:xfrm>
          <a:prstGeom prst="line">
            <a:avLst/>
          </a:prstGeom>
          <a:ln w="57150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6407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Bagging</a:t>
            </a:r>
            <a:endParaRPr lang="hu-HU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705233" y="1227439"/>
            <a:ext cx="2820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BOOTSTRAP AGGREGATION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4217" y="1814338"/>
            <a:ext cx="833048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rather counter-intuitive theory: a weak learner is not able to make</a:t>
            </a:r>
          </a:p>
          <a:p>
            <a:r>
              <a:rPr lang="hu-HU" dirty="0"/>
              <a:t>	</a:t>
            </a:r>
            <a:r>
              <a:rPr lang="hu-HU" dirty="0" smtClean="0"/>
              <a:t>good predictions </a:t>
            </a:r>
          </a:p>
          <a:p>
            <a:r>
              <a:rPr lang="hu-HU" dirty="0"/>
              <a:t>	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weak learner is just a bit better than random guess or coin flip</a:t>
            </a:r>
          </a:p>
          <a:p>
            <a:r>
              <a:rPr lang="hu-HU" dirty="0"/>
              <a:t>	</a:t>
            </a:r>
            <a:r>
              <a:rPr lang="hu-HU" dirty="0" smtClean="0"/>
              <a:t>		For example: decision trees with depth </a:t>
            </a:r>
            <a:r>
              <a:rPr lang="hu-HU" b="1" dirty="0" smtClean="0"/>
              <a:t>1 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combining weak learners can prove to be an extremely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powerful classifier !!!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	</a:t>
            </a:r>
            <a:r>
              <a:rPr lang="hu-HU" b="1" dirty="0" smtClean="0">
                <a:sym typeface="Wingdings" panose="05000000000000000000" pitchFamily="2" charset="2"/>
              </a:rPr>
              <a:t>„wisdom of the crowd”</a:t>
            </a:r>
          </a:p>
          <a:p>
            <a:endParaRPr lang="hu-HU" b="1" dirty="0">
              <a:sym typeface="Wingdings" panose="05000000000000000000" pitchFamily="2" charset="2"/>
            </a:endParaRPr>
          </a:p>
          <a:p>
            <a:r>
              <a:rPr lang="hu-HU" b="1" dirty="0" smtClean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(Black-Scholes model is approximately the same: two risky</a:t>
            </a:r>
          </a:p>
          <a:p>
            <a:r>
              <a:rPr lang="hu-HU" dirty="0">
                <a:sym typeface="Wingdings" panose="05000000000000000000" pitchFamily="2" charset="2"/>
              </a:rPr>
              <a:t>	 </a:t>
            </a:r>
            <a:r>
              <a:rPr lang="hu-HU" dirty="0" smtClean="0">
                <a:sym typeface="Wingdings" panose="05000000000000000000" pitchFamily="2" charset="2"/>
              </a:rPr>
              <a:t>    positions taken together can effectively eliminate risk itself)</a:t>
            </a:r>
          </a:p>
        </p:txBody>
      </p:sp>
    </p:spTree>
    <p:extLst>
      <p:ext uri="{BB962C8B-B14F-4D97-AF65-F5344CB8AC3E}">
        <p14:creationId xmlns:p14="http://schemas.microsoft.com/office/powerpoint/2010/main" xmlns="" val="408977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Bagging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705233" y="1227439"/>
            <a:ext cx="2820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BOOTSTRAP AGGREGATION</a:t>
            </a:r>
            <a:endParaRPr lang="hu-HU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2397210" y="1680519"/>
                <a:ext cx="8623836" cy="15978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à"/>
                </a:pPr>
                <a:r>
                  <a:rPr lang="hu-HU" dirty="0" smtClean="0">
                    <a:sym typeface="Wingdings" panose="05000000000000000000" pitchFamily="2" charset="2"/>
                  </a:rPr>
                  <a:t>reduces the variance of a learning algorithm</a:t>
                </a:r>
              </a:p>
              <a:p>
                <a:pPr marL="285750" indent="-285750">
                  <a:buFont typeface="Wingdings" panose="05000000000000000000" pitchFamily="2" charset="2"/>
                  <a:buChar char="à"/>
                </a:pPr>
                <a:endParaRPr lang="hu-HU" dirty="0">
                  <a:sym typeface="Wingdings" panose="05000000000000000000" pitchFamily="2" charset="2"/>
                </a:endParaRPr>
              </a:p>
              <a:p>
                <a:pPr marL="285750" indent="-285750">
                  <a:buFont typeface="Wingdings" panose="05000000000000000000" pitchFamily="2" charset="2"/>
                  <a:buChar char="à"/>
                </a:pPr>
                <a:r>
                  <a:rPr lang="hu-HU" dirty="0" smtClean="0"/>
                  <a:t>if </a:t>
                </a:r>
                <a:r>
                  <a:rPr lang="hu-HU" dirty="0"/>
                  <a:t>we have a </a:t>
                </a:r>
                <a:r>
                  <a:rPr lang="hu-HU" b="1" dirty="0" smtClean="0"/>
                  <a:t>X</a:t>
                </a:r>
                <a:r>
                  <a:rPr lang="hu-HU" dirty="0" smtClean="0"/>
                  <a:t> set </a:t>
                </a:r>
                <a:r>
                  <a:rPr lang="hu-HU" dirty="0"/>
                  <a:t>of </a:t>
                </a:r>
                <a:r>
                  <a:rPr lang="hu-HU" b="1" dirty="0"/>
                  <a:t>n</a:t>
                </a:r>
                <a:r>
                  <a:rPr lang="hu-HU" dirty="0"/>
                  <a:t> independent varibles </a:t>
                </a:r>
                <a:r>
                  <a:rPr lang="hu-HU" b="1" dirty="0"/>
                  <a:t>x  , x  , ... , x  </a:t>
                </a:r>
                <a:r>
                  <a:rPr lang="hu-HU" dirty="0"/>
                  <a:t>each with variance </a:t>
                </a:r>
                <a:r>
                  <a:rPr lang="hu-HU" b="1" dirty="0"/>
                  <a:t>V</a:t>
                </a:r>
                <a:r>
                  <a:rPr lang="hu-HU" dirty="0"/>
                  <a:t/>
                </a:r>
                <a:r>
                  <a:rPr lang="hu-HU" dirty="0" smtClean="0">
                    <a:sym typeface="Wingdings" panose="05000000000000000000" pitchFamily="2" charset="2"/>
                  </a:rPr>
                  <a:t>then</a:t>
                </a:r>
                <a:r>
                  <a:rPr lang="hu-HU" dirty="0" smtClean="0"/>
                  <a:t> the</a:t>
                </a:r>
              </a:p>
              <a:p>
                <a:pPr lvl="1"/>
                <a:r>
                  <a:rPr lang="hu-HU" dirty="0"/>
                  <a:t/>
                </a:r>
                <a:r>
                  <a:rPr lang="hu-HU" dirty="0" smtClean="0"/>
                  <a:t/>
                </a:r>
                <a:r>
                  <a:rPr lang="hu-HU" dirty="0"/>
                  <a:t>variance of the mean </a:t>
                </a:r>
                <a:r>
                  <a:rPr lang="hu-HU" b="1" dirty="0"/>
                  <a:t>X</a:t>
                </a:r>
                <a:r>
                  <a:rPr lang="hu-HU" dirty="0"/>
                  <a:t> ( the mean of the </a:t>
                </a:r>
                <a:r>
                  <a:rPr lang="hu-HU" b="1" dirty="0"/>
                  <a:t>x </a:t>
                </a:r>
                <a:r>
                  <a:rPr lang="hu-HU" b="1" dirty="0" smtClean="0"/>
                  <a:t> , </a:t>
                </a:r>
                <a:r>
                  <a:rPr lang="hu-HU" b="1" dirty="0"/>
                  <a:t>x  ... </a:t>
                </a:r>
                <a:r>
                  <a:rPr lang="hu-HU" b="1" dirty="0"/>
                  <a:t>x  </a:t>
                </a:r>
                <a:r>
                  <a:rPr lang="hu-HU" dirty="0"/>
                  <a:t>variables )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0">
                            <a:latin typeface="Cambria Math" panose="02040503050406030204" pitchFamily="18" charset="0"/>
                          </a:rPr>
                          <m:t>𝐕</m:t>
                        </m:r>
                      </m:num>
                      <m:den>
                        <m:r>
                          <a:rPr lang="hu-HU" b="1" i="0">
                            <a:latin typeface="Cambria Math" panose="02040503050406030204" pitchFamily="18" charset="0"/>
                          </a:rPr>
                          <m:t>𝐧</m:t>
                        </m:r>
                      </m:den>
                    </m:f>
                  </m:oMath>
                </a14:m>
                <a:endParaRPr lang="hu-HU" b="1" dirty="0"/>
              </a:p>
              <a:p>
                <a:pPr marL="285750" indent="-285750">
                  <a:buFont typeface="Wingdings" panose="05000000000000000000" pitchFamily="2" charset="2"/>
                  <a:buChar char="à"/>
                </a:pPr>
                <a:endParaRPr lang="hu-HU" b="1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7210" y="1680519"/>
                <a:ext cx="8623836" cy="1597810"/>
              </a:xfrm>
              <a:prstGeom prst="rect">
                <a:avLst/>
              </a:prstGeom>
              <a:blipFill rotWithShape="0">
                <a:blip r:embed="rId2"/>
                <a:stretch>
                  <a:fillRect l="-424" t="-229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903310" y="2389962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1</a:t>
            </a:r>
            <a:endParaRPr lang="hu-HU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228708" y="2394078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890743" y="2369364"/>
            <a:ext cx="2600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n</a:t>
            </a:r>
            <a:endParaRPr lang="hu-HU" sz="11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940383" y="269852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1</a:t>
            </a:r>
            <a:endParaRPr lang="hu-HU" sz="11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256433" y="2690281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2</a:t>
            </a:r>
            <a:endParaRPr lang="hu-HU" sz="11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706090" y="2697092"/>
            <a:ext cx="2600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100" b="1" dirty="0" smtClean="0"/>
              <a:t>n</a:t>
            </a:r>
            <a:endParaRPr lang="hu-HU" sz="11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9070" y="3220317"/>
            <a:ext cx="7451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WE CAN REDUCE THE VARIANCE BY AVERAGING A SET OF OBSERVATIONS !!!</a:t>
            </a:r>
            <a:endParaRPr lang="hu-H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97210" y="3759836"/>
            <a:ext cx="85263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g</a:t>
            </a:r>
            <a:r>
              <a:rPr lang="hu-HU" dirty="0" smtClean="0"/>
              <a:t>ood </a:t>
            </a:r>
            <a:r>
              <a:rPr lang="hu-HU" dirty="0"/>
              <a:t>idea: have multiple training sets and construct a decision tree (without pruning) </a:t>
            </a:r>
            <a:endParaRPr lang="hu-HU" dirty="0" smtClean="0"/>
          </a:p>
          <a:p>
            <a:r>
              <a:rPr lang="hu-HU" dirty="0"/>
              <a:t>	</a:t>
            </a:r>
            <a:r>
              <a:rPr lang="hu-HU" dirty="0" smtClean="0"/>
              <a:t>on </a:t>
            </a:r>
            <a:r>
              <a:rPr lang="hu-HU" dirty="0"/>
              <a:t>every single training </a:t>
            </a:r>
            <a:r>
              <a:rPr lang="hu-HU" dirty="0" smtClean="0"/>
              <a:t>set !!!</a:t>
            </a:r>
          </a:p>
          <a:p>
            <a:endParaRPr lang="hu-HU" dirty="0"/>
          </a:p>
          <a:p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b="1" dirty="0" smtClean="0">
                <a:sym typeface="Wingdings" panose="05000000000000000000" pitchFamily="2" charset="2"/>
              </a:rPr>
              <a:t>PROBLEM</a:t>
            </a:r>
            <a:r>
              <a:rPr lang="hu-HU" dirty="0" smtClean="0"/>
              <a:t>: we </a:t>
            </a:r>
            <a:r>
              <a:rPr lang="hu-HU" dirty="0"/>
              <a:t>do not have several training sets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5923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729" y="181963"/>
            <a:ext cx="10515600" cy="1325563"/>
          </a:xfrm>
        </p:spPr>
        <p:txBody>
          <a:bodyPr/>
          <a:lstStyle/>
          <a:p>
            <a:r>
              <a:rPr lang="hu-HU" b="1" u="sng" dirty="0" smtClean="0"/>
              <a:t>Bagging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705233" y="1227439"/>
            <a:ext cx="2820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BOOTSTRAP AGGREGATION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7210" y="1705233"/>
            <a:ext cx="845738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</a:t>
            </a:r>
            <a:r>
              <a:rPr lang="hu-HU" dirty="0" smtClean="0"/>
              <a:t>e </a:t>
            </a:r>
            <a:r>
              <a:rPr lang="hu-HU" dirty="0"/>
              <a:t>should take repeated samples from the single data set + construct trees + </a:t>
            </a:r>
            <a:r>
              <a:rPr lang="hu-HU" dirty="0" smtClean="0"/>
              <a:t>average</a:t>
            </a:r>
          </a:p>
          <a:p>
            <a:r>
              <a:rPr lang="hu-HU" dirty="0"/>
              <a:t>	</a:t>
            </a:r>
            <a:r>
              <a:rPr lang="hu-HU" dirty="0" smtClean="0"/>
              <a:t> </a:t>
            </a:r>
            <a:r>
              <a:rPr lang="hu-HU" dirty="0"/>
              <a:t>all the predictions in the </a:t>
            </a:r>
            <a:r>
              <a:rPr lang="hu-HU" dirty="0" smtClean="0"/>
              <a:t>end</a:t>
            </a:r>
          </a:p>
          <a:p>
            <a:r>
              <a:rPr lang="hu-HU" dirty="0"/>
              <a:t>	</a:t>
            </a:r>
            <a:r>
              <a:rPr lang="hu-HU" dirty="0" smtClean="0"/>
              <a:t>	~ all the trees are fully grown unpruned decision trees</a:t>
            </a:r>
            <a:endParaRPr lang="hu-HU" dirty="0"/>
          </a:p>
          <a:p>
            <a:endParaRPr lang="hu-HU" b="1" dirty="0"/>
          </a:p>
          <a:p>
            <a:r>
              <a:rPr lang="hu-HU" b="1" dirty="0" smtClean="0"/>
              <a:t>		THIS </a:t>
            </a:r>
            <a:r>
              <a:rPr lang="hu-HU" b="1" dirty="0"/>
              <a:t>IS </a:t>
            </a:r>
            <a:r>
              <a:rPr lang="hu-HU" b="1" dirty="0" smtClean="0"/>
              <a:t>CALLED BAGGING !!!</a:t>
            </a:r>
          </a:p>
          <a:p>
            <a:endParaRPr lang="hu-HU" b="1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p</a:t>
            </a:r>
            <a:r>
              <a:rPr lang="hu-HU" dirty="0" smtClean="0"/>
              <a:t>runing: variance </a:t>
            </a:r>
            <a:r>
              <a:rPr lang="hu-HU" dirty="0"/>
              <a:t>decreases but we have some bias ... here we can </a:t>
            </a:r>
            <a:r>
              <a:rPr lang="hu-HU" dirty="0" smtClean="0"/>
              <a:t>reduce</a:t>
            </a:r>
          </a:p>
          <a:p>
            <a:pPr lvl="1"/>
            <a:r>
              <a:rPr lang="hu-HU" dirty="0" smtClean="0"/>
              <a:t> </a:t>
            </a:r>
            <a:r>
              <a:rPr lang="hu-HU" dirty="0"/>
              <a:t>the </a:t>
            </a:r>
            <a:r>
              <a:rPr lang="hu-HU" dirty="0" smtClean="0"/>
              <a:t>variance </a:t>
            </a:r>
            <a:r>
              <a:rPr lang="hu-HU" dirty="0"/>
              <a:t>without extra </a:t>
            </a:r>
            <a:r>
              <a:rPr lang="hu-HU" dirty="0" smtClean="0"/>
              <a:t>bias</a:t>
            </a:r>
          </a:p>
          <a:p>
            <a:pPr lvl="1"/>
            <a:endParaRPr lang="hu-HU" dirty="0"/>
          </a:p>
          <a:p>
            <a:r>
              <a:rPr lang="hu-HU" dirty="0" smtClean="0"/>
              <a:t>	</a:t>
            </a:r>
            <a:r>
              <a:rPr lang="hu-HU" b="1" dirty="0" smtClean="0"/>
              <a:t>Regression </a:t>
            </a:r>
            <a:r>
              <a:rPr lang="hu-HU" b="1" dirty="0"/>
              <a:t>problem</a:t>
            </a:r>
            <a:r>
              <a:rPr lang="hu-HU" dirty="0"/>
              <a:t>: we take the average </a:t>
            </a:r>
          </a:p>
          <a:p>
            <a:r>
              <a:rPr lang="hu-HU" dirty="0" smtClean="0"/>
              <a:t>	</a:t>
            </a:r>
            <a:r>
              <a:rPr lang="hu-HU" b="1" dirty="0" smtClean="0"/>
              <a:t>Classification </a:t>
            </a:r>
            <a:r>
              <a:rPr lang="hu-HU" b="1" dirty="0"/>
              <a:t>problem</a:t>
            </a:r>
            <a:r>
              <a:rPr lang="hu-HU" dirty="0"/>
              <a:t>: we take the majority vote</a:t>
            </a:r>
          </a:p>
          <a:p>
            <a:endParaRPr lang="hu-HU" b="1" dirty="0"/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50940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83204</TotalTime>
  <Words>303</Words>
  <Application>Microsoft Office PowerPoint</Application>
  <PresentationFormat>Custom</PresentationFormat>
  <Paragraphs>126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Pruning and Bagging</vt:lpstr>
      <vt:lpstr>Pruning and Bagging</vt:lpstr>
      <vt:lpstr>Pruning and Bagging</vt:lpstr>
      <vt:lpstr>Pruning</vt:lpstr>
      <vt:lpstr>Pruning</vt:lpstr>
      <vt:lpstr>Pruning</vt:lpstr>
      <vt:lpstr>Bagging</vt:lpstr>
      <vt:lpstr>Bagging</vt:lpstr>
      <vt:lpstr>Bagging</vt:lpstr>
      <vt:lpstr>Bagging</vt:lpstr>
      <vt:lpstr>Random Forest Classifier</vt:lpstr>
      <vt:lpstr>Random Forest Classifier</vt:lpstr>
      <vt:lpstr>Random Forest Classifier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nani</cp:lastModifiedBy>
  <cp:revision>619</cp:revision>
  <dcterms:created xsi:type="dcterms:W3CDTF">2017-12-07T15:29:51Z</dcterms:created>
  <dcterms:modified xsi:type="dcterms:W3CDTF">2026-02-09T14:44:11Z</dcterms:modified>
</cp:coreProperties>
</file>