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2" r:id="rId2"/>
    <p:sldId id="343" r:id="rId3"/>
    <p:sldId id="344" r:id="rId4"/>
    <p:sldId id="346" r:id="rId5"/>
    <p:sldId id="347" r:id="rId6"/>
    <p:sldId id="348" r:id="rId7"/>
    <p:sldId id="350" r:id="rId8"/>
    <p:sldId id="349" r:id="rId9"/>
    <p:sldId id="351" r:id="rId10"/>
    <p:sldId id="352" r:id="rId11"/>
    <p:sldId id="353" r:id="rId12"/>
    <p:sldId id="354" r:id="rId13"/>
    <p:sldId id="355" r:id="rId14"/>
    <p:sldId id="345" r:id="rId15"/>
    <p:sldId id="356" r:id="rId16"/>
    <p:sldId id="357" r:id="rId17"/>
    <p:sldId id="358" r:id="rId18"/>
    <p:sldId id="360" r:id="rId19"/>
    <p:sldId id="361" r:id="rId2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C9F7D0A8-4224-47F0-AE10-D4062F8DA300}">
          <p14:sldIdLst>
            <p14:sldId id="270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4"/>
            <p14:sldId id="283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295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1"/>
            <p14:sldId id="320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331"/>
            <p14:sldId id="332"/>
            <p14:sldId id="333"/>
            <p14:sldId id="330"/>
            <p14:sldId id="335"/>
            <p14:sldId id="334"/>
            <p14:sldId id="336"/>
            <p14:sldId id="337"/>
            <p14:sldId id="338"/>
            <p14:sldId id="339"/>
            <p14:sldId id="340"/>
            <p14:sldId id="341"/>
            <p14:sldId id="342"/>
            <p14:sldId id="343"/>
            <p14:sldId id="344"/>
            <p14:sldId id="346"/>
            <p14:sldId id="347"/>
            <p14:sldId id="348"/>
            <p14:sldId id="350"/>
            <p14:sldId id="349"/>
            <p14:sldId id="351"/>
            <p14:sldId id="352"/>
            <p14:sldId id="353"/>
            <p14:sldId id="354"/>
            <p14:sldId id="355"/>
            <p14:sldId id="345"/>
            <p14:sldId id="356"/>
            <p14:sldId id="357"/>
            <p14:sldId id="358"/>
            <p14:sldId id="360"/>
            <p14:sldId id="361"/>
            <p14:sldId id="362"/>
            <p14:sldId id="363"/>
            <p14:sldId id="364"/>
            <p14:sldId id="365"/>
            <p14:sldId id="366"/>
            <p14:sldId id="367"/>
            <p14:sldId id="373"/>
            <p14:sldId id="368"/>
            <p14:sldId id="369"/>
            <p14:sldId id="371"/>
            <p14:sldId id="370"/>
            <p14:sldId id="374"/>
            <p14:sldId id="372"/>
            <p14:sldId id="375"/>
            <p14:sldId id="376"/>
            <p14:sldId id="381"/>
            <p14:sldId id="377"/>
            <p14:sldId id="378"/>
            <p14:sldId id="379"/>
            <p14:sldId id="387"/>
            <p14:sldId id="380"/>
            <p14:sldId id="383"/>
            <p14:sldId id="384"/>
            <p14:sldId id="385"/>
            <p14:sldId id="386"/>
            <p14:sldId id="388"/>
            <p14:sldId id="389"/>
            <p14:sldId id="390"/>
            <p14:sldId id="392"/>
            <p14:sldId id="412"/>
            <p14:sldId id="393"/>
            <p14:sldId id="415"/>
            <p14:sldId id="394"/>
            <p14:sldId id="395"/>
            <p14:sldId id="396"/>
            <p14:sldId id="397"/>
            <p14:sldId id="398"/>
            <p14:sldId id="399"/>
            <p14:sldId id="400"/>
            <p14:sldId id="401"/>
            <p14:sldId id="402"/>
            <p14:sldId id="403"/>
            <p14:sldId id="404"/>
            <p14:sldId id="405"/>
            <p14:sldId id="406"/>
            <p14:sldId id="407"/>
            <p14:sldId id="408"/>
            <p14:sldId id="409"/>
            <p14:sldId id="410"/>
            <p14:sldId id="411"/>
            <p14:sldId id="414"/>
            <p14:sldId id="416"/>
            <p14:sldId id="417"/>
            <p14:sldId id="418"/>
            <p14:sldId id="419"/>
            <p14:sldId id="420"/>
            <p14:sldId id="421"/>
            <p14:sldId id="422"/>
            <p14:sldId id="423"/>
            <p14:sldId id="424"/>
            <p14:sldId id="425"/>
            <p14:sldId id="426"/>
            <p14:sldId id="427"/>
            <p14:sldId id="428"/>
            <p14:sldId id="429"/>
            <p14:sldId id="430"/>
            <p14:sldId id="431"/>
            <p14:sldId id="432"/>
            <p14:sldId id="433"/>
            <p14:sldId id="434"/>
            <p14:sldId id="435"/>
            <p14:sldId id="436"/>
          </p14:sldIdLst>
        </p14:section>
        <p14:section name="Untitled Section" id="{75452459-30E5-4F4D-B035-6E597C0D812D}">
          <p14:sldIdLst/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CCE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396" y="-1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594056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886568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9007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585889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6474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548683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450313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84882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039490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275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79804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238974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87" y="98087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Decision Trees</a:t>
            </a:r>
            <a:endParaRPr lang="hu-HU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626499" y="1221349"/>
            <a:ext cx="903657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Decision Tree </a:t>
            </a:r>
            <a:r>
              <a:rPr lang="hu-HU" dirty="0" smtClean="0"/>
              <a:t>is a type of supervised learning approaches: mostly used in classification</a:t>
            </a:r>
          </a:p>
          <a:p>
            <a:r>
              <a:rPr lang="hu-HU" dirty="0"/>
              <a:t>	</a:t>
            </a:r>
            <a:r>
              <a:rPr lang="hu-HU" dirty="0" smtClean="0"/>
              <a:t>problems but it can be used for regression as well</a:t>
            </a:r>
          </a:p>
          <a:p>
            <a:r>
              <a:rPr lang="hu-HU" dirty="0"/>
              <a:t>	</a:t>
            </a:r>
            <a:r>
              <a:rPr lang="hu-HU" dirty="0" smtClean="0"/>
              <a:t>	~ works fine for both categorical variables and continuous input as well</a:t>
            </a:r>
          </a:p>
          <a:p>
            <a:endParaRPr lang="hu-HU" dirty="0"/>
          </a:p>
          <a:p>
            <a:r>
              <a:rPr lang="hu-HU" dirty="0" smtClean="0"/>
              <a:t>			</a:t>
            </a:r>
            <a:r>
              <a:rPr lang="hu-HU" dirty="0" smtClean="0">
                <a:sym typeface="Wingdings" panose="05000000000000000000" pitchFamily="2" charset="2"/>
              </a:rPr>
              <a:t> very similar to search trees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	 split the data/population into two or more homogeneous sets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		based on significant splitter in input variables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5432454" y="3536220"/>
            <a:ext cx="428877" cy="42887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Oval 5"/>
          <p:cNvSpPr/>
          <p:nvPr/>
        </p:nvSpPr>
        <p:spPr>
          <a:xfrm>
            <a:off x="4128288" y="4169589"/>
            <a:ext cx="428877" cy="42887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Oval 6"/>
          <p:cNvSpPr/>
          <p:nvPr/>
        </p:nvSpPr>
        <p:spPr>
          <a:xfrm>
            <a:off x="6201431" y="5017903"/>
            <a:ext cx="428877" cy="42887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Oval 7"/>
          <p:cNvSpPr/>
          <p:nvPr/>
        </p:nvSpPr>
        <p:spPr>
          <a:xfrm>
            <a:off x="6736620" y="4169589"/>
            <a:ext cx="428877" cy="42887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5432454" y="4169589"/>
            <a:ext cx="428877" cy="42887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7389612" y="5017902"/>
            <a:ext cx="428877" cy="42887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Straight Arrow Connector 11"/>
          <p:cNvCxnSpPr>
            <a:stCxn id="5" idx="4"/>
            <a:endCxn id="6" idx="0"/>
          </p:cNvCxnSpPr>
          <p:nvPr/>
        </p:nvCxnSpPr>
        <p:spPr>
          <a:xfrm flipH="1">
            <a:off x="4342727" y="3965097"/>
            <a:ext cx="1304166" cy="20449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4"/>
            <a:endCxn id="9" idx="0"/>
          </p:cNvCxnSpPr>
          <p:nvPr/>
        </p:nvCxnSpPr>
        <p:spPr>
          <a:xfrm>
            <a:off x="5646893" y="3965097"/>
            <a:ext cx="0" cy="20449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" idx="4"/>
            <a:endCxn id="8" idx="0"/>
          </p:cNvCxnSpPr>
          <p:nvPr/>
        </p:nvCxnSpPr>
        <p:spPr>
          <a:xfrm>
            <a:off x="5646893" y="3965097"/>
            <a:ext cx="1304166" cy="20449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4"/>
            <a:endCxn id="10" idx="0"/>
          </p:cNvCxnSpPr>
          <p:nvPr/>
        </p:nvCxnSpPr>
        <p:spPr>
          <a:xfrm>
            <a:off x="6951059" y="4598466"/>
            <a:ext cx="652992" cy="41943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8" idx="4"/>
            <a:endCxn id="7" idx="0"/>
          </p:cNvCxnSpPr>
          <p:nvPr/>
        </p:nvCxnSpPr>
        <p:spPr>
          <a:xfrm flipH="1">
            <a:off x="6415870" y="4598466"/>
            <a:ext cx="535189" cy="41943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7239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87" y="98087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Decision Trees</a:t>
            </a:r>
            <a:endParaRPr lang="hu-HU" b="1" u="sng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279" y="1423650"/>
            <a:ext cx="4058216" cy="424874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049431" y="1423650"/>
            <a:ext cx="663656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Information gain</a:t>
            </a:r>
            <a:r>
              <a:rPr lang="hu-HU" dirty="0" smtClean="0"/>
              <a:t>: the decrease in entropy after a dataset is</a:t>
            </a:r>
          </a:p>
          <a:p>
            <a:r>
              <a:rPr lang="hu-HU" dirty="0"/>
              <a:t>	</a:t>
            </a:r>
            <a:r>
              <a:rPr lang="hu-HU" dirty="0" smtClean="0"/>
              <a:t>split on an attribute/feature</a:t>
            </a:r>
          </a:p>
          <a:p>
            <a:endParaRPr lang="hu-HU" dirty="0"/>
          </a:p>
          <a:p>
            <a:r>
              <a:rPr lang="hu-HU" dirty="0" smtClean="0"/>
              <a:t>		</a:t>
            </a:r>
            <a:r>
              <a:rPr lang="hu-HU" dirty="0" smtClean="0">
                <a:sym typeface="Wingdings" panose="05000000000000000000" pitchFamily="2" charset="2"/>
              </a:rPr>
              <a:t> feature/attribute with the highest information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	gain will be the root node in the tree</a:t>
            </a:r>
            <a:endParaRPr lang="hu-HU" dirty="0"/>
          </a:p>
        </p:txBody>
      </p:sp>
      <p:sp>
        <p:nvSpPr>
          <p:cNvPr id="8" name="TextBox 7"/>
          <p:cNvSpPr txBox="1"/>
          <p:nvPr/>
        </p:nvSpPr>
        <p:spPr>
          <a:xfrm>
            <a:off x="5793895" y="3266252"/>
            <a:ext cx="54691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Information Gain = </a:t>
            </a:r>
            <a:r>
              <a:rPr lang="hu-HU" b="1" dirty="0"/>
              <a:t>H(PlayGolf</a:t>
            </a:r>
            <a:r>
              <a:rPr lang="hu-HU" b="1" dirty="0" smtClean="0"/>
              <a:t>) - E(PlayGolf,Outlook) =</a:t>
            </a:r>
          </a:p>
          <a:p>
            <a:r>
              <a:rPr lang="hu-HU" b="1" dirty="0"/>
              <a:t>	</a:t>
            </a:r>
            <a:r>
              <a:rPr lang="hu-HU" b="1" dirty="0" smtClean="0"/>
              <a:t>		= 0.64 – 0.693 = 0.247</a:t>
            </a:r>
          </a:p>
          <a:p>
            <a:endParaRPr lang="hu-HU" dirty="0"/>
          </a:p>
        </p:txBody>
      </p:sp>
      <p:sp>
        <p:nvSpPr>
          <p:cNvPr id="18" name="TextBox 17"/>
          <p:cNvSpPr txBox="1"/>
          <p:nvPr/>
        </p:nvSpPr>
        <p:spPr>
          <a:xfrm>
            <a:off x="6247047" y="5042246"/>
            <a:ext cx="113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OUTLOOK</a:t>
            </a:r>
            <a:endParaRPr lang="hu-HU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7383064" y="4765247"/>
            <a:ext cx="30588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sunny	</a:t>
            </a:r>
            <a:r>
              <a:rPr lang="hu-HU" dirty="0"/>
              <a:t>	</a:t>
            </a:r>
            <a:r>
              <a:rPr lang="hu-HU" b="1" dirty="0" smtClean="0"/>
              <a:t>3              2</a:t>
            </a:r>
          </a:p>
          <a:p>
            <a:r>
              <a:rPr lang="hu-HU" dirty="0"/>
              <a:t>o</a:t>
            </a:r>
            <a:r>
              <a:rPr lang="hu-HU" dirty="0" smtClean="0"/>
              <a:t>vercast		</a:t>
            </a:r>
            <a:r>
              <a:rPr lang="hu-HU" b="1" dirty="0" smtClean="0"/>
              <a:t>4              0</a:t>
            </a:r>
          </a:p>
          <a:p>
            <a:r>
              <a:rPr lang="hu-HU" dirty="0"/>
              <a:t>r</a:t>
            </a:r>
            <a:r>
              <a:rPr lang="hu-HU" dirty="0" smtClean="0"/>
              <a:t>ainy		</a:t>
            </a:r>
            <a:r>
              <a:rPr lang="hu-HU" b="1" dirty="0" smtClean="0"/>
              <a:t>2              3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064302" y="4118916"/>
            <a:ext cx="14157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b="1" dirty="0" smtClean="0"/>
              <a:t>PLAY GOLF</a:t>
            </a:r>
          </a:p>
          <a:p>
            <a:pPr algn="ctr"/>
            <a:r>
              <a:rPr lang="hu-HU" b="1" dirty="0" smtClean="0"/>
              <a:t>YES	NO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25296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87" y="98087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Decision Trees</a:t>
            </a:r>
            <a:endParaRPr lang="hu-HU" b="1" u="sng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279" y="1423650"/>
            <a:ext cx="4058216" cy="424874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049431" y="1423650"/>
            <a:ext cx="663656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Information gain</a:t>
            </a:r>
            <a:r>
              <a:rPr lang="hu-HU" dirty="0" smtClean="0"/>
              <a:t>: the decrease in entropy after a dataset is</a:t>
            </a:r>
          </a:p>
          <a:p>
            <a:r>
              <a:rPr lang="hu-HU" dirty="0"/>
              <a:t>	</a:t>
            </a:r>
            <a:r>
              <a:rPr lang="hu-HU" dirty="0" smtClean="0"/>
              <a:t>split on an attribute/feature</a:t>
            </a:r>
          </a:p>
          <a:p>
            <a:endParaRPr lang="hu-HU" dirty="0"/>
          </a:p>
          <a:p>
            <a:r>
              <a:rPr lang="hu-HU" dirty="0" smtClean="0"/>
              <a:t>		</a:t>
            </a:r>
            <a:r>
              <a:rPr lang="hu-HU" dirty="0" smtClean="0">
                <a:sym typeface="Wingdings" panose="05000000000000000000" pitchFamily="2" charset="2"/>
              </a:rPr>
              <a:t> feature/attribute with the highest information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	gain will be the root node in the tree</a:t>
            </a:r>
            <a:endParaRPr lang="hu-HU" dirty="0"/>
          </a:p>
        </p:txBody>
      </p:sp>
      <p:sp>
        <p:nvSpPr>
          <p:cNvPr id="8" name="TextBox 7"/>
          <p:cNvSpPr txBox="1"/>
          <p:nvPr/>
        </p:nvSpPr>
        <p:spPr>
          <a:xfrm>
            <a:off x="5793895" y="3266252"/>
            <a:ext cx="35073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B050"/>
                </a:solidFill>
              </a:rPr>
              <a:t>Information Gain (outlook) = 0.247</a:t>
            </a:r>
          </a:p>
          <a:p>
            <a:endParaRPr lang="hu-HU" dirty="0"/>
          </a:p>
        </p:txBody>
      </p:sp>
      <p:sp>
        <p:nvSpPr>
          <p:cNvPr id="9" name="TextBox 8"/>
          <p:cNvSpPr txBox="1"/>
          <p:nvPr/>
        </p:nvSpPr>
        <p:spPr>
          <a:xfrm>
            <a:off x="5793894" y="3709965"/>
            <a:ext cx="39724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Information Gain (temperature) = 0.029</a:t>
            </a:r>
          </a:p>
          <a:p>
            <a:endParaRPr lang="hu-HU" dirty="0"/>
          </a:p>
        </p:txBody>
      </p:sp>
      <p:sp>
        <p:nvSpPr>
          <p:cNvPr id="10" name="TextBox 9"/>
          <p:cNvSpPr txBox="1"/>
          <p:nvPr/>
        </p:nvSpPr>
        <p:spPr>
          <a:xfrm>
            <a:off x="5793893" y="4123791"/>
            <a:ext cx="362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Information Gain (humidity) = 0.152</a:t>
            </a:r>
            <a:endParaRPr lang="hu-HU" dirty="0"/>
          </a:p>
        </p:txBody>
      </p:sp>
      <p:sp>
        <p:nvSpPr>
          <p:cNvPr id="11" name="TextBox 10"/>
          <p:cNvSpPr txBox="1"/>
          <p:nvPr/>
        </p:nvSpPr>
        <p:spPr>
          <a:xfrm>
            <a:off x="5793892" y="4549767"/>
            <a:ext cx="3241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Information Gain (wind) = 0.048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06047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87" y="98087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Decision Trees</a:t>
            </a:r>
            <a:endParaRPr lang="hu-HU" b="1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36841" y="1151799"/>
            <a:ext cx="6667500" cy="50482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50942" y="2158312"/>
            <a:ext cx="911411" cy="453081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TextBox 4"/>
          <p:cNvSpPr txBox="1"/>
          <p:nvPr/>
        </p:nvSpPr>
        <p:spPr>
          <a:xfrm>
            <a:off x="3435179" y="2200186"/>
            <a:ext cx="1345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B050"/>
                </a:solidFill>
              </a:rPr>
              <a:t>IRIS-SETOSA</a:t>
            </a:r>
            <a:endParaRPr lang="hu-HU" b="1" dirty="0">
              <a:solidFill>
                <a:srgbClr val="00B05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07277" y="4856204"/>
            <a:ext cx="911411" cy="453081"/>
          </a:xfrm>
          <a:prstGeom prst="rect">
            <a:avLst/>
          </a:prstGeom>
          <a:noFill/>
          <a:ln w="38100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Rectangle 12"/>
          <p:cNvSpPr/>
          <p:nvPr/>
        </p:nvSpPr>
        <p:spPr>
          <a:xfrm>
            <a:off x="5354596" y="5692345"/>
            <a:ext cx="840259" cy="453081"/>
          </a:xfrm>
          <a:prstGeom prst="rect">
            <a:avLst/>
          </a:prstGeom>
          <a:noFill/>
          <a:ln w="38100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Rectangle 13"/>
          <p:cNvSpPr/>
          <p:nvPr/>
        </p:nvSpPr>
        <p:spPr>
          <a:xfrm>
            <a:off x="7047472" y="4856204"/>
            <a:ext cx="870222" cy="453081"/>
          </a:xfrm>
          <a:prstGeom prst="rect">
            <a:avLst/>
          </a:prstGeom>
          <a:noFill/>
          <a:ln w="38100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TextBox 14"/>
          <p:cNvSpPr txBox="1"/>
          <p:nvPr/>
        </p:nvSpPr>
        <p:spPr>
          <a:xfrm>
            <a:off x="712015" y="4898078"/>
            <a:ext cx="1816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5050"/>
                </a:solidFill>
              </a:rPr>
              <a:t>IRIS-VERSICOLOR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73127" y="5385335"/>
            <a:ext cx="1623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B0F0"/>
                </a:solidFill>
              </a:rPr>
              <a:t>IRIS-VIRGINICA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046323" y="4856203"/>
            <a:ext cx="870224" cy="453082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Rectangle 17"/>
          <p:cNvSpPr/>
          <p:nvPr/>
        </p:nvSpPr>
        <p:spPr>
          <a:xfrm>
            <a:off x="6347487" y="5688227"/>
            <a:ext cx="870224" cy="453082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Rectangle 18"/>
          <p:cNvSpPr/>
          <p:nvPr/>
        </p:nvSpPr>
        <p:spPr>
          <a:xfrm>
            <a:off x="3658756" y="4856203"/>
            <a:ext cx="855580" cy="453082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Rectangle 19"/>
          <p:cNvSpPr/>
          <p:nvPr/>
        </p:nvSpPr>
        <p:spPr>
          <a:xfrm>
            <a:off x="4648841" y="4856203"/>
            <a:ext cx="870224" cy="453082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48391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87" y="98087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Decision Trees</a:t>
            </a:r>
            <a:endParaRPr lang="hu-HU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2125361" y="1210963"/>
            <a:ext cx="716196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Most significant problem: every split it makes at each node is</a:t>
            </a:r>
          </a:p>
          <a:p>
            <a:r>
              <a:rPr lang="hu-HU" dirty="0" smtClean="0"/>
              <a:t>      optimized for the dataset it is fit to</a:t>
            </a:r>
          </a:p>
          <a:p>
            <a:endParaRPr lang="hu-HU" dirty="0"/>
          </a:p>
          <a:p>
            <a:r>
              <a:rPr lang="hu-HU" dirty="0" smtClean="0"/>
              <a:t>	~ this splitting process will rarely generalize well to other data !!!</a:t>
            </a:r>
          </a:p>
          <a:p>
            <a:r>
              <a:rPr lang="hu-HU" dirty="0"/>
              <a:t>	</a:t>
            </a:r>
            <a:r>
              <a:rPr lang="hu-HU" dirty="0" smtClean="0"/>
              <a:t>	</a:t>
            </a:r>
          </a:p>
          <a:p>
            <a:r>
              <a:rPr lang="hu-HU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2696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87" y="98087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Decision Trees</a:t>
            </a:r>
            <a:endParaRPr lang="hu-HU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933996" y="1043874"/>
            <a:ext cx="1481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5050"/>
                </a:solidFill>
              </a:rPr>
              <a:t>ADVANTAGES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43795" y="1521303"/>
            <a:ext cx="68529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easy to understand and interpret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hu-HU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it is one of the best approaches to identify most significant variables</a:t>
            </a:r>
          </a:p>
          <a:p>
            <a:pPr lvl="1"/>
            <a:r>
              <a:rPr lang="hu-HU" dirty="0" smtClean="0">
                <a:sym typeface="Wingdings" panose="05000000000000000000" pitchFamily="2" charset="2"/>
              </a:rPr>
              <a:t>and the relationships between the variables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43795" y="2829729"/>
            <a:ext cx="640816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no need for data preprocessing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Decision trees are not influenced by outliers for example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hu-HU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c</a:t>
            </a:r>
            <a:r>
              <a:rPr lang="hu-HU" dirty="0" smtClean="0">
                <a:sym typeface="Wingdings" panose="05000000000000000000" pitchFamily="2" charset="2"/>
              </a:rPr>
              <a:t>an handle numerical variables as well as categorical variables</a:t>
            </a:r>
          </a:p>
          <a:p>
            <a:pPr lvl="1"/>
            <a:r>
              <a:rPr lang="hu-HU" dirty="0" smtClean="0">
                <a:sym typeface="Wingdings" panose="05000000000000000000" pitchFamily="2" charset="2"/>
              </a:rPr>
              <a:t>	Categorical variables: </a:t>
            </a:r>
            <a:r>
              <a:rPr lang="hu-HU" b="1" dirty="0" smtClean="0">
                <a:sym typeface="Wingdings" panose="05000000000000000000" pitchFamily="2" charset="2"/>
              </a:rPr>
              <a:t>YES/NO</a:t>
            </a:r>
            <a:r>
              <a:rPr lang="hu-HU" dirty="0" smtClean="0">
                <a:sym typeface="Wingdings" panose="05000000000000000000" pitchFamily="2" charset="2"/>
              </a:rPr>
              <a:t> or </a:t>
            </a:r>
            <a:r>
              <a:rPr lang="hu-HU" b="1" dirty="0" smtClean="0">
                <a:sym typeface="Wingdings" panose="05000000000000000000" pitchFamily="2" charset="2"/>
              </a:rPr>
              <a:t>SUNNY/RAINY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933996" y="4307057"/>
            <a:ext cx="1794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5050"/>
                </a:solidFill>
              </a:rPr>
              <a:t>DISADVANTAGES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43795" y="4784486"/>
            <a:ext cx="44175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have the tendency to overfit</a:t>
            </a:r>
            <a:endParaRPr lang="hu-HU" dirty="0">
              <a:sym typeface="Wingdings" panose="05000000000000000000" pitchFamily="2" charset="2"/>
            </a:endParaRPr>
          </a:p>
          <a:p>
            <a:pPr lvl="1"/>
            <a:r>
              <a:rPr lang="hu-HU" dirty="0" smtClean="0">
                <a:sym typeface="Wingdings" panose="05000000000000000000" pitchFamily="2" charset="2"/>
              </a:rPr>
              <a:t>~ we can solve it by pruning for example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443795" y="5507386"/>
            <a:ext cx="97121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/>
              <a:t>d</a:t>
            </a:r>
            <a:r>
              <a:rPr lang="en-US" dirty="0" err="1" smtClean="0"/>
              <a:t>ecision</a:t>
            </a:r>
            <a:r>
              <a:rPr lang="en-US" dirty="0" smtClean="0"/>
              <a:t> </a:t>
            </a:r>
            <a:r>
              <a:rPr lang="en-US" dirty="0"/>
              <a:t>trees can be unstable because small variations in the data </a:t>
            </a:r>
            <a:r>
              <a:rPr lang="en-US" dirty="0" smtClean="0"/>
              <a:t>might</a:t>
            </a:r>
            <a:endParaRPr lang="hu-HU" dirty="0" smtClean="0"/>
          </a:p>
          <a:p>
            <a:pPr lvl="1"/>
            <a:r>
              <a:rPr lang="en-US" dirty="0" smtClean="0"/>
              <a:t> </a:t>
            </a:r>
            <a:r>
              <a:rPr lang="en-US" dirty="0"/>
              <a:t>result in a completely different tree being </a:t>
            </a:r>
            <a:r>
              <a:rPr lang="en-US" dirty="0" smtClean="0"/>
              <a:t>generated</a:t>
            </a:r>
            <a:endParaRPr lang="hu-HU" dirty="0" smtClean="0"/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~ generating the optimal tree is </a:t>
            </a:r>
            <a:r>
              <a:rPr lang="hu-HU" b="1" dirty="0" smtClean="0">
                <a:sym typeface="Wingdings" panose="05000000000000000000" pitchFamily="2" charset="2"/>
              </a:rPr>
              <a:t>NP-complete</a:t>
            </a:r>
            <a:r>
              <a:rPr lang="hu-HU" dirty="0" smtClean="0">
                <a:sym typeface="Wingdings" panose="05000000000000000000" pitchFamily="2" charset="2"/>
              </a:rPr>
              <a:t>: heuristic solutions are used (greedy approach)</a:t>
            </a:r>
            <a:endParaRPr lang="hu-HU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781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Gini Index Approach</a:t>
            </a:r>
            <a:endParaRPr lang="hu-HU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919417" y="1449860"/>
            <a:ext cx="70126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CART</a:t>
            </a:r>
            <a:r>
              <a:rPr lang="hu-HU" dirty="0" smtClean="0"/>
              <a:t> (Classification and Regression Tree) algorithm uses Gini indexes to</a:t>
            </a:r>
          </a:p>
          <a:p>
            <a:r>
              <a:rPr lang="hu-HU" dirty="0"/>
              <a:t>	</a:t>
            </a:r>
            <a:r>
              <a:rPr lang="hu-HU" dirty="0" smtClean="0"/>
              <a:t>decide how to make the splits</a:t>
            </a:r>
            <a:endParaRPr lang="hu-HU" dirty="0"/>
          </a:p>
        </p:txBody>
      </p:sp>
      <p:sp>
        <p:nvSpPr>
          <p:cNvPr id="5" name="TextBox 4"/>
          <p:cNvSpPr txBox="1"/>
          <p:nvPr/>
        </p:nvSpPr>
        <p:spPr>
          <a:xfrm>
            <a:off x="3130378" y="2265405"/>
            <a:ext cx="715330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using Gini Index Approach is a bit better than 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	calculating the information gain and entropy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dirty="0" smtClean="0">
                <a:sym typeface="Wingdings" panose="05000000000000000000" pitchFamily="2" charset="2"/>
              </a:rPr>
              <a:t>		</a:t>
            </a:r>
            <a:r>
              <a:rPr lang="hu-HU" b="1" dirty="0" smtClean="0">
                <a:sym typeface="Wingdings" panose="05000000000000000000" pitchFamily="2" charset="2"/>
              </a:rPr>
              <a:t>THE ALGORITHMS ARE APPROXIMATELY THE SAME !!!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w</a:t>
            </a:r>
            <a:r>
              <a:rPr lang="hu-HU" dirty="0" smtClean="0">
                <a:sym typeface="Wingdings" panose="05000000000000000000" pitchFamily="2" charset="2"/>
              </a:rPr>
              <a:t>hen dealing with entropy: we have to calculate logarithmic </a:t>
            </a:r>
          </a:p>
          <a:p>
            <a:pPr lvl="1"/>
            <a:r>
              <a:rPr lang="hu-HU" dirty="0" smtClean="0">
                <a:sym typeface="Wingdings" panose="05000000000000000000" pitchFamily="2" charset="2"/>
              </a:rPr>
              <a:t>functions, which are computationally expensive </a:t>
            </a:r>
          </a:p>
          <a:p>
            <a:pPr lvl="1"/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~ thats why we prefer Gini Index Approach </a:t>
            </a:r>
            <a:endParaRPr lang="hu-HU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931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Gini Index Approach</a:t>
            </a:r>
            <a:endParaRPr lang="hu-HU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4390693" y="1731282"/>
            <a:ext cx="106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5050"/>
                </a:solidFill>
              </a:rPr>
              <a:t>G(X) = 1 -</a:t>
            </a:r>
            <a:endParaRPr lang="hu-HU" b="1" dirty="0">
              <a:solidFill>
                <a:srgbClr val="FF5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5238295" y="1492980"/>
                <a:ext cx="1091003" cy="8459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hu-HU" b="1" i="1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𝐢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</m:sup>
                        <m:e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𝐏</m:t>
                          </m:r>
                          <m:d>
                            <m:dPr>
                              <m:ctrlPr>
                                <a:rPr lang="hu-HU" b="1" i="1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b="1" i="0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  <m:r>
                                <a:rPr lang="hu-HU" b="1" i="0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hu-HU" b="1" dirty="0">
                  <a:solidFill>
                    <a:srgbClr val="FF5050"/>
                  </a:solidFill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8295" y="1492980"/>
                <a:ext cx="1091003" cy="84593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116110" y="1624647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2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75151" y="1871748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i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97341" y="2519977"/>
            <a:ext cx="53031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This is the formula we have to use in order to calculate</a:t>
            </a:r>
          </a:p>
          <a:p>
            <a:r>
              <a:rPr lang="hu-HU" dirty="0"/>
              <a:t>	</a:t>
            </a:r>
            <a:r>
              <a:rPr lang="hu-HU" dirty="0" smtClean="0"/>
              <a:t>the Gini-index of a</a:t>
            </a:r>
            <a:r>
              <a:rPr lang="hu-HU" b="1" dirty="0" smtClean="0"/>
              <a:t> X </a:t>
            </a:r>
            <a:r>
              <a:rPr lang="hu-HU" dirty="0" smtClean="0"/>
              <a:t>random variable</a:t>
            </a:r>
            <a:endParaRPr lang="hu-HU" dirty="0"/>
          </a:p>
        </p:txBody>
      </p:sp>
      <p:sp>
        <p:nvSpPr>
          <p:cNvPr id="14" name="TextBox 13"/>
          <p:cNvSpPr txBox="1"/>
          <p:nvPr/>
        </p:nvSpPr>
        <p:spPr>
          <a:xfrm>
            <a:off x="3687034" y="3482102"/>
            <a:ext cx="4916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5050"/>
                </a:solidFill>
              </a:rPr>
              <a:t>E(s,t) = G(t) – P(left) G(left_t) – P(right) G(right_t) 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97341" y="4167229"/>
            <a:ext cx="68963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As we have seen for Information Gain, here as well we have to calculate</a:t>
            </a:r>
          </a:p>
          <a:p>
            <a:r>
              <a:rPr lang="hu-HU" dirty="0"/>
              <a:t>	</a:t>
            </a:r>
            <a:r>
              <a:rPr lang="hu-HU" dirty="0" smtClean="0"/>
              <a:t>the Gini-index concerning a given split</a:t>
            </a:r>
            <a:endParaRPr lang="hu-HU" dirty="0"/>
          </a:p>
        </p:txBody>
      </p:sp>
      <p:sp>
        <p:nvSpPr>
          <p:cNvPr id="17" name="TextBox 16"/>
          <p:cNvSpPr txBox="1"/>
          <p:nvPr/>
        </p:nvSpPr>
        <p:spPr>
          <a:xfrm>
            <a:off x="4217051" y="4960462"/>
            <a:ext cx="5376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WE SPLIT THE FEATURE WITH THE LOWEST GINI-INDEX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98330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87" y="98087"/>
            <a:ext cx="10515600" cy="1325563"/>
          </a:xfrm>
        </p:spPr>
        <p:txBody>
          <a:bodyPr/>
          <a:lstStyle/>
          <a:p>
            <a:r>
              <a:rPr lang="hu-HU" b="1" u="sng" dirty="0"/>
              <a:t>Gini Index Approach</a:t>
            </a: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279" y="1423650"/>
            <a:ext cx="4058216" cy="4248743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5804687" y="1423650"/>
            <a:ext cx="17565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PLAYING GOLF</a:t>
            </a:r>
          </a:p>
          <a:p>
            <a:r>
              <a:rPr lang="hu-HU" b="1" dirty="0">
                <a:sym typeface="Wingdings" panose="05000000000000000000" pitchFamily="2" charset="2"/>
              </a:rPr>
              <a:t> </a:t>
            </a:r>
            <a:r>
              <a:rPr lang="hu-HU" b="1" dirty="0" smtClean="0">
                <a:sym typeface="Wingdings" panose="05000000000000000000" pitchFamily="2" charset="2"/>
              </a:rPr>
              <a:t>    9 </a:t>
            </a:r>
            <a:r>
              <a:rPr lang="hu-HU" dirty="0" smtClean="0">
                <a:sym typeface="Wingdings" panose="05000000000000000000" pitchFamily="2" charset="2"/>
              </a:rPr>
              <a:t>times</a:t>
            </a:r>
            <a:r>
              <a:rPr lang="hu-HU" b="1" dirty="0" smtClean="0">
                <a:sym typeface="Wingdings" panose="05000000000000000000" pitchFamily="2" charset="2"/>
              </a:rPr>
              <a:t> YES</a:t>
            </a:r>
          </a:p>
          <a:p>
            <a:r>
              <a:rPr lang="hu-HU" b="1" dirty="0" smtClean="0">
                <a:sym typeface="Wingdings" panose="05000000000000000000" pitchFamily="2" charset="2"/>
              </a:rPr>
              <a:t>     5 </a:t>
            </a:r>
            <a:r>
              <a:rPr lang="hu-HU" dirty="0" smtClean="0">
                <a:sym typeface="Wingdings" panose="05000000000000000000" pitchFamily="2" charset="2"/>
              </a:rPr>
              <a:t>times</a:t>
            </a:r>
            <a:r>
              <a:rPr lang="hu-HU" b="1" dirty="0" smtClean="0">
                <a:sym typeface="Wingdings" panose="05000000000000000000" pitchFamily="2" charset="2"/>
              </a:rPr>
              <a:t> NO</a:t>
            </a:r>
            <a:endParaRPr lang="hu-HU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5421664" y="2500439"/>
            <a:ext cx="41805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just have to use the Gini-index formula</a:t>
            </a:r>
          </a:p>
          <a:p>
            <a:r>
              <a:rPr lang="hu-HU" dirty="0"/>
              <a:t>	</a:t>
            </a:r>
            <a:r>
              <a:rPr lang="hu-HU" dirty="0" smtClean="0"/>
              <a:t>to calculate the </a:t>
            </a:r>
            <a:r>
              <a:rPr lang="hu-HU" b="1" dirty="0"/>
              <a:t>G</a:t>
            </a:r>
            <a:r>
              <a:rPr lang="hu-HU" b="1" dirty="0" smtClean="0"/>
              <a:t>(x)</a:t>
            </a:r>
            <a:r>
              <a:rPr lang="hu-HU" dirty="0" smtClean="0"/>
              <a:t> values</a:t>
            </a:r>
            <a:endParaRPr lang="hu-HU" dirty="0"/>
          </a:p>
        </p:txBody>
      </p:sp>
      <p:sp>
        <p:nvSpPr>
          <p:cNvPr id="30" name="TextBox 29"/>
          <p:cNvSpPr txBox="1"/>
          <p:nvPr/>
        </p:nvSpPr>
        <p:spPr>
          <a:xfrm>
            <a:off x="6077119" y="3374379"/>
            <a:ext cx="33618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G(PlayingGolf) = G(9,5) = </a:t>
            </a:r>
          </a:p>
          <a:p>
            <a:endParaRPr lang="hu-HU" dirty="0"/>
          </a:p>
          <a:p>
            <a:r>
              <a:rPr lang="hu-HU" dirty="0" smtClean="0"/>
              <a:t>	</a:t>
            </a:r>
            <a:r>
              <a:rPr lang="hu-HU" b="1" dirty="0" smtClean="0"/>
              <a:t>= 1 </a:t>
            </a:r>
            <a:r>
              <a:rPr lang="hu-HU" b="1" dirty="0"/>
              <a:t>-</a:t>
            </a:r>
            <a:r>
              <a:rPr lang="hu-HU" b="1" dirty="0" smtClean="0"/>
              <a:t> 0.64  - 0.36  = 0.46 </a:t>
            </a:r>
            <a:endParaRPr lang="hu-HU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7865109" y="386075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2</a:t>
            </a:r>
            <a:endParaRPr lang="hu-HU" sz="12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8497875" y="3866553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2</a:t>
            </a:r>
            <a:endParaRPr lang="hu-HU" sz="1200" b="1" dirty="0"/>
          </a:p>
        </p:txBody>
      </p:sp>
    </p:spTree>
    <p:extLst>
      <p:ext uri="{BB962C8B-B14F-4D97-AF65-F5344CB8AC3E}">
        <p14:creationId xmlns:p14="http://schemas.microsoft.com/office/powerpoint/2010/main" xmlns="" val="37046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87" y="98087"/>
            <a:ext cx="10515600" cy="1325563"/>
          </a:xfrm>
        </p:spPr>
        <p:txBody>
          <a:bodyPr/>
          <a:lstStyle/>
          <a:p>
            <a:r>
              <a:rPr lang="hu-HU" b="1" u="sng" dirty="0"/>
              <a:t>Gini Index Approach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69465" y="1851899"/>
            <a:ext cx="1312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dirty="0" smtClean="0"/>
              <a:t>Gini-index for</a:t>
            </a:r>
          </a:p>
          <a:p>
            <a:pPr algn="ctr"/>
            <a:r>
              <a:rPr lang="hu-HU" sz="1600" dirty="0" smtClean="0"/>
              <a:t>input node </a:t>
            </a:r>
            <a:r>
              <a:rPr lang="hu-HU" sz="1600" b="1" dirty="0" smtClean="0"/>
              <a:t>t</a:t>
            </a:r>
            <a:endParaRPr lang="hu-HU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05884" y="3804498"/>
            <a:ext cx="9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GENDER</a:t>
            </a:r>
            <a:endParaRPr lang="hu-H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641901" y="3667545"/>
            <a:ext cx="3005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male	</a:t>
            </a:r>
            <a:r>
              <a:rPr lang="hu-HU" dirty="0"/>
              <a:t>	</a:t>
            </a:r>
            <a:r>
              <a:rPr lang="hu-HU" b="1" dirty="0" smtClean="0"/>
              <a:t>3              2</a:t>
            </a:r>
          </a:p>
          <a:p>
            <a:r>
              <a:rPr lang="hu-HU" dirty="0" smtClean="0"/>
              <a:t>female		</a:t>
            </a:r>
            <a:r>
              <a:rPr lang="hu-HU" b="1" dirty="0" smtClean="0"/>
              <a:t>4              0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23139" y="3021214"/>
            <a:ext cx="14157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b="1" dirty="0" smtClean="0"/>
              <a:t>DEFAULT</a:t>
            </a:r>
          </a:p>
          <a:p>
            <a:pPr algn="ctr"/>
            <a:r>
              <a:rPr lang="hu-HU" b="1" dirty="0" smtClean="0"/>
              <a:t>YES	NO</a:t>
            </a:r>
            <a:endParaRPr lang="hu-H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505884" y="4898276"/>
            <a:ext cx="3119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G(t) = 1 -          -          = 0.3432   </a:t>
            </a:r>
            <a:endParaRPr lang="hu-HU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436128" y="1328818"/>
            <a:ext cx="72471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>
                <a:solidFill>
                  <a:srgbClr val="FF5050"/>
                </a:solidFill>
              </a:rPr>
              <a:t>E(s,t)   =   G(t)   –   P(left) G(left_t)   –   P(right) G(right_t) </a:t>
            </a:r>
            <a:endParaRPr lang="hu-HU" sz="2400" b="1" dirty="0">
              <a:solidFill>
                <a:srgbClr val="FF5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1901" y="1790483"/>
            <a:ext cx="232557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400" dirty="0" smtClean="0"/>
              <a:t>proportion of observation</a:t>
            </a:r>
          </a:p>
          <a:p>
            <a:pPr algn="ctr"/>
            <a:r>
              <a:rPr lang="hu-HU" sz="1400" dirty="0" smtClean="0"/>
              <a:t>in the left node after splitting</a:t>
            </a:r>
          </a:p>
          <a:p>
            <a:pPr algn="ctr"/>
            <a:r>
              <a:rPr lang="hu-HU" sz="1400" dirty="0" smtClean="0"/>
              <a:t>+ Gini-index of the left node</a:t>
            </a:r>
          </a:p>
          <a:p>
            <a:pPr algn="ctr"/>
            <a:r>
              <a:rPr lang="hu-HU" sz="1400" dirty="0"/>
              <a:t>a</a:t>
            </a:r>
            <a:r>
              <a:rPr lang="hu-HU" sz="1400" dirty="0" smtClean="0"/>
              <a:t>fter splitting</a:t>
            </a:r>
            <a:endParaRPr lang="hu-HU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7169668" y="1791573"/>
            <a:ext cx="242329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400" dirty="0" smtClean="0"/>
              <a:t>proportion of observation</a:t>
            </a:r>
          </a:p>
          <a:p>
            <a:pPr algn="ctr"/>
            <a:r>
              <a:rPr lang="hu-HU" sz="1400" dirty="0" smtClean="0"/>
              <a:t>in the right node after splitting</a:t>
            </a:r>
          </a:p>
          <a:p>
            <a:pPr algn="ctr"/>
            <a:r>
              <a:rPr lang="hu-HU" sz="1400" dirty="0" smtClean="0"/>
              <a:t>+ Gini-index of the right node</a:t>
            </a:r>
          </a:p>
          <a:p>
            <a:pPr algn="ctr"/>
            <a:r>
              <a:rPr lang="hu-HU" sz="1400" dirty="0"/>
              <a:t>a</a:t>
            </a:r>
            <a:r>
              <a:rPr lang="hu-HU" sz="1400" dirty="0" smtClean="0"/>
              <a:t>fter splitting</a:t>
            </a:r>
            <a:endParaRPr lang="hu-HU" sz="14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4382512" y="4798025"/>
                <a:ext cx="524503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1600" b="1" i="0" smtClean="0">
                          <a:latin typeface="Cambria Math" panose="02040503050406030204" pitchFamily="18" charset="0"/>
                        </a:rPr>
                        <m:t>(</m:t>
                      </m:r>
                      <m:f>
                        <m:fPr>
                          <m:ctrlPr>
                            <a:rPr lang="hu-HU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1600" b="1" i="0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hu-HU" sz="1600" b="1" i="0" smtClean="0"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  <m:r>
                        <a:rPr lang="hu-HU" sz="1600" b="1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hu-HU" b="1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2512" y="4798025"/>
                <a:ext cx="524503" cy="55335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6" name="TextBox 15"/>
              <p:cNvSpPr txBox="1"/>
              <p:nvPr/>
            </p:nvSpPr>
            <p:spPr>
              <a:xfrm>
                <a:off x="4929881" y="4777886"/>
                <a:ext cx="524503" cy="554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1600" b="1" i="0" smtClean="0">
                          <a:latin typeface="Cambria Math" panose="02040503050406030204" pitchFamily="18" charset="0"/>
                        </a:rPr>
                        <m:t>(</m:t>
                      </m:r>
                      <m:f>
                        <m:fPr>
                          <m:ctrlPr>
                            <a:rPr lang="hu-HU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16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hu-HU" sz="1600" b="1" i="0" smtClean="0"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  <m:r>
                        <a:rPr lang="hu-HU" sz="1600" b="1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hu-HU" b="1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9881" y="4777886"/>
                <a:ext cx="524503" cy="55496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4679257" y="4810838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100" b="1" dirty="0" smtClean="0"/>
              <a:t>2</a:t>
            </a:r>
            <a:endParaRPr lang="hu-HU" sz="11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225993" y="4813080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100" b="1" dirty="0" smtClean="0"/>
              <a:t>2</a:t>
            </a:r>
            <a:endParaRPr lang="hu-HU" sz="1100" b="1" dirty="0"/>
          </a:p>
        </p:txBody>
      </p:sp>
    </p:spTree>
    <p:extLst>
      <p:ext uri="{BB962C8B-B14F-4D97-AF65-F5344CB8AC3E}">
        <p14:creationId xmlns:p14="http://schemas.microsoft.com/office/powerpoint/2010/main" xmlns="" val="41638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87" y="98087"/>
            <a:ext cx="10515600" cy="1325563"/>
          </a:xfrm>
        </p:spPr>
        <p:txBody>
          <a:bodyPr/>
          <a:lstStyle/>
          <a:p>
            <a:r>
              <a:rPr lang="hu-HU" b="1" u="sng" dirty="0"/>
              <a:t>Gini Index Approach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69465" y="1851899"/>
            <a:ext cx="1312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dirty="0" smtClean="0"/>
              <a:t>Gini-index for</a:t>
            </a:r>
          </a:p>
          <a:p>
            <a:pPr algn="ctr"/>
            <a:r>
              <a:rPr lang="hu-HU" sz="1600" dirty="0" smtClean="0"/>
              <a:t>input node </a:t>
            </a:r>
            <a:r>
              <a:rPr lang="hu-HU" sz="1600" b="1" dirty="0" smtClean="0"/>
              <a:t>t</a:t>
            </a:r>
            <a:endParaRPr lang="hu-HU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05884" y="3804498"/>
            <a:ext cx="9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GENDER</a:t>
            </a:r>
            <a:endParaRPr lang="hu-H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641901" y="3667545"/>
            <a:ext cx="3005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male	</a:t>
            </a:r>
            <a:r>
              <a:rPr lang="hu-HU" dirty="0"/>
              <a:t>	</a:t>
            </a:r>
            <a:r>
              <a:rPr lang="hu-HU" b="1" dirty="0" smtClean="0"/>
              <a:t>3              2</a:t>
            </a:r>
          </a:p>
          <a:p>
            <a:r>
              <a:rPr lang="hu-HU" dirty="0" smtClean="0"/>
              <a:t>female		</a:t>
            </a:r>
            <a:r>
              <a:rPr lang="hu-HU" b="1" dirty="0" smtClean="0"/>
              <a:t>4              0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23139" y="3021214"/>
            <a:ext cx="14157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b="1" dirty="0" smtClean="0"/>
              <a:t>DEFAULT</a:t>
            </a:r>
          </a:p>
          <a:p>
            <a:pPr algn="ctr"/>
            <a:r>
              <a:rPr lang="hu-HU" b="1" dirty="0" smtClean="0"/>
              <a:t>YES	NO</a:t>
            </a:r>
            <a:endParaRPr lang="hu-H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505884" y="4713610"/>
            <a:ext cx="3331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G(male) = 1  -          -          = 0.48   </a:t>
            </a:r>
            <a:endParaRPr lang="hu-HU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436128" y="1328818"/>
            <a:ext cx="72471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>
                <a:solidFill>
                  <a:srgbClr val="FF5050"/>
                </a:solidFill>
              </a:rPr>
              <a:t>E(s,t)   =   G(t)   –   P(left) G(left_t)   –   P(right) G(right_t) </a:t>
            </a:r>
            <a:endParaRPr lang="hu-HU" sz="2400" b="1" dirty="0">
              <a:solidFill>
                <a:srgbClr val="FF5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1901" y="1790483"/>
            <a:ext cx="232557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400" dirty="0" smtClean="0"/>
              <a:t>proportion of observation</a:t>
            </a:r>
          </a:p>
          <a:p>
            <a:pPr algn="ctr"/>
            <a:r>
              <a:rPr lang="hu-HU" sz="1400" dirty="0" smtClean="0"/>
              <a:t>in the left node after splitting</a:t>
            </a:r>
          </a:p>
          <a:p>
            <a:pPr algn="ctr"/>
            <a:r>
              <a:rPr lang="hu-HU" sz="1400" dirty="0" smtClean="0"/>
              <a:t>+ Gini-index of the left node</a:t>
            </a:r>
          </a:p>
          <a:p>
            <a:pPr algn="ctr"/>
            <a:r>
              <a:rPr lang="hu-HU" sz="1400" dirty="0"/>
              <a:t>a</a:t>
            </a:r>
            <a:r>
              <a:rPr lang="hu-HU" sz="1400" dirty="0" smtClean="0"/>
              <a:t>fter splitting</a:t>
            </a:r>
            <a:endParaRPr lang="hu-HU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7169668" y="1791573"/>
            <a:ext cx="242329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400" dirty="0" smtClean="0"/>
              <a:t>proportion of observation</a:t>
            </a:r>
          </a:p>
          <a:p>
            <a:pPr algn="ctr"/>
            <a:r>
              <a:rPr lang="hu-HU" sz="1400" dirty="0" smtClean="0"/>
              <a:t>in the right node after splitting</a:t>
            </a:r>
          </a:p>
          <a:p>
            <a:pPr algn="ctr"/>
            <a:r>
              <a:rPr lang="hu-HU" sz="1400" dirty="0" smtClean="0"/>
              <a:t>+ Gini-index of the right node</a:t>
            </a:r>
          </a:p>
          <a:p>
            <a:pPr algn="ctr"/>
            <a:r>
              <a:rPr lang="hu-HU" sz="1400" dirty="0"/>
              <a:t>a</a:t>
            </a:r>
            <a:r>
              <a:rPr lang="hu-HU" sz="1400" dirty="0" smtClean="0"/>
              <a:t>fter splitting</a:t>
            </a:r>
            <a:endParaRPr lang="hu-HU" sz="14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4860312" y="4613359"/>
                <a:ext cx="524503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1600" b="1" i="0" smtClean="0">
                          <a:latin typeface="Cambria Math" panose="02040503050406030204" pitchFamily="18" charset="0"/>
                        </a:rPr>
                        <m:t>(</m:t>
                      </m:r>
                      <m:f>
                        <m:fPr>
                          <m:ctrlPr>
                            <a:rPr lang="hu-HU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1600" b="1" i="0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hu-HU" sz="16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hu-HU" sz="1600" b="1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hu-HU" b="1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312" y="4613359"/>
                <a:ext cx="524503" cy="55335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6" name="TextBox 15"/>
              <p:cNvSpPr txBox="1"/>
              <p:nvPr/>
            </p:nvSpPr>
            <p:spPr>
              <a:xfrm>
                <a:off x="5407681" y="4593220"/>
                <a:ext cx="524503" cy="554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1600" b="1" i="0" smtClean="0">
                          <a:latin typeface="Cambria Math" panose="02040503050406030204" pitchFamily="18" charset="0"/>
                        </a:rPr>
                        <m:t>(</m:t>
                      </m:r>
                      <m:f>
                        <m:fPr>
                          <m:ctrlPr>
                            <a:rPr lang="hu-HU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16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hu-HU" sz="16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hu-HU" sz="1600" b="1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hu-HU" b="1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7681" y="4593220"/>
                <a:ext cx="524503" cy="55496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5157057" y="4626172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100" b="1" dirty="0" smtClean="0"/>
              <a:t>2</a:t>
            </a:r>
            <a:endParaRPr lang="hu-HU" sz="11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703793" y="4628414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100" b="1" dirty="0" smtClean="0"/>
              <a:t>2</a:t>
            </a:r>
            <a:endParaRPr lang="hu-HU" sz="11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505884" y="5214611"/>
            <a:ext cx="3062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G(female) = 1  -          -          = 0</a:t>
            </a:r>
            <a:endParaRPr lang="hu-HU" b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0" name="TextBox 19"/>
              <p:cNvSpPr txBox="1"/>
              <p:nvPr/>
            </p:nvSpPr>
            <p:spPr>
              <a:xfrm>
                <a:off x="4983882" y="5114360"/>
                <a:ext cx="524503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1600" b="1" i="0" smtClean="0">
                          <a:latin typeface="Cambria Math" panose="02040503050406030204" pitchFamily="18" charset="0"/>
                        </a:rPr>
                        <m:t>(</m:t>
                      </m:r>
                      <m:f>
                        <m:fPr>
                          <m:ctrlPr>
                            <a:rPr lang="hu-HU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1600" b="1" i="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hu-HU" sz="1600" b="1" i="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hu-HU" sz="1600" b="1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hu-HU" b="1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3882" y="5114360"/>
                <a:ext cx="524503" cy="55335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1" name="TextBox 20"/>
              <p:cNvSpPr txBox="1"/>
              <p:nvPr/>
            </p:nvSpPr>
            <p:spPr>
              <a:xfrm>
                <a:off x="5531251" y="5094221"/>
                <a:ext cx="524503" cy="554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1600" b="1" i="0" smtClean="0">
                          <a:latin typeface="Cambria Math" panose="02040503050406030204" pitchFamily="18" charset="0"/>
                        </a:rPr>
                        <m:t>(</m:t>
                      </m:r>
                      <m:f>
                        <m:fPr>
                          <m:ctrlPr>
                            <a:rPr lang="hu-HU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1600" b="1" i="0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num>
                        <m:den>
                          <m:r>
                            <a:rPr lang="hu-HU" sz="1600" b="1" i="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hu-HU" sz="1600" b="1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hu-HU" b="1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1251" y="5094221"/>
                <a:ext cx="524503" cy="55496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5280627" y="5127173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100" b="1" dirty="0" smtClean="0"/>
              <a:t>2</a:t>
            </a:r>
            <a:endParaRPr lang="hu-HU" sz="11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827363" y="5129415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100" b="1" dirty="0" smtClean="0"/>
              <a:t>2</a:t>
            </a:r>
            <a:endParaRPr lang="hu-HU" sz="11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514118" y="5677549"/>
            <a:ext cx="3390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E(s,t) = 0.34  –     0.48 -     0 = 0.07 </a:t>
            </a:r>
            <a:endParaRPr lang="hu-HU" b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5" name="TextBox 24"/>
              <p:cNvSpPr txBox="1"/>
              <p:nvPr/>
            </p:nvSpPr>
            <p:spPr>
              <a:xfrm>
                <a:off x="4903382" y="5565355"/>
                <a:ext cx="354584" cy="5599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16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hu-HU" sz="1600" b="1" i="0" smtClean="0"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hu-HU" b="1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3382" y="5565355"/>
                <a:ext cx="354584" cy="55996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6" name="TextBox 25"/>
              <p:cNvSpPr txBox="1"/>
              <p:nvPr/>
            </p:nvSpPr>
            <p:spPr>
              <a:xfrm>
                <a:off x="5677814" y="5582234"/>
                <a:ext cx="354584" cy="5599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1600" b="1" i="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hu-HU" sz="1600" b="1" i="0" smtClean="0"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hu-HU" b="1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7814" y="5582234"/>
                <a:ext cx="354584" cy="559961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20413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87" y="98087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Decision Trees</a:t>
            </a:r>
            <a:endParaRPr lang="hu-HU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626499" y="1221349"/>
            <a:ext cx="903657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Decision Tree </a:t>
            </a:r>
            <a:r>
              <a:rPr lang="hu-HU" dirty="0" smtClean="0"/>
              <a:t>is a type of supervised learning approaches: mostly used in classification</a:t>
            </a:r>
          </a:p>
          <a:p>
            <a:r>
              <a:rPr lang="hu-HU" dirty="0"/>
              <a:t>	</a:t>
            </a:r>
            <a:r>
              <a:rPr lang="hu-HU" dirty="0" smtClean="0"/>
              <a:t>problems but it can be used for regression as well</a:t>
            </a:r>
          </a:p>
          <a:p>
            <a:r>
              <a:rPr lang="hu-HU" dirty="0"/>
              <a:t>	</a:t>
            </a:r>
            <a:r>
              <a:rPr lang="hu-HU" dirty="0" smtClean="0"/>
              <a:t>	~ works fine for both categorical variables and continuous input as well</a:t>
            </a:r>
          </a:p>
          <a:p>
            <a:endParaRPr lang="hu-HU" dirty="0"/>
          </a:p>
          <a:p>
            <a:r>
              <a:rPr lang="hu-HU" dirty="0" smtClean="0"/>
              <a:t>			</a:t>
            </a:r>
            <a:r>
              <a:rPr lang="hu-HU" dirty="0" smtClean="0">
                <a:sym typeface="Wingdings" panose="05000000000000000000" pitchFamily="2" charset="2"/>
              </a:rPr>
              <a:t> very similar to search trees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	 split the data/population into tow or more homogeneous sets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		based on significant splitter in input variables</a:t>
            </a:r>
            <a:endParaRPr lang="hu-HU" dirty="0"/>
          </a:p>
        </p:txBody>
      </p:sp>
      <p:sp>
        <p:nvSpPr>
          <p:cNvPr id="6" name="Oval 5"/>
          <p:cNvSpPr/>
          <p:nvPr/>
        </p:nvSpPr>
        <p:spPr>
          <a:xfrm>
            <a:off x="6778767" y="5017226"/>
            <a:ext cx="619040" cy="619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8" name="Oval 7"/>
          <p:cNvSpPr/>
          <p:nvPr/>
        </p:nvSpPr>
        <p:spPr>
          <a:xfrm>
            <a:off x="9527814" y="5017226"/>
            <a:ext cx="619040" cy="619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Straight Arrow Connector 11"/>
          <p:cNvCxnSpPr>
            <a:stCxn id="19" idx="4"/>
            <a:endCxn id="6" idx="0"/>
          </p:cNvCxnSpPr>
          <p:nvPr/>
        </p:nvCxnSpPr>
        <p:spPr>
          <a:xfrm flipH="1">
            <a:off x="7088287" y="4384028"/>
            <a:ext cx="1283597" cy="63319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9" idx="4"/>
            <a:endCxn id="8" idx="0"/>
          </p:cNvCxnSpPr>
          <p:nvPr/>
        </p:nvCxnSpPr>
        <p:spPr>
          <a:xfrm>
            <a:off x="8371884" y="4384028"/>
            <a:ext cx="1465450" cy="63319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259606" y="3165766"/>
            <a:ext cx="3319114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u="sng" dirty="0" smtClean="0"/>
              <a:t>For example</a:t>
            </a:r>
            <a:r>
              <a:rPr lang="hu-HU" sz="1600" dirty="0" smtClean="0"/>
              <a:t>: we have a single</a:t>
            </a:r>
          </a:p>
          <a:p>
            <a:r>
              <a:rPr lang="hu-HU" sz="1600" dirty="0" smtClean="0"/>
              <a:t>    feature </a:t>
            </a:r>
            <a:r>
              <a:rPr lang="hu-HU" sz="1600" b="1" dirty="0" smtClean="0"/>
              <a:t>x</a:t>
            </a:r>
            <a:r>
              <a:rPr lang="hu-HU" sz="1600" dirty="0" smtClean="0"/>
              <a:t>, the number of hours a </a:t>
            </a:r>
          </a:p>
          <a:p>
            <a:r>
              <a:rPr lang="hu-HU" sz="1600" dirty="0" smtClean="0"/>
              <a:t>      student spent with studying</a:t>
            </a:r>
          </a:p>
          <a:p>
            <a:r>
              <a:rPr lang="hu-HU" sz="1600" dirty="0"/>
              <a:t> </a:t>
            </a:r>
            <a:r>
              <a:rPr lang="hu-HU" sz="1600" dirty="0" smtClean="0"/>
              <a:t>        Want to predict the </a:t>
            </a:r>
            <a:r>
              <a:rPr lang="hu-HU" sz="1600" b="1" dirty="0" smtClean="0"/>
              <a:t>y</a:t>
            </a:r>
            <a:r>
              <a:rPr lang="hu-HU" sz="1600" dirty="0" smtClean="0"/>
              <a:t> probability</a:t>
            </a:r>
          </a:p>
          <a:p>
            <a:r>
              <a:rPr lang="hu-HU" sz="1600" dirty="0"/>
              <a:t>	</a:t>
            </a:r>
            <a:r>
              <a:rPr lang="hu-HU" sz="1600" dirty="0" smtClean="0"/>
              <a:t>of passing the exam</a:t>
            </a:r>
            <a:endParaRPr lang="hu-HU" sz="1600" dirty="0"/>
          </a:p>
        </p:txBody>
      </p:sp>
      <p:sp>
        <p:nvSpPr>
          <p:cNvPr id="19" name="Oval 18"/>
          <p:cNvSpPr/>
          <p:nvPr/>
        </p:nvSpPr>
        <p:spPr>
          <a:xfrm>
            <a:off x="8062364" y="3764988"/>
            <a:ext cx="619040" cy="619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TextBox 16"/>
          <p:cNvSpPr txBox="1"/>
          <p:nvPr/>
        </p:nvSpPr>
        <p:spPr>
          <a:xfrm>
            <a:off x="8562928" y="3453065"/>
            <a:ext cx="1392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split on </a:t>
            </a:r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7076244" y="4331295"/>
            <a:ext cx="6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 &lt; 5</a:t>
            </a:r>
            <a:endParaRPr lang="hu-HU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9206251" y="4367079"/>
            <a:ext cx="6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 &gt; 5</a:t>
            </a:r>
            <a:endParaRPr lang="hu-HU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800516" y="5642991"/>
            <a:ext cx="575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5050"/>
                </a:solidFill>
              </a:rPr>
              <a:t>FAIL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527813" y="5642991"/>
            <a:ext cx="649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B050"/>
                </a:solidFill>
              </a:rPr>
              <a:t>PASS</a:t>
            </a:r>
            <a:endParaRPr lang="hu-HU" b="1" dirty="0">
              <a:solidFill>
                <a:srgbClr val="00B05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35387" y="4598847"/>
            <a:ext cx="516256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Categorical Variable Decision Tree</a:t>
            </a:r>
            <a:r>
              <a:rPr lang="hu-HU" dirty="0" smtClean="0"/>
              <a:t>: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      </a:t>
            </a:r>
            <a:r>
              <a:rPr lang="hu-HU" sz="1600" dirty="0" smtClean="0">
                <a:sym typeface="Wingdings" panose="05000000000000000000" pitchFamily="2" charset="2"/>
              </a:rPr>
              <a:t>categorical target variable such as yes/no or  fail/pass</a:t>
            </a:r>
          </a:p>
          <a:p>
            <a:endParaRPr lang="hu-HU" sz="1600" dirty="0">
              <a:sym typeface="Wingdings" panose="05000000000000000000" pitchFamily="2" charset="2"/>
            </a:endParaRPr>
          </a:p>
          <a:p>
            <a:r>
              <a:rPr lang="hu-HU" b="1" dirty="0" smtClean="0">
                <a:sym typeface="Wingdings" panose="05000000000000000000" pitchFamily="2" charset="2"/>
              </a:rPr>
              <a:t>Continuous Variable Decision Tree:</a:t>
            </a:r>
          </a:p>
          <a:p>
            <a:r>
              <a:rPr lang="hu-HU" b="1" dirty="0" smtClean="0">
                <a:sym typeface="Wingdings" panose="05000000000000000000" pitchFamily="2" charset="2"/>
              </a:rPr>
              <a:t>      </a:t>
            </a:r>
            <a:r>
              <a:rPr lang="hu-HU" sz="1600" dirty="0" smtClean="0">
                <a:sym typeface="Wingdings" panose="05000000000000000000" pitchFamily="2" charset="2"/>
              </a:rPr>
              <a:t>continuous target variable: such as for regression</a:t>
            </a:r>
            <a:endParaRPr lang="hu-HU" sz="16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9461911" y="4639782"/>
            <a:ext cx="906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1034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87" y="98087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Decision Trees</a:t>
            </a:r>
            <a:endParaRPr lang="hu-HU" b="1" u="sng" dirty="0"/>
          </a:p>
        </p:txBody>
      </p:sp>
      <p:sp>
        <p:nvSpPr>
          <p:cNvPr id="16" name="Oval 15"/>
          <p:cNvSpPr/>
          <p:nvPr/>
        </p:nvSpPr>
        <p:spPr>
          <a:xfrm>
            <a:off x="5222062" y="2048106"/>
            <a:ext cx="428877" cy="428877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3917896" y="3158084"/>
            <a:ext cx="428877" cy="428877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5991039" y="4006398"/>
            <a:ext cx="428877" cy="428877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6526228" y="3158084"/>
            <a:ext cx="428877" cy="428877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5222062" y="3158084"/>
            <a:ext cx="428877" cy="428877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Oval 22"/>
          <p:cNvSpPr/>
          <p:nvPr/>
        </p:nvSpPr>
        <p:spPr>
          <a:xfrm>
            <a:off x="7179220" y="4006397"/>
            <a:ext cx="428877" cy="428877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24" name="Straight Arrow Connector 23"/>
          <p:cNvCxnSpPr>
            <a:stCxn id="16" idx="4"/>
            <a:endCxn id="18" idx="0"/>
          </p:cNvCxnSpPr>
          <p:nvPr/>
        </p:nvCxnSpPr>
        <p:spPr>
          <a:xfrm flipH="1">
            <a:off x="4132335" y="2476983"/>
            <a:ext cx="1304166" cy="68110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6" idx="4"/>
            <a:endCxn id="22" idx="0"/>
          </p:cNvCxnSpPr>
          <p:nvPr/>
        </p:nvCxnSpPr>
        <p:spPr>
          <a:xfrm>
            <a:off x="5436501" y="2476983"/>
            <a:ext cx="0" cy="68110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6" idx="4"/>
            <a:endCxn id="21" idx="0"/>
          </p:cNvCxnSpPr>
          <p:nvPr/>
        </p:nvCxnSpPr>
        <p:spPr>
          <a:xfrm>
            <a:off x="5436501" y="2476983"/>
            <a:ext cx="1304166" cy="68110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1" idx="4"/>
            <a:endCxn id="23" idx="0"/>
          </p:cNvCxnSpPr>
          <p:nvPr/>
        </p:nvCxnSpPr>
        <p:spPr>
          <a:xfrm>
            <a:off x="6740667" y="3586961"/>
            <a:ext cx="652992" cy="41943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1" idx="4"/>
            <a:endCxn id="20" idx="0"/>
          </p:cNvCxnSpPr>
          <p:nvPr/>
        </p:nvCxnSpPr>
        <p:spPr>
          <a:xfrm flipH="1">
            <a:off x="6205478" y="3586961"/>
            <a:ext cx="535189" cy="41943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222062" y="1296063"/>
            <a:ext cx="5846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/>
              <a:t>r</a:t>
            </a:r>
            <a:r>
              <a:rPr lang="hu-HU" b="1" u="sng" dirty="0" smtClean="0"/>
              <a:t>oot node</a:t>
            </a:r>
            <a:r>
              <a:rPr lang="hu-HU" dirty="0" smtClean="0"/>
              <a:t>: represent the entire dataset/population and this </a:t>
            </a:r>
          </a:p>
          <a:p>
            <a:r>
              <a:rPr lang="hu-HU" dirty="0" smtClean="0"/>
              <a:t>      further gets divided into several subsets</a:t>
            </a:r>
          </a:p>
          <a:p>
            <a:r>
              <a:rPr lang="hu-HU" dirty="0"/>
              <a:t>	</a:t>
            </a:r>
            <a:r>
              <a:rPr lang="hu-HU" dirty="0" smtClean="0"/>
              <a:t>~ </a:t>
            </a:r>
            <a:r>
              <a:rPr lang="hu-HU" dirty="0"/>
              <a:t>root node corresponds to the best predictor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87248" y="3692673"/>
            <a:ext cx="3541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/>
              <a:t>l</a:t>
            </a:r>
            <a:r>
              <a:rPr lang="hu-HU" b="1" u="sng" dirty="0" smtClean="0"/>
              <a:t>eaf nodes</a:t>
            </a:r>
            <a:r>
              <a:rPr lang="hu-HU" dirty="0" smtClean="0"/>
              <a:t>: with no children</a:t>
            </a:r>
          </a:p>
          <a:p>
            <a:r>
              <a:rPr lang="hu-HU" dirty="0"/>
              <a:t> </a:t>
            </a:r>
            <a:r>
              <a:rPr lang="hu-HU" dirty="0" smtClean="0"/>
              <a:t>  ~ the values are what we are after</a:t>
            </a:r>
            <a:endParaRPr lang="hu-HU" dirty="0"/>
          </a:p>
        </p:txBody>
      </p:sp>
      <p:sp>
        <p:nvSpPr>
          <p:cNvPr id="13" name="TextBox 12"/>
          <p:cNvSpPr txBox="1"/>
          <p:nvPr/>
        </p:nvSpPr>
        <p:spPr>
          <a:xfrm>
            <a:off x="7393658" y="3025988"/>
            <a:ext cx="38090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/>
              <a:t>d</a:t>
            </a:r>
            <a:r>
              <a:rPr lang="hu-HU" b="1" u="sng" dirty="0" smtClean="0"/>
              <a:t>ecision node</a:t>
            </a:r>
            <a:r>
              <a:rPr lang="hu-HU" dirty="0" smtClean="0"/>
              <a:t>: the algorithm splits the</a:t>
            </a:r>
          </a:p>
          <a:p>
            <a:r>
              <a:rPr lang="hu-HU" dirty="0" smtClean="0"/>
              <a:t> node into sub-nodes based on given</a:t>
            </a:r>
          </a:p>
          <a:p>
            <a:r>
              <a:rPr lang="hu-HU" dirty="0"/>
              <a:t>	</a:t>
            </a:r>
            <a:r>
              <a:rPr lang="hu-HU" dirty="0" smtClean="0"/>
              <a:t>feature in the dataset </a:t>
            </a:r>
            <a:endParaRPr lang="hu-HU" dirty="0"/>
          </a:p>
        </p:txBody>
      </p:sp>
      <p:sp>
        <p:nvSpPr>
          <p:cNvPr id="34" name="TextBox 33"/>
          <p:cNvSpPr txBox="1"/>
          <p:nvPr/>
        </p:nvSpPr>
        <p:spPr>
          <a:xfrm>
            <a:off x="3258584" y="4815434"/>
            <a:ext cx="60396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HOW TO DECIDE WHAT NODES (FEATURES) ARE IMPORTANT?</a:t>
            </a:r>
          </a:p>
          <a:p>
            <a:r>
              <a:rPr lang="hu-HU" b="1" dirty="0"/>
              <a:t>	</a:t>
            </a:r>
            <a:r>
              <a:rPr lang="hu-HU" b="1" dirty="0" smtClean="0"/>
              <a:t> WHAT SHOULD BE THE ROOT NODE?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371987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87" y="98087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Decision Trees</a:t>
            </a:r>
            <a:endParaRPr lang="hu-HU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844984" y="1221897"/>
            <a:ext cx="982583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Decision Tree classifier accuracy depends heavily on splits</a:t>
            </a:r>
          </a:p>
          <a:p>
            <a:r>
              <a:rPr lang="hu-HU" dirty="0"/>
              <a:t>	</a:t>
            </a:r>
            <a:r>
              <a:rPr lang="hu-HU" dirty="0" smtClean="0"/>
              <a:t>Hot to construct the tree? What are the nodes? </a:t>
            </a:r>
            <a:endParaRPr lang="hu-HU" dirty="0"/>
          </a:p>
          <a:p>
            <a:endParaRPr lang="hu-HU" dirty="0" smtClean="0"/>
          </a:p>
          <a:p>
            <a:r>
              <a:rPr lang="hu-HU" dirty="0"/>
              <a:t>	</a:t>
            </a:r>
            <a:r>
              <a:rPr lang="hu-HU" dirty="0" smtClean="0"/>
              <a:t>	There are </a:t>
            </a:r>
            <a:r>
              <a:rPr lang="hu-HU" u="sng" dirty="0" smtClean="0"/>
              <a:t>several algorithms for this problem</a:t>
            </a:r>
            <a:r>
              <a:rPr lang="hu-HU" dirty="0" smtClean="0"/>
              <a:t>:</a:t>
            </a:r>
          </a:p>
          <a:p>
            <a:r>
              <a:rPr lang="hu-HU" dirty="0"/>
              <a:t>	</a:t>
            </a:r>
            <a:endParaRPr lang="hu-HU" dirty="0" smtClean="0"/>
          </a:p>
          <a:p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b="1" dirty="0" smtClean="0">
                <a:solidFill>
                  <a:srgbClr val="FF5050"/>
                </a:solidFill>
              </a:rPr>
              <a:t>1.) </a:t>
            </a:r>
            <a:r>
              <a:rPr lang="hu-HU" dirty="0" smtClean="0"/>
              <a:t>Gini Index Approach</a:t>
            </a:r>
          </a:p>
          <a:p>
            <a:endParaRPr lang="hu-HU" dirty="0"/>
          </a:p>
          <a:p>
            <a:r>
              <a:rPr lang="hu-HU" dirty="0" smtClean="0"/>
              <a:t>			</a:t>
            </a:r>
            <a:r>
              <a:rPr lang="hu-HU" b="1" dirty="0" smtClean="0">
                <a:solidFill>
                  <a:srgbClr val="FF5050"/>
                </a:solidFill>
              </a:rPr>
              <a:t>2.) </a:t>
            </a:r>
            <a:r>
              <a:rPr lang="hu-HU" dirty="0" smtClean="0"/>
              <a:t>Calculating the </a:t>
            </a:r>
            <a:r>
              <a:rPr lang="hu-HU" b="1" dirty="0" smtClean="0"/>
              <a:t>information entropy (ID3 </a:t>
            </a:r>
            <a:r>
              <a:rPr lang="hu-HU" dirty="0" smtClean="0"/>
              <a:t>algorithm or </a:t>
            </a:r>
            <a:r>
              <a:rPr lang="hu-HU" b="1" dirty="0" smtClean="0"/>
              <a:t>C4.5 </a:t>
            </a:r>
            <a:r>
              <a:rPr lang="hu-HU" dirty="0" smtClean="0"/>
              <a:t>approach</a:t>
            </a:r>
            <a:r>
              <a:rPr lang="hu-HU" b="1" dirty="0" smtClean="0"/>
              <a:t>)</a:t>
            </a:r>
          </a:p>
          <a:p>
            <a:endParaRPr lang="hu-HU" dirty="0"/>
          </a:p>
          <a:p>
            <a:r>
              <a:rPr lang="hu-HU" dirty="0" smtClean="0"/>
              <a:t>			</a:t>
            </a:r>
            <a:r>
              <a:rPr lang="hu-HU" b="1" dirty="0" smtClean="0">
                <a:solidFill>
                  <a:srgbClr val="FF5050"/>
                </a:solidFill>
              </a:rPr>
              <a:t>3.) </a:t>
            </a:r>
            <a:r>
              <a:rPr lang="hu-HU" dirty="0" smtClean="0"/>
              <a:t>algorithm based on variance reduction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409079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87" y="98087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Decision Trees</a:t>
            </a:r>
            <a:endParaRPr lang="hu-HU" b="1" u="sng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45072" y="1423650"/>
            <a:ext cx="4058216" cy="424874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06591" y="1423650"/>
            <a:ext cx="515987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are dealing with categorical variables (predictors)</a:t>
            </a:r>
          </a:p>
          <a:p>
            <a:r>
              <a:rPr lang="hu-HU" dirty="0"/>
              <a:t> </a:t>
            </a:r>
            <a:r>
              <a:rPr lang="hu-HU" dirty="0" smtClean="0"/>
              <a:t>or features: </a:t>
            </a:r>
            <a:r>
              <a:rPr lang="hu-HU" b="1" dirty="0" smtClean="0"/>
              <a:t>outlook, temperature, humidity, wind</a:t>
            </a:r>
          </a:p>
          <a:p>
            <a:endParaRPr lang="hu-HU" b="1" dirty="0"/>
          </a:p>
          <a:p>
            <a:r>
              <a:rPr lang="hu-HU" b="1" dirty="0"/>
              <a:t> </a:t>
            </a:r>
            <a:r>
              <a:rPr lang="hu-HU" b="1" dirty="0" smtClean="0"/>
              <a:t>          ~ </a:t>
            </a:r>
            <a:r>
              <a:rPr lang="hu-HU" dirty="0" smtClean="0"/>
              <a:t>we want to predict whether to play</a:t>
            </a:r>
          </a:p>
          <a:p>
            <a:r>
              <a:rPr lang="hu-HU" dirty="0"/>
              <a:t>	</a:t>
            </a:r>
            <a:r>
              <a:rPr lang="hu-HU" dirty="0" smtClean="0"/>
              <a:t>golf or not (play is he </a:t>
            </a:r>
            <a:r>
              <a:rPr lang="hu-HU" b="1" dirty="0" smtClean="0"/>
              <a:t>target variable</a:t>
            </a:r>
            <a:r>
              <a:rPr lang="hu-HU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187402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87" y="98087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Decision Trees</a:t>
            </a:r>
            <a:endParaRPr lang="hu-HU" b="1" u="sng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45072" y="1423650"/>
            <a:ext cx="4058216" cy="424874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172956" y="1788340"/>
            <a:ext cx="1181437" cy="436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OUTLOOK</a:t>
            </a:r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56388" y="2517172"/>
            <a:ext cx="1181437" cy="436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SUNNY</a:t>
            </a:r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140586" y="2517172"/>
            <a:ext cx="1246174" cy="436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OVERCAST</a:t>
            </a:r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689522" y="2517172"/>
            <a:ext cx="1181437" cy="436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RAINY</a:t>
            </a:r>
            <a:endParaRPr lang="hu-HU" b="1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3" idx="2"/>
            <a:endCxn id="8" idx="0"/>
          </p:cNvCxnSpPr>
          <p:nvPr/>
        </p:nvCxnSpPr>
        <p:spPr>
          <a:xfrm flipH="1">
            <a:off x="8763673" y="2225310"/>
            <a:ext cx="2" cy="29186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3" idx="2"/>
            <a:endCxn id="9" idx="0"/>
          </p:cNvCxnSpPr>
          <p:nvPr/>
        </p:nvCxnSpPr>
        <p:spPr>
          <a:xfrm>
            <a:off x="8763675" y="2225310"/>
            <a:ext cx="1516566" cy="29186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" idx="2"/>
            <a:endCxn id="7" idx="0"/>
          </p:cNvCxnSpPr>
          <p:nvPr/>
        </p:nvCxnSpPr>
        <p:spPr>
          <a:xfrm flipH="1">
            <a:off x="7247107" y="2225310"/>
            <a:ext cx="1516568" cy="29186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8140586" y="3246004"/>
            <a:ext cx="1246174" cy="436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00B050"/>
                </a:solidFill>
              </a:rPr>
              <a:t>YES</a:t>
            </a:r>
            <a:endParaRPr lang="hu-HU" b="1" dirty="0">
              <a:solidFill>
                <a:srgbClr val="00B050"/>
              </a:solidFill>
            </a:endParaRPr>
          </a:p>
        </p:txBody>
      </p:sp>
      <p:cxnSp>
        <p:nvCxnSpPr>
          <p:cNvPr id="18" name="Straight Arrow Connector 17"/>
          <p:cNvCxnSpPr>
            <a:endCxn id="17" idx="0"/>
          </p:cNvCxnSpPr>
          <p:nvPr/>
        </p:nvCxnSpPr>
        <p:spPr>
          <a:xfrm flipH="1">
            <a:off x="8763673" y="2954142"/>
            <a:ext cx="2" cy="29186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656388" y="3246004"/>
            <a:ext cx="1246174" cy="436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WINDY</a:t>
            </a:r>
            <a:endParaRPr lang="hu-HU" b="1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>
            <a:endCxn id="19" idx="0"/>
          </p:cNvCxnSpPr>
          <p:nvPr/>
        </p:nvCxnSpPr>
        <p:spPr>
          <a:xfrm flipH="1">
            <a:off x="7279475" y="2954142"/>
            <a:ext cx="2" cy="29186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9624782" y="3246004"/>
            <a:ext cx="1246174" cy="436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HUMIDITY</a:t>
            </a:r>
            <a:endParaRPr lang="hu-HU" b="1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>
            <a:endCxn id="21" idx="0"/>
          </p:cNvCxnSpPr>
          <p:nvPr/>
        </p:nvCxnSpPr>
        <p:spPr>
          <a:xfrm flipH="1">
            <a:off x="10247869" y="2954142"/>
            <a:ext cx="2" cy="29186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336737" y="4015296"/>
            <a:ext cx="796378" cy="436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TRUE</a:t>
            </a:r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439636" y="4015296"/>
            <a:ext cx="796378" cy="436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FALSE</a:t>
            </a:r>
            <a:endParaRPr lang="hu-HU" b="1" dirty="0">
              <a:solidFill>
                <a:schemeClr val="tx1"/>
              </a:solidFill>
            </a:endParaRPr>
          </a:p>
        </p:txBody>
      </p:sp>
      <p:cxnSp>
        <p:nvCxnSpPr>
          <p:cNvPr id="25" name="Straight Arrow Connector 24"/>
          <p:cNvCxnSpPr>
            <a:stCxn id="19" idx="2"/>
            <a:endCxn id="23" idx="0"/>
          </p:cNvCxnSpPr>
          <p:nvPr/>
        </p:nvCxnSpPr>
        <p:spPr>
          <a:xfrm flipH="1">
            <a:off x="6734926" y="3682974"/>
            <a:ext cx="544549" cy="33232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9" idx="2"/>
            <a:endCxn id="24" idx="0"/>
          </p:cNvCxnSpPr>
          <p:nvPr/>
        </p:nvCxnSpPr>
        <p:spPr>
          <a:xfrm>
            <a:off x="7279475" y="3682974"/>
            <a:ext cx="558350" cy="33232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9362485" y="4015296"/>
            <a:ext cx="796378" cy="436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HIGH</a:t>
            </a:r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0465383" y="4015296"/>
            <a:ext cx="1081951" cy="436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NORMAL</a:t>
            </a:r>
            <a:endParaRPr lang="hu-HU" b="1" dirty="0">
              <a:solidFill>
                <a:schemeClr val="tx1"/>
              </a:solidFill>
            </a:endParaRPr>
          </a:p>
        </p:txBody>
      </p:sp>
      <p:cxnSp>
        <p:nvCxnSpPr>
          <p:cNvPr id="33" name="Straight Arrow Connector 32"/>
          <p:cNvCxnSpPr>
            <a:endCxn id="31" idx="0"/>
          </p:cNvCxnSpPr>
          <p:nvPr/>
        </p:nvCxnSpPr>
        <p:spPr>
          <a:xfrm flipH="1">
            <a:off x="9760674" y="3682974"/>
            <a:ext cx="544549" cy="33232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32" idx="0"/>
          </p:cNvCxnSpPr>
          <p:nvPr/>
        </p:nvCxnSpPr>
        <p:spPr>
          <a:xfrm>
            <a:off x="10305223" y="3682974"/>
            <a:ext cx="701136" cy="33232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6391014" y="4652465"/>
            <a:ext cx="687824" cy="436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00B050"/>
                </a:solidFill>
              </a:rPr>
              <a:t>YES</a:t>
            </a:r>
            <a:endParaRPr lang="hu-HU" b="1" dirty="0">
              <a:solidFill>
                <a:srgbClr val="00B05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493913" y="4652465"/>
            <a:ext cx="687824" cy="436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5050"/>
                </a:solidFill>
              </a:rPr>
              <a:t>NO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9416762" y="4652512"/>
            <a:ext cx="687824" cy="436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5050"/>
                </a:solidFill>
              </a:rPr>
              <a:t>NO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0662446" y="4652465"/>
            <a:ext cx="687824" cy="436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00B050"/>
                </a:solidFill>
              </a:rPr>
              <a:t>YES</a:t>
            </a:r>
            <a:endParaRPr lang="hu-HU" b="1" dirty="0">
              <a:solidFill>
                <a:srgbClr val="00B050"/>
              </a:solidFill>
            </a:endParaRPr>
          </a:p>
        </p:txBody>
      </p:sp>
      <p:cxnSp>
        <p:nvCxnSpPr>
          <p:cNvPr id="40" name="Straight Arrow Connector 39"/>
          <p:cNvCxnSpPr>
            <a:stCxn id="24" idx="2"/>
            <a:endCxn id="37" idx="0"/>
          </p:cNvCxnSpPr>
          <p:nvPr/>
        </p:nvCxnSpPr>
        <p:spPr>
          <a:xfrm>
            <a:off x="7837825" y="4452266"/>
            <a:ext cx="0" cy="20019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23" idx="2"/>
            <a:endCxn id="36" idx="0"/>
          </p:cNvCxnSpPr>
          <p:nvPr/>
        </p:nvCxnSpPr>
        <p:spPr>
          <a:xfrm>
            <a:off x="6734926" y="4452266"/>
            <a:ext cx="0" cy="20019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1" idx="2"/>
            <a:endCxn id="38" idx="0"/>
          </p:cNvCxnSpPr>
          <p:nvPr/>
        </p:nvCxnSpPr>
        <p:spPr>
          <a:xfrm>
            <a:off x="9760674" y="4452266"/>
            <a:ext cx="0" cy="20024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32" idx="2"/>
            <a:endCxn id="39" idx="0"/>
          </p:cNvCxnSpPr>
          <p:nvPr/>
        </p:nvCxnSpPr>
        <p:spPr>
          <a:xfrm flipH="1">
            <a:off x="11006358" y="4452266"/>
            <a:ext cx="1" cy="20019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6540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87" y="98087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Decision Trees</a:t>
            </a:r>
            <a:endParaRPr lang="hu-HU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650775" y="1173345"/>
            <a:ext cx="728673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Usually </a:t>
            </a:r>
            <a:r>
              <a:rPr lang="hu-HU" b="1" dirty="0" smtClean="0"/>
              <a:t>ID3</a:t>
            </a:r>
            <a:r>
              <a:rPr lang="hu-HU" dirty="0" smtClean="0"/>
              <a:t> algorithm is used to build the decision tree:</a:t>
            </a:r>
          </a:p>
          <a:p>
            <a:r>
              <a:rPr lang="hu-HU" dirty="0"/>
              <a:t>	</a:t>
            </a:r>
            <a:r>
              <a:rPr lang="hu-HU" dirty="0" smtClean="0"/>
              <a:t>~ it is a top-down greedy search of possible branches</a:t>
            </a:r>
          </a:p>
          <a:p>
            <a:endParaRPr lang="hu-HU" dirty="0"/>
          </a:p>
          <a:p>
            <a:r>
              <a:rPr lang="hu-HU" dirty="0" smtClean="0"/>
              <a:t>		</a:t>
            </a:r>
            <a:r>
              <a:rPr lang="hu-HU" dirty="0" smtClean="0">
                <a:sym typeface="Wingdings" panose="05000000000000000000" pitchFamily="2" charset="2"/>
              </a:rPr>
              <a:t> it uses </a:t>
            </a:r>
            <a:r>
              <a:rPr lang="hu-HU" b="1" dirty="0" smtClean="0">
                <a:sym typeface="Wingdings" panose="05000000000000000000" pitchFamily="2" charset="2"/>
              </a:rPr>
              <a:t>entropy</a:t>
            </a:r>
            <a:r>
              <a:rPr lang="hu-HU" dirty="0" smtClean="0">
                <a:sym typeface="Wingdings" panose="05000000000000000000" pitchFamily="2" charset="2"/>
              </a:rPr>
              <a:t> and </a:t>
            </a:r>
            <a:r>
              <a:rPr lang="hu-HU" b="1" dirty="0" smtClean="0">
                <a:sym typeface="Wingdings" panose="05000000000000000000" pitchFamily="2" charset="2"/>
              </a:rPr>
              <a:t>information gain </a:t>
            </a:r>
            <a:r>
              <a:rPr lang="hu-HU" dirty="0" smtClean="0">
                <a:sym typeface="Wingdings" panose="05000000000000000000" pitchFamily="2" charset="2"/>
              </a:rPr>
              <a:t>to build the tree</a:t>
            </a:r>
            <a:endParaRPr lang="hu-HU" dirty="0"/>
          </a:p>
        </p:txBody>
      </p:sp>
      <p:sp>
        <p:nvSpPr>
          <p:cNvPr id="6" name="TextBox 5"/>
          <p:cNvSpPr txBox="1"/>
          <p:nvPr/>
        </p:nvSpPr>
        <p:spPr>
          <a:xfrm>
            <a:off x="2524715" y="2492347"/>
            <a:ext cx="74963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The </a:t>
            </a:r>
            <a:r>
              <a:rPr lang="hu-HU" b="1" dirty="0" smtClean="0"/>
              <a:t>H(X)</a:t>
            </a:r>
            <a:r>
              <a:rPr lang="hu-HU" dirty="0" smtClean="0"/>
              <a:t> Shannon-entropy of a dicrete random variable </a:t>
            </a:r>
            <a:r>
              <a:rPr lang="hu-HU" b="1" dirty="0" smtClean="0"/>
              <a:t>X</a:t>
            </a:r>
            <a:r>
              <a:rPr lang="hu-HU" dirty="0" smtClean="0"/>
              <a:t> with possible values</a:t>
            </a:r>
          </a:p>
          <a:p>
            <a:r>
              <a:rPr lang="hu-HU" dirty="0"/>
              <a:t>	</a:t>
            </a:r>
            <a:r>
              <a:rPr lang="hu-HU" b="1" dirty="0" smtClean="0"/>
              <a:t>x  x   ... x   </a:t>
            </a:r>
            <a:r>
              <a:rPr lang="hu-HU" dirty="0" smtClean="0"/>
              <a:t>and probability mass function </a:t>
            </a:r>
            <a:r>
              <a:rPr lang="hu-HU" b="1" dirty="0" smtClean="0"/>
              <a:t>P(X)</a:t>
            </a:r>
            <a:r>
              <a:rPr lang="hu-HU" dirty="0" smtClean="0"/>
              <a:t> is defined as:</a:t>
            </a:r>
            <a:endParaRPr lang="hu-HU" dirty="0"/>
          </a:p>
        </p:txBody>
      </p:sp>
      <p:sp>
        <p:nvSpPr>
          <p:cNvPr id="12" name="TextBox 11"/>
          <p:cNvSpPr txBox="1"/>
          <p:nvPr/>
        </p:nvSpPr>
        <p:spPr>
          <a:xfrm>
            <a:off x="3552404" y="2909114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3777633" y="2909114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4262716" y="2901022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n</a:t>
            </a:r>
            <a:endParaRPr lang="hu-HU" sz="1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968509" y="3580407"/>
            <a:ext cx="893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5050"/>
                </a:solidFill>
              </a:rPr>
              <a:t>H(X) = -</a:t>
            </a:r>
            <a:endParaRPr lang="hu-HU" b="1" dirty="0">
              <a:solidFill>
                <a:srgbClr val="FF5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TextBox 14"/>
              <p:cNvSpPr txBox="1"/>
              <p:nvPr/>
            </p:nvSpPr>
            <p:spPr>
              <a:xfrm>
                <a:off x="5666662" y="3317239"/>
                <a:ext cx="2036775" cy="8459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hu-HU" b="1" i="1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𝐢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</m:sup>
                        <m:e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𝐏</m:t>
                          </m:r>
                          <m:d>
                            <m:dPr>
                              <m:ctrlPr>
                                <a:rPr lang="hu-HU" b="1" i="1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b="1" i="0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  <m:r>
                                <a:rPr lang="hu-HU" b="1" i="0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𝐏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 )</m:t>
                          </m:r>
                        </m:e>
                      </m:nary>
                    </m:oMath>
                  </m:oMathPara>
                </a14:m>
                <a:endParaRPr lang="hu-HU" b="1" dirty="0">
                  <a:solidFill>
                    <a:srgbClr val="FF5050"/>
                  </a:solidFill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6662" y="3317239"/>
                <a:ext cx="2036775" cy="84593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/>
          <p:cNvSpPr txBox="1"/>
          <p:nvPr/>
        </p:nvSpPr>
        <p:spPr>
          <a:xfrm>
            <a:off x="6883626" y="3712192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2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403518" y="3696007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i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332959" y="3696006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i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90423" y="4323459"/>
            <a:ext cx="6757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/>
              <a:t>Example</a:t>
            </a:r>
            <a:r>
              <a:rPr lang="hu-HU" dirty="0"/>
              <a:t>: https://en.wikipedia.org/wiki/Entropy_(information_theory)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282390" y="4684699"/>
            <a:ext cx="847180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For completely homogoeneous dataset (all TRUE or all FALSE values): entropy is </a:t>
            </a:r>
            <a:r>
              <a:rPr lang="hu-HU" b="1" dirty="0" smtClean="0"/>
              <a:t>0</a:t>
            </a:r>
          </a:p>
          <a:p>
            <a:r>
              <a:rPr lang="hu-HU" dirty="0" smtClean="0"/>
              <a:t>If the dataset is equally divided (same amount of TRUEs and FALSEs): entropy is </a:t>
            </a:r>
            <a:r>
              <a:rPr lang="hu-HU" b="1" dirty="0" smtClean="0"/>
              <a:t>1</a:t>
            </a:r>
          </a:p>
          <a:p>
            <a:endParaRPr lang="hu-HU" b="1" dirty="0" smtClean="0"/>
          </a:p>
          <a:p>
            <a:r>
              <a:rPr lang="hu-HU" b="1" dirty="0"/>
              <a:t>	</a:t>
            </a:r>
            <a:r>
              <a:rPr lang="hu-HU" b="1" dirty="0" smtClean="0"/>
              <a:t>A BRANCH WITH ENTROPY MORE THAN 1 NEEDS SPLITING !!!</a:t>
            </a:r>
          </a:p>
          <a:p>
            <a:r>
              <a:rPr lang="hu-HU" b="1" dirty="0"/>
              <a:t>	</a:t>
            </a:r>
            <a:r>
              <a:rPr lang="hu-HU" b="1" dirty="0" smtClean="0"/>
              <a:t>	+ root node has the maximum information gain (entropy reduction)</a:t>
            </a:r>
          </a:p>
          <a:p>
            <a:r>
              <a:rPr lang="hu-HU" b="1" dirty="0"/>
              <a:t>	</a:t>
            </a:r>
            <a:r>
              <a:rPr lang="hu-HU" b="1" dirty="0" smtClean="0"/>
              <a:t>	+ leaf nodes have entropy 0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238797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87" y="98087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Decision Trees</a:t>
            </a:r>
            <a:endParaRPr lang="hu-HU" b="1" u="sng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279" y="1423650"/>
            <a:ext cx="4058216" cy="4248743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5804687" y="1423650"/>
            <a:ext cx="17565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PLAYING GOLF</a:t>
            </a:r>
          </a:p>
          <a:p>
            <a:r>
              <a:rPr lang="hu-HU" b="1" dirty="0">
                <a:sym typeface="Wingdings" panose="05000000000000000000" pitchFamily="2" charset="2"/>
              </a:rPr>
              <a:t> </a:t>
            </a:r>
            <a:r>
              <a:rPr lang="hu-HU" b="1" dirty="0" smtClean="0">
                <a:sym typeface="Wingdings" panose="05000000000000000000" pitchFamily="2" charset="2"/>
              </a:rPr>
              <a:t>    9 </a:t>
            </a:r>
            <a:r>
              <a:rPr lang="hu-HU" dirty="0" smtClean="0">
                <a:sym typeface="Wingdings" panose="05000000000000000000" pitchFamily="2" charset="2"/>
              </a:rPr>
              <a:t>times</a:t>
            </a:r>
            <a:r>
              <a:rPr lang="hu-HU" b="1" dirty="0" smtClean="0">
                <a:sym typeface="Wingdings" panose="05000000000000000000" pitchFamily="2" charset="2"/>
              </a:rPr>
              <a:t> YES</a:t>
            </a:r>
          </a:p>
          <a:p>
            <a:r>
              <a:rPr lang="hu-HU" b="1" dirty="0" smtClean="0">
                <a:sym typeface="Wingdings" panose="05000000000000000000" pitchFamily="2" charset="2"/>
              </a:rPr>
              <a:t>     5 </a:t>
            </a:r>
            <a:r>
              <a:rPr lang="hu-HU" dirty="0" smtClean="0">
                <a:sym typeface="Wingdings" panose="05000000000000000000" pitchFamily="2" charset="2"/>
              </a:rPr>
              <a:t>times</a:t>
            </a:r>
            <a:r>
              <a:rPr lang="hu-HU" b="1" dirty="0" smtClean="0">
                <a:sym typeface="Wingdings" panose="05000000000000000000" pitchFamily="2" charset="2"/>
              </a:rPr>
              <a:t> NO</a:t>
            </a:r>
            <a:endParaRPr lang="hu-HU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5421664" y="2500439"/>
            <a:ext cx="48598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just have to use the Shannon-entropy formula</a:t>
            </a:r>
          </a:p>
          <a:p>
            <a:r>
              <a:rPr lang="hu-HU" dirty="0"/>
              <a:t>	</a:t>
            </a:r>
            <a:r>
              <a:rPr lang="hu-HU" dirty="0" smtClean="0"/>
              <a:t>to calculate the </a:t>
            </a:r>
            <a:r>
              <a:rPr lang="hu-HU" b="1" dirty="0" smtClean="0"/>
              <a:t>H(x)</a:t>
            </a:r>
            <a:r>
              <a:rPr lang="hu-HU" dirty="0" smtClean="0"/>
              <a:t> values</a:t>
            </a:r>
            <a:endParaRPr lang="hu-HU" dirty="0"/>
          </a:p>
        </p:txBody>
      </p:sp>
      <p:sp>
        <p:nvSpPr>
          <p:cNvPr id="30" name="TextBox 29"/>
          <p:cNvSpPr txBox="1"/>
          <p:nvPr/>
        </p:nvSpPr>
        <p:spPr>
          <a:xfrm>
            <a:off x="6077119" y="3374379"/>
            <a:ext cx="50000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H(PlayingGolf) = H(9,5) = </a:t>
            </a:r>
          </a:p>
          <a:p>
            <a:endParaRPr lang="hu-HU" dirty="0"/>
          </a:p>
          <a:p>
            <a:r>
              <a:rPr lang="hu-HU" dirty="0" smtClean="0"/>
              <a:t>	</a:t>
            </a:r>
            <a:r>
              <a:rPr lang="hu-HU" b="1" dirty="0" smtClean="0"/>
              <a:t>= -(0.64 log  0.64) – (0.36 log  0.36) = 0.94</a:t>
            </a:r>
            <a:endParaRPr lang="hu-HU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8071056" y="409315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2</a:t>
            </a:r>
            <a:endParaRPr lang="hu-HU" sz="12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9688114" y="409315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2</a:t>
            </a:r>
            <a:endParaRPr lang="hu-HU" sz="1200" b="1" dirty="0"/>
          </a:p>
        </p:txBody>
      </p:sp>
    </p:spTree>
    <p:extLst>
      <p:ext uri="{BB962C8B-B14F-4D97-AF65-F5344CB8AC3E}">
        <p14:creationId xmlns:p14="http://schemas.microsoft.com/office/powerpoint/2010/main" xmlns="" val="93213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87" y="98087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Decision Trees</a:t>
            </a:r>
            <a:endParaRPr lang="hu-HU" b="1" u="sng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279" y="1423650"/>
            <a:ext cx="4058216" cy="424874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37253" y="1686030"/>
            <a:ext cx="942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5050"/>
                </a:solidFill>
              </a:rPr>
              <a:t>E(T,X) = </a:t>
            </a:r>
            <a:endParaRPr lang="hu-HU" b="1" dirty="0">
              <a:solidFill>
                <a:srgbClr val="FF5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TextBox 9"/>
              <p:cNvSpPr txBox="1"/>
              <p:nvPr/>
            </p:nvSpPr>
            <p:spPr>
              <a:xfrm>
                <a:off x="6467773" y="1423650"/>
                <a:ext cx="1541448" cy="8940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hu-HU" b="1" i="1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</m:sub>
                        <m:sup/>
                        <m:e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𝐏</m:t>
                          </m:r>
                          <m:d>
                            <m:dPr>
                              <m:ctrlPr>
                                <a:rPr lang="hu-HU" b="1" i="1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b="1" i="0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</m:d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𝐄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hu-HU" b="1" dirty="0">
                  <a:solidFill>
                    <a:srgbClr val="FF5050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7773" y="1423650"/>
                <a:ext cx="1541448" cy="89409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5445940" y="2395243"/>
            <a:ext cx="54982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to calculate the entropy with respect to</a:t>
            </a:r>
          </a:p>
          <a:p>
            <a:r>
              <a:rPr lang="hu-HU" dirty="0"/>
              <a:t>	</a:t>
            </a:r>
            <a:r>
              <a:rPr lang="hu-HU" dirty="0" smtClean="0"/>
              <a:t>a given predictor/feature in order to be able to</a:t>
            </a:r>
          </a:p>
          <a:p>
            <a:r>
              <a:rPr lang="hu-HU" dirty="0"/>
              <a:t>	</a:t>
            </a:r>
            <a:r>
              <a:rPr lang="hu-HU" dirty="0" smtClean="0"/>
              <a:t>	calculate information gain</a:t>
            </a:r>
            <a:endParaRPr lang="hu-HU" dirty="0"/>
          </a:p>
        </p:txBody>
      </p:sp>
      <p:sp>
        <p:nvSpPr>
          <p:cNvPr id="5" name="TextBox 4"/>
          <p:cNvSpPr txBox="1"/>
          <p:nvPr/>
        </p:nvSpPr>
        <p:spPr>
          <a:xfrm>
            <a:off x="5680606" y="4329239"/>
            <a:ext cx="113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OUTLOOK</a:t>
            </a:r>
            <a:endParaRPr lang="hu-H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816623" y="4052240"/>
            <a:ext cx="30588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sunny	</a:t>
            </a:r>
            <a:r>
              <a:rPr lang="hu-HU" dirty="0"/>
              <a:t>	</a:t>
            </a:r>
            <a:r>
              <a:rPr lang="hu-HU" b="1" dirty="0" smtClean="0"/>
              <a:t>3              2</a:t>
            </a:r>
          </a:p>
          <a:p>
            <a:r>
              <a:rPr lang="hu-HU" dirty="0"/>
              <a:t>o</a:t>
            </a:r>
            <a:r>
              <a:rPr lang="hu-HU" dirty="0" smtClean="0"/>
              <a:t>vercast		</a:t>
            </a:r>
            <a:r>
              <a:rPr lang="hu-HU" b="1" dirty="0" smtClean="0"/>
              <a:t>4              0</a:t>
            </a:r>
          </a:p>
          <a:p>
            <a:r>
              <a:rPr lang="hu-HU" dirty="0"/>
              <a:t>r</a:t>
            </a:r>
            <a:r>
              <a:rPr lang="hu-HU" dirty="0" smtClean="0"/>
              <a:t>ainy		</a:t>
            </a:r>
            <a:r>
              <a:rPr lang="hu-HU" b="1" dirty="0" smtClean="0"/>
              <a:t>2              3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97861" y="3405909"/>
            <a:ext cx="14157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b="1" dirty="0" smtClean="0"/>
              <a:t>PLAY GOLF</a:t>
            </a:r>
          </a:p>
          <a:p>
            <a:pPr algn="ctr"/>
            <a:r>
              <a:rPr lang="hu-HU" b="1" dirty="0" smtClean="0"/>
              <a:t>YES	NO</a:t>
            </a:r>
            <a:endParaRPr lang="hu-HU" b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TextBox 5"/>
              <p:cNvSpPr txBox="1"/>
              <p:nvPr/>
            </p:nvSpPr>
            <p:spPr>
              <a:xfrm>
                <a:off x="4836305" y="5112296"/>
                <a:ext cx="7019486" cy="10625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E(PlayGolf,Outlook) = P(sunny)E(3,2) + P(overcast)E(4,0) + P(rainy)E(2,3)</a:t>
                </a:r>
              </a:p>
              <a:p>
                <a:endParaRPr lang="hu-HU" b="1" dirty="0"/>
              </a:p>
              <a:p>
                <a:r>
                  <a:rPr lang="hu-HU" b="1" dirty="0" smtClean="0"/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  <m:r>
                      <a:rPr lang="hu-HU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hu-HU" b="1" i="1" smtClean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hu-HU" b="1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hu-HU" b="1" i="1" smtClean="0">
                        <a:latin typeface="Cambria Math" panose="02040503050406030204" pitchFamily="18" charset="0"/>
                      </a:rPr>
                      <m:t>𝟗𝟕𝟏</m:t>
                    </m:r>
                    <m:r>
                      <a:rPr lang="hu-HU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hu-H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hu-HU" b="1" i="1"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</m:oMath>
                </a14:m>
                <a:r>
                  <a:rPr lang="hu-HU" b="1" dirty="0" smtClean="0"/>
                  <a:t> 0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hu-HU" b="1" i="1"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</m:oMath>
                </a14:m>
                <a:r>
                  <a:rPr lang="hu-HU" b="1" dirty="0" smtClean="0"/>
                  <a:t> 0.971 = 0.693</a:t>
                </a:r>
                <a:endParaRPr lang="hu-HU" b="1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6305" y="5112296"/>
                <a:ext cx="7019486" cy="1062535"/>
              </a:xfrm>
              <a:prstGeom prst="rect">
                <a:avLst/>
              </a:prstGeom>
              <a:blipFill rotWithShape="0">
                <a:blip r:embed="rId4"/>
                <a:stretch>
                  <a:fillRect l="-694" t="-3448" b="-2299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57116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83204</TotalTime>
  <Words>784</Words>
  <Application>Microsoft Office PowerPoint</Application>
  <PresentationFormat>Custom</PresentationFormat>
  <Paragraphs>258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Decision Trees</vt:lpstr>
      <vt:lpstr>Decision Trees</vt:lpstr>
      <vt:lpstr>Decision Trees</vt:lpstr>
      <vt:lpstr>Decision Trees</vt:lpstr>
      <vt:lpstr>Decision Trees</vt:lpstr>
      <vt:lpstr>Decision Trees</vt:lpstr>
      <vt:lpstr>Decision Trees</vt:lpstr>
      <vt:lpstr>Decision Trees</vt:lpstr>
      <vt:lpstr>Decision Trees</vt:lpstr>
      <vt:lpstr>Decision Trees</vt:lpstr>
      <vt:lpstr>Decision Trees</vt:lpstr>
      <vt:lpstr>Decision Trees</vt:lpstr>
      <vt:lpstr>Decision Trees</vt:lpstr>
      <vt:lpstr>Decision Trees</vt:lpstr>
      <vt:lpstr>Gini Index Approach</vt:lpstr>
      <vt:lpstr>Gini Index Approach</vt:lpstr>
      <vt:lpstr>Gini Index Approach</vt:lpstr>
      <vt:lpstr>Gini Index Approach</vt:lpstr>
      <vt:lpstr>Gini Index Approach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nani</cp:lastModifiedBy>
  <cp:revision>620</cp:revision>
  <dcterms:created xsi:type="dcterms:W3CDTF">2017-12-07T15:29:51Z</dcterms:created>
  <dcterms:modified xsi:type="dcterms:W3CDTF">2026-02-09T15:08:48Z</dcterms:modified>
</cp:coreProperties>
</file>