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329" r:id="rId3"/>
    <p:sldId id="331" r:id="rId4"/>
    <p:sldId id="332" r:id="rId5"/>
    <p:sldId id="333" r:id="rId6"/>
    <p:sldId id="330" r:id="rId7"/>
    <p:sldId id="335" r:id="rId8"/>
    <p:sldId id="334" r:id="rId9"/>
    <p:sldId id="336" r:id="rId10"/>
    <p:sldId id="337" r:id="rId11"/>
    <p:sldId id="338" r:id="rId12"/>
    <p:sldId id="339" r:id="rId13"/>
    <p:sldId id="340" r:id="rId14"/>
    <p:sldId id="341" r:id="rId1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C9F7D0A8-4224-47F0-AE10-D4062F8DA300}">
          <p14:sldIdLst>
            <p14:sldId id="270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4"/>
            <p14:sldId id="283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295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1"/>
            <p14:sldId id="320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1"/>
            <p14:sldId id="332"/>
            <p14:sldId id="333"/>
            <p14:sldId id="330"/>
            <p14:sldId id="335"/>
            <p14:sldId id="334"/>
            <p14:sldId id="336"/>
            <p14:sldId id="337"/>
            <p14:sldId id="338"/>
            <p14:sldId id="339"/>
            <p14:sldId id="340"/>
            <p14:sldId id="341"/>
            <p14:sldId id="342"/>
            <p14:sldId id="343"/>
            <p14:sldId id="344"/>
            <p14:sldId id="346"/>
            <p14:sldId id="347"/>
            <p14:sldId id="348"/>
            <p14:sldId id="350"/>
            <p14:sldId id="349"/>
            <p14:sldId id="351"/>
            <p14:sldId id="352"/>
            <p14:sldId id="353"/>
            <p14:sldId id="354"/>
            <p14:sldId id="355"/>
            <p14:sldId id="345"/>
            <p14:sldId id="356"/>
            <p14:sldId id="357"/>
            <p14:sldId id="358"/>
            <p14:sldId id="360"/>
            <p14:sldId id="361"/>
            <p14:sldId id="362"/>
            <p14:sldId id="363"/>
            <p14:sldId id="364"/>
            <p14:sldId id="365"/>
            <p14:sldId id="366"/>
            <p14:sldId id="367"/>
            <p14:sldId id="373"/>
            <p14:sldId id="368"/>
            <p14:sldId id="369"/>
            <p14:sldId id="371"/>
            <p14:sldId id="370"/>
            <p14:sldId id="374"/>
            <p14:sldId id="372"/>
            <p14:sldId id="375"/>
            <p14:sldId id="376"/>
            <p14:sldId id="381"/>
            <p14:sldId id="377"/>
            <p14:sldId id="378"/>
            <p14:sldId id="379"/>
            <p14:sldId id="387"/>
            <p14:sldId id="380"/>
            <p14:sldId id="383"/>
            <p14:sldId id="384"/>
            <p14:sldId id="385"/>
            <p14:sldId id="386"/>
            <p14:sldId id="388"/>
            <p14:sldId id="389"/>
            <p14:sldId id="390"/>
            <p14:sldId id="392"/>
            <p14:sldId id="412"/>
            <p14:sldId id="393"/>
            <p14:sldId id="415"/>
            <p14:sldId id="394"/>
            <p14:sldId id="395"/>
            <p14:sldId id="396"/>
            <p14:sldId id="397"/>
            <p14:sldId id="398"/>
            <p14:sldId id="399"/>
            <p14:sldId id="400"/>
            <p14:sldId id="401"/>
            <p14:sldId id="402"/>
            <p14:sldId id="403"/>
            <p14:sldId id="404"/>
            <p14:sldId id="405"/>
            <p14:sldId id="406"/>
            <p14:sldId id="407"/>
            <p14:sldId id="408"/>
            <p14:sldId id="409"/>
            <p14:sldId id="410"/>
            <p14:sldId id="411"/>
            <p14:sldId id="414"/>
            <p14:sldId id="416"/>
            <p14:sldId id="417"/>
            <p14:sldId id="418"/>
            <p14:sldId id="419"/>
            <p14:sldId id="420"/>
            <p14:sldId id="421"/>
            <p14:sldId id="422"/>
            <p14:sldId id="423"/>
            <p14:sldId id="424"/>
            <p14:sldId id="425"/>
            <p14:sldId id="426"/>
            <p14:sldId id="427"/>
            <p14:sldId id="428"/>
            <p14:sldId id="429"/>
            <p14:sldId id="430"/>
            <p14:sldId id="431"/>
            <p14:sldId id="432"/>
            <p14:sldId id="433"/>
            <p14:sldId id="434"/>
            <p14:sldId id="435"/>
            <p14:sldId id="436"/>
          </p14:sldIdLst>
        </p14:section>
        <p14:section name="Untitled Section" id="{75452459-30E5-4F4D-B035-6E597C0D812D}">
          <p14:sldIdLst/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CCE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396" y="-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94056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88656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9007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58588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6474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548683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5031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8488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39490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275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79804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975C-879E-4ADC-97CB-23B39C64B811}" type="datetimeFigureOut">
              <a:rPr lang="hu-HU" smtClean="0"/>
              <a:pPr/>
              <a:t>2026. 01. 29.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238974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MACHINE LEARNING</a:t>
            </a:r>
            <a:br>
              <a:rPr lang="hu-HU" b="1" dirty="0" smtClean="0"/>
            </a:br>
            <a:r>
              <a:rPr lang="hu-HU" b="1" dirty="0" smtClean="0"/>
              <a:t>AND</a:t>
            </a:r>
            <a:br>
              <a:rPr lang="hu-HU" b="1" dirty="0" smtClean="0"/>
            </a:br>
            <a:r>
              <a:rPr lang="hu-HU" b="1" dirty="0" smtClean="0"/>
              <a:t>NEURAL NETWORKS</a:t>
            </a:r>
            <a:endParaRPr lang="hu-HU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249039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Naive Bayes Classifier</a:t>
            </a:r>
            <a:endParaRPr lang="hu-HU" b="1" u="sng" dirty="0"/>
          </a:p>
        </p:txBody>
      </p:sp>
      <p:sp>
        <p:nvSpPr>
          <p:cNvPr id="9" name="Oval 8"/>
          <p:cNvSpPr/>
          <p:nvPr/>
        </p:nvSpPr>
        <p:spPr>
          <a:xfrm>
            <a:off x="4478765" y="150737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5232528" y="1841011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4771208" y="2516514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825651" y="2969595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377586" y="358743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6814192" y="1614470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6052192" y="2182882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267273" y="2887216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7403197" y="3933421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6950116" y="4678945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3762073" y="2294092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3986553" y="3196135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3308992" y="4271171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4318127" y="4098178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5005987" y="5053765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5032759" y="3706880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5838007" y="4246456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Oval 25"/>
          <p:cNvSpPr/>
          <p:nvPr/>
        </p:nvSpPr>
        <p:spPr>
          <a:xfrm>
            <a:off x="5624252" y="3616117"/>
            <a:ext cx="453081" cy="453081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?</a:t>
            </a:r>
            <a:endParaRPr lang="hu-HU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TextBox 26"/>
              <p:cNvSpPr txBox="1"/>
              <p:nvPr/>
            </p:nvSpPr>
            <p:spPr>
              <a:xfrm>
                <a:off x="1509789" y="1543902"/>
                <a:ext cx="1685077" cy="490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789" y="1543902"/>
                <a:ext cx="1685077" cy="490006"/>
              </a:xfrm>
              <a:prstGeom prst="rect">
                <a:avLst/>
              </a:prstGeom>
              <a:blipFill rotWithShape="0">
                <a:blip r:embed="rId2"/>
                <a:stretch>
                  <a:fillRect l="-3261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8" name="TextBox 27"/>
              <p:cNvSpPr txBox="1"/>
              <p:nvPr/>
            </p:nvSpPr>
            <p:spPr>
              <a:xfrm>
                <a:off x="1509789" y="2329640"/>
                <a:ext cx="1617751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789" y="2329640"/>
                <a:ext cx="1617751" cy="491288"/>
              </a:xfrm>
              <a:prstGeom prst="rect">
                <a:avLst/>
              </a:prstGeom>
              <a:blipFill rotWithShape="0">
                <a:blip r:embed="rId3"/>
                <a:stretch>
                  <a:fillRect l="-3396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708828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Naive Bayes Classifier</a:t>
            </a:r>
            <a:endParaRPr lang="hu-HU" b="1" u="sng" dirty="0"/>
          </a:p>
        </p:txBody>
      </p:sp>
      <p:sp>
        <p:nvSpPr>
          <p:cNvPr id="9" name="Oval 8"/>
          <p:cNvSpPr/>
          <p:nvPr/>
        </p:nvSpPr>
        <p:spPr>
          <a:xfrm>
            <a:off x="4478765" y="150737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5232528" y="1841011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4771208" y="2516514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825651" y="2969595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377586" y="358743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6814192" y="1614470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6052192" y="2182882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267273" y="2887216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7403197" y="3933421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6950116" y="4678945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3762073" y="2294092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3986553" y="3196135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3308992" y="4271171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4318127" y="4098178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5005987" y="5053765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5032759" y="3706880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5838007" y="4246456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Oval 25"/>
          <p:cNvSpPr/>
          <p:nvPr/>
        </p:nvSpPr>
        <p:spPr>
          <a:xfrm>
            <a:off x="5624252" y="3616117"/>
            <a:ext cx="453081" cy="453081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?</a:t>
            </a:r>
            <a:endParaRPr lang="hu-HU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TextBox 26"/>
              <p:cNvSpPr txBox="1"/>
              <p:nvPr/>
            </p:nvSpPr>
            <p:spPr>
              <a:xfrm>
                <a:off x="1509789" y="1543902"/>
                <a:ext cx="1685077" cy="490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789" y="1543902"/>
                <a:ext cx="1685077" cy="490006"/>
              </a:xfrm>
              <a:prstGeom prst="rect">
                <a:avLst/>
              </a:prstGeom>
              <a:blipFill rotWithShape="0">
                <a:blip r:embed="rId2"/>
                <a:stretch>
                  <a:fillRect l="-3261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8" name="TextBox 27"/>
              <p:cNvSpPr txBox="1"/>
              <p:nvPr/>
            </p:nvSpPr>
            <p:spPr>
              <a:xfrm>
                <a:off x="1509789" y="2329640"/>
                <a:ext cx="1617751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789" y="2329640"/>
                <a:ext cx="1617751" cy="491288"/>
              </a:xfrm>
              <a:prstGeom prst="rect">
                <a:avLst/>
              </a:prstGeom>
              <a:blipFill rotWithShape="0">
                <a:blip r:embed="rId3"/>
                <a:stretch>
                  <a:fillRect l="-3396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Oval 28"/>
          <p:cNvSpPr/>
          <p:nvPr/>
        </p:nvSpPr>
        <p:spPr>
          <a:xfrm>
            <a:off x="4823131" y="2772032"/>
            <a:ext cx="2166549" cy="216654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75339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Naive Bayes Classifier</a:t>
            </a:r>
            <a:endParaRPr lang="hu-HU" b="1" u="sng" dirty="0"/>
          </a:p>
        </p:txBody>
      </p:sp>
      <p:sp>
        <p:nvSpPr>
          <p:cNvPr id="9" name="Oval 8"/>
          <p:cNvSpPr/>
          <p:nvPr/>
        </p:nvSpPr>
        <p:spPr>
          <a:xfrm>
            <a:off x="4478765" y="150737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5232528" y="1841011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4771208" y="2516514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825651" y="2969595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377586" y="358743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6814192" y="1614470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6052192" y="2182882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267273" y="2887216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7403197" y="3933421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6950116" y="4678945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3762073" y="2294092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3986553" y="3196135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3308992" y="4271171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4318127" y="4098178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5005987" y="5053765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5032759" y="3706880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5838007" y="4246456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Oval 25"/>
          <p:cNvSpPr/>
          <p:nvPr/>
        </p:nvSpPr>
        <p:spPr>
          <a:xfrm>
            <a:off x="5624252" y="3616117"/>
            <a:ext cx="453081" cy="453081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?</a:t>
            </a:r>
            <a:endParaRPr lang="hu-HU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TextBox 26"/>
              <p:cNvSpPr txBox="1"/>
              <p:nvPr/>
            </p:nvSpPr>
            <p:spPr>
              <a:xfrm>
                <a:off x="1509789" y="1543902"/>
                <a:ext cx="1685077" cy="490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789" y="1543902"/>
                <a:ext cx="1685077" cy="490006"/>
              </a:xfrm>
              <a:prstGeom prst="rect">
                <a:avLst/>
              </a:prstGeom>
              <a:blipFill rotWithShape="0">
                <a:blip r:embed="rId2"/>
                <a:stretch>
                  <a:fillRect l="-3261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8" name="TextBox 27"/>
              <p:cNvSpPr txBox="1"/>
              <p:nvPr/>
            </p:nvSpPr>
            <p:spPr>
              <a:xfrm>
                <a:off x="1509789" y="2329640"/>
                <a:ext cx="1617751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789" y="2329640"/>
                <a:ext cx="1617751" cy="491288"/>
              </a:xfrm>
              <a:prstGeom prst="rect">
                <a:avLst/>
              </a:prstGeom>
              <a:blipFill rotWithShape="0">
                <a:blip r:embed="rId3"/>
                <a:stretch>
                  <a:fillRect l="-3396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Oval 28"/>
          <p:cNvSpPr/>
          <p:nvPr/>
        </p:nvSpPr>
        <p:spPr>
          <a:xfrm>
            <a:off x="4823131" y="2772032"/>
            <a:ext cx="2166549" cy="216654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0" name="TextBox 29"/>
              <p:cNvSpPr txBox="1"/>
              <p:nvPr/>
            </p:nvSpPr>
            <p:spPr>
              <a:xfrm>
                <a:off x="8259431" y="2179055"/>
                <a:ext cx="2077813" cy="4924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P’(? | 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9431" y="2179055"/>
                <a:ext cx="2077813" cy="492443"/>
              </a:xfrm>
              <a:prstGeom prst="rect">
                <a:avLst/>
              </a:prstGeom>
              <a:blipFill rotWithShape="0">
                <a:blip r:embed="rId4"/>
                <a:stretch>
                  <a:fillRect l="-2639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1" name="TextBox 30"/>
              <p:cNvSpPr txBox="1"/>
              <p:nvPr/>
            </p:nvSpPr>
            <p:spPr>
              <a:xfrm>
                <a:off x="8259431" y="2982098"/>
                <a:ext cx="2044149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P’(? | 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9431" y="2982098"/>
                <a:ext cx="2044149" cy="491288"/>
              </a:xfrm>
              <a:prstGeom prst="rect">
                <a:avLst/>
              </a:prstGeom>
              <a:blipFill rotWithShape="0">
                <a:blip r:embed="rId5"/>
                <a:stretch>
                  <a:fillRect l="-2687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55525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Naive Bayes Classifier</a:t>
            </a:r>
            <a:endParaRPr lang="hu-HU" b="1" u="sng" dirty="0"/>
          </a:p>
        </p:txBody>
      </p:sp>
      <p:sp>
        <p:nvSpPr>
          <p:cNvPr id="9" name="Oval 8"/>
          <p:cNvSpPr/>
          <p:nvPr/>
        </p:nvSpPr>
        <p:spPr>
          <a:xfrm>
            <a:off x="4478765" y="150737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5232528" y="1841011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4771208" y="2516514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825651" y="2969595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377586" y="358743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6814192" y="1614470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6052192" y="2182882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267273" y="2887216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7403197" y="3933421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6950116" y="4678945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3762073" y="2294092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3986553" y="3196135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3308992" y="4271171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4318127" y="4098178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5005987" y="5053765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5032759" y="3706880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5838007" y="4246456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Oval 25"/>
          <p:cNvSpPr/>
          <p:nvPr/>
        </p:nvSpPr>
        <p:spPr>
          <a:xfrm>
            <a:off x="5624252" y="3616117"/>
            <a:ext cx="453081" cy="453081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?</a:t>
            </a:r>
            <a:endParaRPr lang="hu-HU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TextBox 26"/>
              <p:cNvSpPr txBox="1"/>
              <p:nvPr/>
            </p:nvSpPr>
            <p:spPr>
              <a:xfrm>
                <a:off x="1509789" y="1543902"/>
                <a:ext cx="1685077" cy="490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789" y="1543902"/>
                <a:ext cx="1685077" cy="490006"/>
              </a:xfrm>
              <a:prstGeom prst="rect">
                <a:avLst/>
              </a:prstGeom>
              <a:blipFill rotWithShape="0">
                <a:blip r:embed="rId2"/>
                <a:stretch>
                  <a:fillRect l="-3261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8" name="TextBox 27"/>
              <p:cNvSpPr txBox="1"/>
              <p:nvPr/>
            </p:nvSpPr>
            <p:spPr>
              <a:xfrm>
                <a:off x="1509789" y="2329640"/>
                <a:ext cx="1617751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789" y="2329640"/>
                <a:ext cx="1617751" cy="491288"/>
              </a:xfrm>
              <a:prstGeom prst="rect">
                <a:avLst/>
              </a:prstGeom>
              <a:blipFill rotWithShape="0">
                <a:blip r:embed="rId3"/>
                <a:stretch>
                  <a:fillRect l="-3396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Oval 28"/>
          <p:cNvSpPr/>
          <p:nvPr/>
        </p:nvSpPr>
        <p:spPr>
          <a:xfrm>
            <a:off x="4823131" y="2772032"/>
            <a:ext cx="2166549" cy="216654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0" name="TextBox 29"/>
              <p:cNvSpPr txBox="1"/>
              <p:nvPr/>
            </p:nvSpPr>
            <p:spPr>
              <a:xfrm>
                <a:off x="8259431" y="2179055"/>
                <a:ext cx="2077813" cy="4924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P’(? | 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9431" y="2179055"/>
                <a:ext cx="2077813" cy="492443"/>
              </a:xfrm>
              <a:prstGeom prst="rect">
                <a:avLst/>
              </a:prstGeom>
              <a:blipFill rotWithShape="0">
                <a:blip r:embed="rId4"/>
                <a:stretch>
                  <a:fillRect l="-2639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1" name="TextBox 30"/>
              <p:cNvSpPr txBox="1"/>
              <p:nvPr/>
            </p:nvSpPr>
            <p:spPr>
              <a:xfrm>
                <a:off x="8259431" y="2982098"/>
                <a:ext cx="2044149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P’(? | 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9431" y="2982098"/>
                <a:ext cx="2044149" cy="491288"/>
              </a:xfrm>
              <a:prstGeom prst="rect">
                <a:avLst/>
              </a:prstGeom>
              <a:blipFill rotWithShape="0">
                <a:blip r:embed="rId5"/>
                <a:stretch>
                  <a:fillRect l="-2687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2" name="TextBox 31"/>
              <p:cNvSpPr txBox="1"/>
              <p:nvPr/>
            </p:nvSpPr>
            <p:spPr>
              <a:xfrm>
                <a:off x="1501500" y="5425528"/>
                <a:ext cx="8254567" cy="4924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i="1" dirty="0" smtClean="0"/>
                  <a:t>posterior probability</a:t>
                </a:r>
                <a:r>
                  <a:rPr lang="hu-HU" dirty="0" smtClean="0"/>
                  <a:t/>
                </a:r>
                <a:r>
                  <a:rPr lang="hu-HU" b="1" dirty="0" smtClean="0"/>
                  <a:t>P’’(? is green ) = P(green) * P’(? | 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hu-HU" b="1" dirty="0" smtClean="0"/>
                  <a:t>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hu-HU" b="1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num>
                      <m:den>
                        <m:r>
                          <a:rPr lang="hu-H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𝟏𝟕𝟎</m:t>
                        </m:r>
                      </m:den>
                    </m:f>
                  </m:oMath>
                </a14:m>
                <a:endParaRPr lang="hu-HU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1500" y="5425528"/>
                <a:ext cx="8254567" cy="492443"/>
              </a:xfrm>
              <a:prstGeom prst="rect">
                <a:avLst/>
              </a:prstGeom>
              <a:blipFill rotWithShape="0">
                <a:blip r:embed="rId6"/>
                <a:stretch>
                  <a:fillRect l="-591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3" name="TextBox 32"/>
              <p:cNvSpPr txBox="1"/>
              <p:nvPr/>
            </p:nvSpPr>
            <p:spPr>
              <a:xfrm>
                <a:off x="1501499" y="5913849"/>
                <a:ext cx="9169498" cy="5098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i="1" dirty="0" smtClean="0"/>
                  <a:t>posterior probability</a:t>
                </a:r>
                <a:r>
                  <a:rPr lang="hu-HU" dirty="0" smtClean="0"/>
                  <a:t/>
                </a:r>
                <a:r>
                  <a:rPr lang="hu-HU" b="1" dirty="0" smtClean="0"/>
                  <a:t>P’’(? is yellow ) = P(yellow) * P’(? | 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hu-HU" b="1" dirty="0" smtClean="0"/>
                  <a:t>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hu-HU" b="1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𝟏𝟏𝟗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1499" y="5913849"/>
                <a:ext cx="9169498" cy="509883"/>
              </a:xfrm>
              <a:prstGeom prst="rect">
                <a:avLst/>
              </a:prstGeom>
              <a:blipFill rotWithShape="0">
                <a:blip r:embed="rId7"/>
                <a:stretch>
                  <a:fillRect l="-532" b="-357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4210153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Naive Bayes Classifier</a:t>
            </a:r>
            <a:endParaRPr lang="hu-HU" b="1" u="sng" dirty="0"/>
          </a:p>
        </p:txBody>
      </p:sp>
      <p:sp>
        <p:nvSpPr>
          <p:cNvPr id="9" name="Oval 8"/>
          <p:cNvSpPr/>
          <p:nvPr/>
        </p:nvSpPr>
        <p:spPr>
          <a:xfrm>
            <a:off x="4478765" y="150737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5232528" y="1841011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4771208" y="2516514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825651" y="2969595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377586" y="358743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6814192" y="1614470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6052192" y="2182882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267273" y="2887216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7403197" y="3933421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6950116" y="4678945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3762073" y="2294092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3986553" y="3196135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3308992" y="4271171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4318127" y="4098178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5005987" y="5053765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5032759" y="3706880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5838007" y="4246456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Oval 25"/>
          <p:cNvSpPr/>
          <p:nvPr/>
        </p:nvSpPr>
        <p:spPr>
          <a:xfrm>
            <a:off x="5624252" y="3616117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?</a:t>
            </a:r>
            <a:endParaRPr lang="hu-HU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TextBox 26"/>
              <p:cNvSpPr txBox="1"/>
              <p:nvPr/>
            </p:nvSpPr>
            <p:spPr>
              <a:xfrm>
                <a:off x="1509789" y="1543902"/>
                <a:ext cx="1685077" cy="490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789" y="1543902"/>
                <a:ext cx="1685077" cy="490006"/>
              </a:xfrm>
              <a:prstGeom prst="rect">
                <a:avLst/>
              </a:prstGeom>
              <a:blipFill rotWithShape="0">
                <a:blip r:embed="rId2"/>
                <a:stretch>
                  <a:fillRect l="-3261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8" name="TextBox 27"/>
              <p:cNvSpPr txBox="1"/>
              <p:nvPr/>
            </p:nvSpPr>
            <p:spPr>
              <a:xfrm>
                <a:off x="1509789" y="2329640"/>
                <a:ext cx="1617751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P(green)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789" y="2329640"/>
                <a:ext cx="1617751" cy="491288"/>
              </a:xfrm>
              <a:prstGeom prst="rect">
                <a:avLst/>
              </a:prstGeom>
              <a:blipFill rotWithShape="0">
                <a:blip r:embed="rId3"/>
                <a:stretch>
                  <a:fillRect l="-3396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Oval 28"/>
          <p:cNvSpPr/>
          <p:nvPr/>
        </p:nvSpPr>
        <p:spPr>
          <a:xfrm>
            <a:off x="4823131" y="2772032"/>
            <a:ext cx="2166549" cy="216654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0" name="TextBox 29"/>
              <p:cNvSpPr txBox="1"/>
              <p:nvPr/>
            </p:nvSpPr>
            <p:spPr>
              <a:xfrm>
                <a:off x="8259431" y="2179055"/>
                <a:ext cx="2077813" cy="4924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P’(? | 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9431" y="2179055"/>
                <a:ext cx="2077813" cy="492443"/>
              </a:xfrm>
              <a:prstGeom prst="rect">
                <a:avLst/>
              </a:prstGeom>
              <a:blipFill rotWithShape="0">
                <a:blip r:embed="rId4"/>
                <a:stretch>
                  <a:fillRect l="-2639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1" name="TextBox 30"/>
              <p:cNvSpPr txBox="1"/>
              <p:nvPr/>
            </p:nvSpPr>
            <p:spPr>
              <a:xfrm>
                <a:off x="8259431" y="2982098"/>
                <a:ext cx="2044149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dirty="0" smtClean="0"/>
                  <a:t>P’(? | 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9431" y="2982098"/>
                <a:ext cx="2044149" cy="491288"/>
              </a:xfrm>
              <a:prstGeom prst="rect">
                <a:avLst/>
              </a:prstGeom>
              <a:blipFill rotWithShape="0">
                <a:blip r:embed="rId5"/>
                <a:stretch>
                  <a:fillRect l="-2687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2" name="TextBox 31"/>
              <p:cNvSpPr txBox="1"/>
              <p:nvPr/>
            </p:nvSpPr>
            <p:spPr>
              <a:xfrm>
                <a:off x="1501500" y="5425528"/>
                <a:ext cx="8254567" cy="4924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i="1" dirty="0" smtClean="0"/>
                  <a:t>posterior probability</a:t>
                </a:r>
                <a:r>
                  <a:rPr lang="hu-HU" dirty="0" smtClean="0"/>
                  <a:t/>
                </a:r>
                <a:r>
                  <a:rPr lang="hu-HU" b="1" dirty="0" smtClean="0"/>
                  <a:t>P’’(? is green ) = P(green) * P’(? | green)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hu-HU" b="1" dirty="0" smtClean="0"/>
                  <a:t>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hu-HU" b="1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b="1" i="1" smtClean="0">
                            <a:solidFill>
                              <a:srgbClr val="FF5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solidFill>
                              <a:srgbClr val="FF5050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num>
                      <m:den>
                        <m:r>
                          <a:rPr lang="hu-HU" b="1" i="1" smtClean="0">
                            <a:solidFill>
                              <a:srgbClr val="FF5050"/>
                            </a:solidFill>
                            <a:latin typeface="Cambria Math" panose="02040503050406030204" pitchFamily="18" charset="0"/>
                          </a:rPr>
                          <m:t>𝟏𝟕𝟎</m:t>
                        </m:r>
                      </m:den>
                    </m:f>
                  </m:oMath>
                </a14:m>
                <a:endParaRPr lang="hu-HU" b="1" dirty="0">
                  <a:solidFill>
                    <a:srgbClr val="FF5050"/>
                  </a:solidFill>
                </a:endParaRPr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1500" y="5425528"/>
                <a:ext cx="8254567" cy="492443"/>
              </a:xfrm>
              <a:prstGeom prst="rect">
                <a:avLst/>
              </a:prstGeom>
              <a:blipFill rotWithShape="0">
                <a:blip r:embed="rId6"/>
                <a:stretch>
                  <a:fillRect l="-591" b="-7407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3" name="TextBox 32"/>
              <p:cNvSpPr txBox="1"/>
              <p:nvPr/>
            </p:nvSpPr>
            <p:spPr>
              <a:xfrm>
                <a:off x="1501499" y="5913849"/>
                <a:ext cx="9169498" cy="5098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b="1" i="1" dirty="0" smtClean="0"/>
                  <a:t>posterior probability</a:t>
                </a:r>
                <a:r>
                  <a:rPr lang="hu-HU" dirty="0" smtClean="0"/>
                  <a:t/>
                </a:r>
                <a:r>
                  <a:rPr lang="hu-HU" b="1" dirty="0" smtClean="0"/>
                  <a:t>P’’(? is yellow ) = P(yellow) * P’(? | yellow)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hu-HU" b="1" dirty="0" smtClean="0"/>
                  <a:t>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hu-HU" b="1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u-HU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hu-HU" b="1" i="1" smtClean="0">
                            <a:latin typeface="Cambria Math" panose="02040503050406030204" pitchFamily="18" charset="0"/>
                          </a:rPr>
                          <m:t>𝟏𝟏𝟗</m:t>
                        </m:r>
                      </m:den>
                    </m:f>
                  </m:oMath>
                </a14:m>
                <a:endParaRPr lang="hu-HU" b="1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1499" y="5913849"/>
                <a:ext cx="9169498" cy="509883"/>
              </a:xfrm>
              <a:prstGeom prst="rect">
                <a:avLst/>
              </a:prstGeom>
              <a:blipFill rotWithShape="0">
                <a:blip r:embed="rId7"/>
                <a:stretch>
                  <a:fillRect l="-532" b="-357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206342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Naive Bayes Classifier</a:t>
            </a:r>
            <a:endParaRPr lang="hu-HU" b="1" u="sng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525624" y="1607856"/>
            <a:ext cx="8946541" cy="4195481"/>
          </a:xfrm>
        </p:spPr>
        <p:txBody>
          <a:bodyPr>
            <a:normAutofit/>
          </a:bodyPr>
          <a:lstStyle/>
          <a:p>
            <a:r>
              <a:rPr lang="hu-HU" sz="2400" dirty="0"/>
              <a:t>v</a:t>
            </a:r>
            <a:r>
              <a:rPr lang="hu-HU" sz="2400" dirty="0" smtClean="0"/>
              <a:t>ery efficient supervised learning algorithm</a:t>
            </a:r>
          </a:p>
          <a:p>
            <a:r>
              <a:rPr lang="hu-HU" sz="2400" dirty="0"/>
              <a:t>i</a:t>
            </a:r>
            <a:r>
              <a:rPr lang="hu-HU" sz="2400" dirty="0" smtClean="0"/>
              <a:t>t scales well even in high dimensions !!!</a:t>
            </a:r>
          </a:p>
          <a:p>
            <a:r>
              <a:rPr lang="hu-HU" sz="2400" dirty="0"/>
              <a:t>i</a:t>
            </a:r>
            <a:r>
              <a:rPr lang="hu-HU" sz="2400" dirty="0" smtClean="0"/>
              <a:t>t is able to compete with </a:t>
            </a:r>
            <a:r>
              <a:rPr lang="hu-HU" sz="2400" b="1" dirty="0" smtClean="0"/>
              <a:t>SVM</a:t>
            </a:r>
            <a:r>
              <a:rPr lang="hu-HU" sz="2400" dirty="0" smtClean="0"/>
              <a:t> or </a:t>
            </a:r>
            <a:r>
              <a:rPr lang="hu-HU" sz="2400" b="1" dirty="0" smtClean="0"/>
              <a:t>random forest </a:t>
            </a:r>
            <a:r>
              <a:rPr lang="hu-HU" sz="2400" dirty="0" smtClean="0"/>
              <a:t>classifiers</a:t>
            </a:r>
          </a:p>
          <a:p>
            <a:r>
              <a:rPr lang="hu-HU" sz="2400" dirty="0"/>
              <a:t>i</a:t>
            </a:r>
            <a:r>
              <a:rPr lang="hu-HU" sz="2400" dirty="0" smtClean="0"/>
              <a:t>t is able to make good predictions even when the training data is relatively small</a:t>
            </a:r>
          </a:p>
          <a:p>
            <a:endParaRPr lang="hu-HU" sz="2400" dirty="0" smtClean="0"/>
          </a:p>
          <a:p>
            <a:pPr marL="0" indent="0">
              <a:buNone/>
            </a:pPr>
            <a:r>
              <a:rPr lang="hu-HU" sz="2400" b="1" dirty="0" smtClean="0"/>
              <a:t>   </a:t>
            </a:r>
            <a:r>
              <a:rPr lang="hu-HU" sz="2400" b="1" u="sng" dirty="0" smtClean="0"/>
              <a:t>Why is it naive</a:t>
            </a:r>
            <a:r>
              <a:rPr lang="hu-HU" sz="2400" b="1" dirty="0" smtClean="0"/>
              <a:t>?</a:t>
            </a:r>
          </a:p>
          <a:p>
            <a:pPr marL="0" indent="0">
              <a:buNone/>
            </a:pPr>
            <a:r>
              <a:rPr lang="hu-HU" sz="2400" dirty="0" smtClean="0"/>
              <a:t>           The naive assumption is that every pair</a:t>
            </a:r>
          </a:p>
          <a:p>
            <a:pPr marL="0" indent="0">
              <a:buNone/>
            </a:pPr>
            <a:r>
              <a:rPr lang="hu-HU" sz="2400" dirty="0"/>
              <a:t>	</a:t>
            </a:r>
            <a:r>
              <a:rPr lang="hu-HU" sz="2400" dirty="0" smtClean="0"/>
              <a:t>       of features are independent</a:t>
            </a:r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xmlns="" val="2743081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Naive Bayes Classifier</a:t>
            </a:r>
            <a:endParaRPr lang="hu-HU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1569855" y="1456019"/>
            <a:ext cx="950818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Naive means there is a strong </a:t>
            </a:r>
            <a:r>
              <a:rPr lang="hu-HU" b="1" dirty="0" smtClean="0"/>
              <a:t>independence assumptions </a:t>
            </a:r>
            <a:r>
              <a:rPr lang="hu-HU" dirty="0" smtClean="0"/>
              <a:t>between the given features</a:t>
            </a:r>
          </a:p>
          <a:p>
            <a:endParaRPr lang="hu-HU" dirty="0"/>
          </a:p>
          <a:p>
            <a:r>
              <a:rPr lang="hu-HU" dirty="0" smtClean="0"/>
              <a:t>	</a:t>
            </a:r>
            <a:r>
              <a:rPr lang="hu-HU" u="sng" dirty="0" smtClean="0"/>
              <a:t>For example</a:t>
            </a:r>
            <a:r>
              <a:rPr lang="hu-HU" dirty="0" smtClean="0"/>
              <a:t>: a fruit can be considered to be an apple if it is red, rounded and</a:t>
            </a:r>
          </a:p>
          <a:p>
            <a:r>
              <a:rPr lang="hu-HU" dirty="0"/>
              <a:t>	</a:t>
            </a:r>
            <a:r>
              <a:rPr lang="hu-HU" dirty="0" smtClean="0"/>
              <a:t>		about 8cm in diameter</a:t>
            </a:r>
          </a:p>
          <a:p>
            <a:r>
              <a:rPr lang="hu-HU" dirty="0"/>
              <a:t>	</a:t>
            </a:r>
            <a:endParaRPr lang="hu-HU" dirty="0" smtClean="0"/>
          </a:p>
          <a:p>
            <a:r>
              <a:rPr lang="hu-HU" dirty="0"/>
              <a:t>	 </a:t>
            </a:r>
            <a:r>
              <a:rPr lang="hu-HU" dirty="0" smtClean="0"/>
              <a:t>        ~ </a:t>
            </a:r>
            <a:r>
              <a:rPr lang="hu-HU" b="1" dirty="0" smtClean="0"/>
              <a:t>Naive Bayes Classifier </a:t>
            </a:r>
            <a:r>
              <a:rPr lang="hu-HU" dirty="0" smtClean="0"/>
              <a:t>considers each of these features contribute independently</a:t>
            </a:r>
          </a:p>
          <a:p>
            <a:r>
              <a:rPr lang="hu-HU" dirty="0"/>
              <a:t>	</a:t>
            </a:r>
            <a:r>
              <a:rPr lang="hu-HU" dirty="0" smtClean="0"/>
              <a:t>	   to the probability that this fruit is an apple</a:t>
            </a:r>
          </a:p>
          <a:p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/>
              <a:t> </a:t>
            </a:r>
            <a:r>
              <a:rPr lang="hu-HU" dirty="0" smtClean="0"/>
              <a:t>       (do not care about the correlation between color, roundness and diameter)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37637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Naive Bayes Classifier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513211" y="1345632"/>
            <a:ext cx="3907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hu-HU" b="1" dirty="0" smtClean="0">
                <a:solidFill>
                  <a:srgbClr val="FF5050"/>
                </a:solidFill>
              </a:rPr>
              <a:t>ABSTRACT MATHEMATICAL APPROACH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40303" y="2233400"/>
            <a:ext cx="1879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FF5050"/>
                </a:solidFill>
              </a:rPr>
              <a:t>P(C  | x  x  ... </a:t>
            </a:r>
            <a:r>
              <a:rPr lang="hu-HU" sz="2000" b="1" dirty="0">
                <a:solidFill>
                  <a:srgbClr val="FF5050"/>
                </a:solidFill>
              </a:rPr>
              <a:t>x</a:t>
            </a:r>
            <a:r>
              <a:rPr lang="hu-HU" sz="2000" b="1" dirty="0" smtClean="0">
                <a:solidFill>
                  <a:srgbClr val="FF5050"/>
                </a:solidFill>
              </a:rPr>
              <a:t>  )</a:t>
            </a:r>
            <a:endParaRPr lang="hu-HU" sz="2000" b="1" dirty="0">
              <a:solidFill>
                <a:srgbClr val="FF5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12537" y="2356915"/>
            <a:ext cx="2712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k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03024" y="2356915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1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36467" y="2365007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2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32876" y="2363416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n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39715" y="2264178"/>
            <a:ext cx="4945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this model relies heavily on conditional probability</a:t>
            </a:r>
            <a:endParaRPr lang="hu-HU" dirty="0"/>
          </a:p>
        </p:txBody>
      </p:sp>
      <p:sp>
        <p:nvSpPr>
          <p:cNvPr id="11" name="TextBox 10"/>
          <p:cNvSpPr txBox="1"/>
          <p:nvPr/>
        </p:nvSpPr>
        <p:spPr>
          <a:xfrm>
            <a:off x="3351341" y="1894846"/>
            <a:ext cx="16517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/>
              <a:t>x</a:t>
            </a:r>
            <a:r>
              <a:rPr lang="hu-HU" sz="1600" dirty="0" smtClean="0"/>
              <a:t> are the features</a:t>
            </a:r>
            <a:endParaRPr lang="hu-H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2259904" y="2653293"/>
            <a:ext cx="19052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/>
              <a:t>C</a:t>
            </a:r>
            <a:r>
              <a:rPr lang="hu-HU" sz="1600" dirty="0" smtClean="0"/>
              <a:t> is the possible </a:t>
            </a:r>
          </a:p>
          <a:p>
            <a:pPr algn="ctr"/>
            <a:r>
              <a:rPr lang="hu-HU" sz="1600" dirty="0" smtClean="0"/>
              <a:t>outcome of </a:t>
            </a:r>
            <a:r>
              <a:rPr lang="hu-HU" sz="1600" b="1" dirty="0" smtClean="0"/>
              <a:t>k</a:t>
            </a:r>
            <a:r>
              <a:rPr lang="hu-HU" sz="1600" dirty="0" smtClean="0"/>
              <a:t> classes</a:t>
            </a:r>
            <a:endParaRPr lang="hu-H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2840303" y="3538059"/>
            <a:ext cx="21226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FF5050"/>
                </a:solidFill>
              </a:rPr>
              <a:t>P(C  | x  x  ... </a:t>
            </a:r>
            <a:r>
              <a:rPr lang="hu-HU" sz="2000" b="1" dirty="0">
                <a:solidFill>
                  <a:srgbClr val="FF5050"/>
                </a:solidFill>
              </a:rPr>
              <a:t>x</a:t>
            </a:r>
            <a:r>
              <a:rPr lang="hu-HU" sz="2000" b="1" dirty="0" smtClean="0">
                <a:solidFill>
                  <a:srgbClr val="FF5050"/>
                </a:solidFill>
              </a:rPr>
              <a:t>  ) = </a:t>
            </a:r>
            <a:endParaRPr lang="hu-HU" sz="2000" b="1" dirty="0">
              <a:solidFill>
                <a:srgbClr val="FF5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12537" y="3661574"/>
            <a:ext cx="2712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k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32282" y="3661574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1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36467" y="3669666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2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32876" y="3668075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n</a:t>
            </a:r>
            <a:endParaRPr lang="hu-HU" sz="1400" b="1" dirty="0">
              <a:solidFill>
                <a:srgbClr val="FF5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TextBox 18"/>
              <p:cNvSpPr txBox="1"/>
              <p:nvPr/>
            </p:nvSpPr>
            <p:spPr>
              <a:xfrm>
                <a:off x="4785541" y="3390506"/>
                <a:ext cx="1729704" cy="6790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b="1" i="1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𝐩</m:t>
                          </m:r>
                          <m:d>
                            <m:dPr>
                              <m:ctrlPr>
                                <a:rPr lang="hu-HU" b="1" i="1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𝐂</m:t>
                              </m:r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</m:e>
                          </m:d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𝐩</m:t>
                          </m:r>
                          <m:d>
                            <m:dPr>
                              <m:endChr m:val="|"/>
                              <m:ctrlPr>
                                <a:rPr lang="hu-HU" b="1" i="1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𝐂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  )</m:t>
                          </m:r>
                        </m:num>
                        <m:den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𝐩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hu-HU" b="1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5541" y="3390506"/>
                <a:ext cx="1729704" cy="6790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5191461" y="3474747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k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06295" y="3462705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k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06056" y="3490931"/>
            <a:ext cx="2391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-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00163" y="3830055"/>
            <a:ext cx="2391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-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687064" y="3439391"/>
            <a:ext cx="48774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this is the </a:t>
            </a:r>
            <a:r>
              <a:rPr lang="hu-HU" b="1" dirty="0" smtClean="0"/>
              <a:t>Bayes theorem</a:t>
            </a:r>
            <a:r>
              <a:rPr lang="hu-HU" dirty="0" smtClean="0"/>
              <a:t>, we can decompose the</a:t>
            </a:r>
          </a:p>
          <a:p>
            <a:r>
              <a:rPr lang="hu-HU" dirty="0"/>
              <a:t>	</a:t>
            </a:r>
            <a:r>
              <a:rPr lang="hu-HU" dirty="0" smtClean="0"/>
              <a:t>conditional probability</a:t>
            </a:r>
            <a:endParaRPr lang="hu-HU" dirty="0"/>
          </a:p>
        </p:txBody>
      </p:sp>
      <p:sp>
        <p:nvSpPr>
          <p:cNvPr id="26" name="TextBox 25"/>
          <p:cNvSpPr txBox="1"/>
          <p:nvPr/>
        </p:nvSpPr>
        <p:spPr>
          <a:xfrm>
            <a:off x="4646565" y="4063998"/>
            <a:ext cx="22272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/>
              <a:t>t</a:t>
            </a:r>
            <a:r>
              <a:rPr lang="hu-HU" sz="1600" dirty="0" smtClean="0"/>
              <a:t>he same for all </a:t>
            </a:r>
            <a:r>
              <a:rPr lang="hu-HU" sz="1600" b="1" dirty="0" smtClean="0"/>
              <a:t>c </a:t>
            </a:r>
            <a:r>
              <a:rPr lang="hu-HU" sz="1600" dirty="0" smtClean="0"/>
              <a:t> values</a:t>
            </a:r>
            <a:endParaRPr lang="hu-HU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6059042" y="4187316"/>
            <a:ext cx="2584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k</a:t>
            </a:r>
            <a:endParaRPr lang="hu-HU" sz="1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2840303" y="4627049"/>
            <a:ext cx="50994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FF5050"/>
                </a:solidFill>
              </a:rPr>
              <a:t>P( x  x  ... x | C  ) = P(x | C ) </a:t>
            </a:r>
            <a:r>
              <a:rPr lang="hu-HU" sz="2000" b="1" dirty="0">
                <a:solidFill>
                  <a:srgbClr val="FF5050"/>
                </a:solidFill>
              </a:rPr>
              <a:t>P(x | C ) </a:t>
            </a:r>
            <a:r>
              <a:rPr lang="hu-HU" sz="2000" b="1" dirty="0" smtClean="0">
                <a:solidFill>
                  <a:srgbClr val="FF5050"/>
                </a:solidFill>
              </a:rPr>
              <a:t>... </a:t>
            </a:r>
            <a:r>
              <a:rPr lang="hu-HU" sz="2000" b="1" dirty="0">
                <a:solidFill>
                  <a:srgbClr val="FF5050"/>
                </a:solidFill>
              </a:rPr>
              <a:t>P(x | C )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31598" y="4793467"/>
            <a:ext cx="2712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k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28658" y="4768005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1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470010" y="4768005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2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50418" y="4774506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n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152055" y="4657827"/>
            <a:ext cx="2849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INDEPENDENT FEATURES !!!</a:t>
            </a:r>
            <a:endParaRPr lang="hu-HU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5099098" y="478388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1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454407" y="4782597"/>
            <a:ext cx="2584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k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992900" y="477525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2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48209" y="4773973"/>
            <a:ext cx="2584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k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48326" y="4766344"/>
            <a:ext cx="268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n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503635" y="4765061"/>
            <a:ext cx="2584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k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603024" y="5324306"/>
            <a:ext cx="28905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FF5050"/>
                </a:solidFill>
              </a:rPr>
              <a:t>P(C  | x  x  ... </a:t>
            </a:r>
            <a:r>
              <a:rPr lang="hu-HU" sz="2000" b="1" dirty="0">
                <a:solidFill>
                  <a:srgbClr val="FF5050"/>
                </a:solidFill>
              </a:rPr>
              <a:t>x</a:t>
            </a:r>
            <a:r>
              <a:rPr lang="hu-HU" sz="2000" b="1" dirty="0" smtClean="0">
                <a:solidFill>
                  <a:srgbClr val="FF5050"/>
                </a:solidFill>
              </a:rPr>
              <a:t>  )      p(C )  </a:t>
            </a:r>
            <a:endParaRPr lang="hu-HU" sz="2000" b="1" dirty="0">
              <a:solidFill>
                <a:srgbClr val="FF505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975258" y="5447821"/>
            <a:ext cx="2712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k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365745" y="5447821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1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599188" y="545591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2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095597" y="5454322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n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405855" y="539983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~</a:t>
            </a:r>
            <a:endParaRPr lang="hu-HU" b="1" dirty="0">
              <a:solidFill>
                <a:srgbClr val="FF5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7" name="TextBox 46"/>
              <p:cNvSpPr txBox="1"/>
              <p:nvPr/>
            </p:nvSpPr>
            <p:spPr>
              <a:xfrm>
                <a:off x="6137465" y="5107616"/>
                <a:ext cx="1442383" cy="8459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∏"/>
                          <m:ctrlPr>
                            <a:rPr lang="hu-HU" b="1" i="1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𝐢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sup>
                        <m:e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𝐩</m:t>
                          </m:r>
                          <m:d>
                            <m:dPr>
                              <m:endChr m:val="|"/>
                              <m:ctrlPr>
                                <a:rPr lang="hu-HU" b="1" i="1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𝐂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 )</m:t>
                          </m:r>
                        </m:e>
                      </m:nary>
                    </m:oMath>
                  </m:oMathPara>
                </a14:m>
                <a:endParaRPr lang="hu-HU" b="1" dirty="0">
                  <a:solidFill>
                    <a:srgbClr val="FF5050"/>
                  </a:solidFill>
                </a:endParaRPr>
              </a:p>
            </p:txBody>
          </p:sp>
        </mc:Choice>
        <mc:Fallback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7465" y="5107616"/>
                <a:ext cx="1442383" cy="84593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6931231" y="5494641"/>
            <a:ext cx="2231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i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205620" y="5493358"/>
            <a:ext cx="2584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k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970300" y="5484079"/>
            <a:ext cx="2584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k</a:t>
            </a:r>
            <a:endParaRPr lang="hu-HU" sz="1200" b="1" dirty="0">
              <a:solidFill>
                <a:srgbClr val="FF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93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Naive Bayes Classifier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513211" y="1345632"/>
            <a:ext cx="3907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hu-HU" b="1" dirty="0" smtClean="0">
                <a:solidFill>
                  <a:srgbClr val="FF5050"/>
                </a:solidFill>
              </a:rPr>
              <a:t>ABSTRACT MATHEMATICAL APPROACH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46690" y="1690688"/>
            <a:ext cx="78431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If we assume the features are independent we can come up with</a:t>
            </a:r>
          </a:p>
          <a:p>
            <a:r>
              <a:rPr lang="hu-HU" dirty="0"/>
              <a:t>	</a:t>
            </a:r>
            <a:r>
              <a:rPr lang="hu-HU" dirty="0" smtClean="0"/>
              <a:t>a powerful probability-based classification algorithm</a:t>
            </a:r>
          </a:p>
          <a:p>
            <a:endParaRPr lang="hu-HU" dirty="0"/>
          </a:p>
          <a:p>
            <a:r>
              <a:rPr lang="hu-HU" dirty="0" smtClean="0"/>
              <a:t>		</a:t>
            </a:r>
            <a:r>
              <a:rPr lang="hu-HU" dirty="0" smtClean="0">
                <a:sym typeface="Wingdings" panose="05000000000000000000" pitchFamily="2" charset="2"/>
              </a:rPr>
              <a:t> we have to choose the </a:t>
            </a:r>
            <a:r>
              <a:rPr lang="hu-HU" b="1" dirty="0" smtClean="0">
                <a:sym typeface="Wingdings" panose="05000000000000000000" pitchFamily="2" charset="2"/>
              </a:rPr>
              <a:t>C</a:t>
            </a:r>
            <a:r>
              <a:rPr lang="hu-HU" dirty="0" smtClean="0">
                <a:sym typeface="Wingdings" panose="05000000000000000000" pitchFamily="2" charset="2"/>
              </a:rPr>
              <a:t>  class with the highest probability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51" name="TextBox 50"/>
          <p:cNvSpPr txBox="1"/>
          <p:nvPr/>
        </p:nvSpPr>
        <p:spPr>
          <a:xfrm>
            <a:off x="6720098" y="2638294"/>
            <a:ext cx="2584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k</a:t>
            </a:r>
            <a:endParaRPr lang="hu-HU" sz="1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292191" y="3398655"/>
            <a:ext cx="1340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B050"/>
                </a:solidFill>
              </a:rPr>
              <a:t>C = arg max </a:t>
            </a:r>
            <a:endParaRPr lang="hu-HU" b="1" dirty="0">
              <a:solidFill>
                <a:srgbClr val="00B05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483513" y="3367399"/>
            <a:ext cx="792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B050"/>
                </a:solidFill>
              </a:rPr>
              <a:t>p(C )  </a:t>
            </a:r>
            <a:endParaRPr lang="hu-HU" sz="20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3" name="TextBox 52"/>
              <p:cNvSpPr txBox="1"/>
              <p:nvPr/>
            </p:nvSpPr>
            <p:spPr>
              <a:xfrm>
                <a:off x="6994686" y="3141252"/>
                <a:ext cx="1442383" cy="8459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∏"/>
                          <m:ctrlPr>
                            <a:rPr lang="hu-HU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hu-HU" b="1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𝐢</m:t>
                          </m:r>
                          <m:r>
                            <a:rPr lang="hu-HU" b="1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hu-HU" b="1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hu-HU" b="1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sup>
                        <m:e>
                          <m:r>
                            <a:rPr lang="hu-HU" b="1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𝐩</m:t>
                          </m:r>
                          <m:d>
                            <m:dPr>
                              <m:endChr m:val="|"/>
                              <m:ctrlPr>
                                <a:rPr lang="hu-HU" b="1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b="1" i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  <m:r>
                                <a:rPr lang="hu-HU" b="1" i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hu-HU" b="1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hu-HU" b="1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𝐂</m:t>
                          </m:r>
                          <m:r>
                            <a:rPr lang="hu-HU" b="1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)</m:t>
                          </m:r>
                        </m:e>
                      </m:nary>
                    </m:oMath>
                  </m:oMathPara>
                </a14:m>
                <a:endParaRPr lang="hu-HU" b="1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4686" y="3141252"/>
                <a:ext cx="1442383" cy="84593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7788452" y="3528277"/>
            <a:ext cx="2231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00B050"/>
                </a:solidFill>
              </a:rPr>
              <a:t>i</a:t>
            </a:r>
            <a:endParaRPr lang="hu-HU" sz="1200" b="1" dirty="0">
              <a:solidFill>
                <a:srgbClr val="00B05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062841" y="3526994"/>
            <a:ext cx="2584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00B050"/>
                </a:solidFill>
              </a:rPr>
              <a:t>k</a:t>
            </a:r>
            <a:endParaRPr lang="hu-HU" sz="1200" b="1" dirty="0">
              <a:solidFill>
                <a:srgbClr val="00B05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827521" y="3533899"/>
            <a:ext cx="2584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00B050"/>
                </a:solidFill>
              </a:rPr>
              <a:t>k</a:t>
            </a:r>
            <a:endParaRPr lang="hu-HU" sz="1200" b="1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59419" y="3583321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hu-HU" b="1" dirty="0" smtClean="0">
                <a:solidFill>
                  <a:srgbClr val="00B050"/>
                </a:solidFill>
              </a:rPr>
              <a:t>c</a:t>
            </a:r>
            <a:endParaRPr lang="hu-HU" b="1" dirty="0">
              <a:solidFill>
                <a:srgbClr val="00B05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264078" y="3714574"/>
            <a:ext cx="2584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>
                <a:solidFill>
                  <a:srgbClr val="00B050"/>
                </a:solidFill>
              </a:rPr>
              <a:t>k</a:t>
            </a:r>
            <a:endParaRPr lang="hu-HU" sz="1200" b="1" dirty="0">
              <a:solidFill>
                <a:srgbClr val="00B05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51746" y="4137319"/>
            <a:ext cx="2455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„Naive Bayes Classifier”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1009657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Naive Bayes Classifier</a:t>
            </a:r>
            <a:endParaRPr lang="hu-HU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1811012" y="1690688"/>
            <a:ext cx="1481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ADVANTAGES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27704" y="2213503"/>
            <a:ext cx="43392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smtClean="0"/>
              <a:t>relatively simple to understand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smtClean="0"/>
              <a:t>it can be trained on small datasets as well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smtClean="0"/>
              <a:t>it is a fast approach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smtClean="0"/>
              <a:t>it is not sensitive to irrelevant features</a:t>
            </a:r>
            <a:endParaRPr lang="hu-HU" dirty="0"/>
          </a:p>
        </p:txBody>
      </p:sp>
      <p:sp>
        <p:nvSpPr>
          <p:cNvPr id="7" name="TextBox 6"/>
          <p:cNvSpPr txBox="1"/>
          <p:nvPr/>
        </p:nvSpPr>
        <p:spPr>
          <a:xfrm>
            <a:off x="1811012" y="3682118"/>
            <a:ext cx="1794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DISADVANTAGES</a:t>
            </a:r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27704" y="4204933"/>
            <a:ext cx="51953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/>
              <a:t>it assumes every feature is independent: of course</a:t>
            </a:r>
          </a:p>
          <a:p>
            <a:pPr lvl="1"/>
            <a:r>
              <a:rPr lang="hu-HU" dirty="0" smtClean="0">
                <a:sym typeface="Wingdings" panose="05000000000000000000" pitchFamily="2" charset="2"/>
              </a:rPr>
              <a:t> it is not always true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721858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Naive Bayes Classifier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666959" y="1432290"/>
            <a:ext cx="424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Why is it so powerful for </a:t>
            </a:r>
            <a:r>
              <a:rPr lang="hu-HU" b="1" dirty="0" smtClean="0"/>
              <a:t>text classification</a:t>
            </a:r>
            <a:r>
              <a:rPr lang="hu-HU" dirty="0" smtClean="0"/>
              <a:t>?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2427611" y="1714964"/>
            <a:ext cx="890628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two assumptions of Naive Bayes Classifier:</a:t>
            </a:r>
          </a:p>
          <a:p>
            <a:endParaRPr lang="hu-HU" dirty="0"/>
          </a:p>
          <a:p>
            <a:r>
              <a:rPr lang="hu-HU" dirty="0">
                <a:sym typeface="Wingdings" panose="05000000000000000000" pitchFamily="2" charset="2"/>
              </a:rPr>
              <a:t> </a:t>
            </a:r>
            <a:r>
              <a:rPr lang="hu-HU" dirty="0" smtClean="0">
                <a:sym typeface="Wingdings" panose="05000000000000000000" pitchFamily="2" charset="2"/>
              </a:rPr>
              <a:t>        </a:t>
            </a:r>
            <a:r>
              <a:rPr lang="hu-HU" dirty="0">
                <a:sym typeface="Wingdings" panose="05000000000000000000" pitchFamily="2" charset="2"/>
              </a:rPr>
              <a:t>t</a:t>
            </a:r>
            <a:r>
              <a:rPr lang="en-US" dirty="0" smtClean="0"/>
              <a:t>he </a:t>
            </a:r>
            <a:r>
              <a:rPr lang="en-US" dirty="0"/>
              <a:t>probability of occurrence of any word given the class </a:t>
            </a:r>
            <a:r>
              <a:rPr lang="en-US" dirty="0" smtClean="0"/>
              <a:t>label</a:t>
            </a:r>
            <a:endParaRPr lang="hu-HU" dirty="0" smtClean="0"/>
          </a:p>
          <a:p>
            <a:r>
              <a:rPr lang="hu-HU" dirty="0" smtClean="0"/>
              <a:t>                 </a:t>
            </a:r>
            <a:r>
              <a:rPr lang="en-US" dirty="0" smtClean="0"/>
              <a:t> </a:t>
            </a:r>
            <a:r>
              <a:rPr lang="en-US" dirty="0"/>
              <a:t>is independent of the probability of occurrence of any other </a:t>
            </a:r>
            <a:r>
              <a:rPr lang="en-US" dirty="0" smtClean="0"/>
              <a:t>word </a:t>
            </a:r>
            <a:r>
              <a:rPr lang="en-US" dirty="0"/>
              <a:t>given that label</a:t>
            </a:r>
            <a:r>
              <a:rPr lang="hu-HU" dirty="0" smtClean="0">
                <a:sym typeface="Wingdings" panose="05000000000000000000" pitchFamily="2" charset="2"/>
              </a:rPr>
              <a:t> 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r>
              <a:rPr lang="hu-HU" dirty="0" smtClean="0">
                <a:sym typeface="Wingdings" panose="05000000000000000000" pitchFamily="2" charset="2"/>
              </a:rPr>
              <a:t>         </a:t>
            </a:r>
            <a:r>
              <a:rPr lang="hu-HU" dirty="0">
                <a:sym typeface="Wingdings" panose="05000000000000000000" pitchFamily="2" charset="2"/>
              </a:rPr>
              <a:t>t</a:t>
            </a:r>
            <a:r>
              <a:rPr lang="en-US" dirty="0" smtClean="0"/>
              <a:t>he </a:t>
            </a:r>
            <a:r>
              <a:rPr lang="en-US" dirty="0"/>
              <a:t>probability of occurrence of a word in a </a:t>
            </a:r>
            <a:r>
              <a:rPr lang="en-US" dirty="0" smtClean="0"/>
              <a:t>document </a:t>
            </a:r>
            <a:r>
              <a:rPr lang="en-US" dirty="0"/>
              <a:t>is independent of the </a:t>
            </a:r>
            <a:endParaRPr lang="hu-HU" dirty="0" smtClean="0"/>
          </a:p>
          <a:p>
            <a:r>
              <a:rPr lang="hu-HU" dirty="0"/>
              <a:t>	</a:t>
            </a:r>
            <a:r>
              <a:rPr lang="en-US" dirty="0" smtClean="0"/>
              <a:t>location </a:t>
            </a:r>
            <a:r>
              <a:rPr lang="en-US" dirty="0"/>
              <a:t>of that word within the document</a:t>
            </a:r>
            <a:endParaRPr lang="hu-HU" dirty="0"/>
          </a:p>
        </p:txBody>
      </p:sp>
      <p:sp>
        <p:nvSpPr>
          <p:cNvPr id="5" name="TextBox 4"/>
          <p:cNvSpPr txBox="1"/>
          <p:nvPr/>
        </p:nvSpPr>
        <p:spPr>
          <a:xfrm>
            <a:off x="3908453" y="3786749"/>
            <a:ext cx="6688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It is the same assumption of bag-of-words model: documents are just</a:t>
            </a:r>
          </a:p>
          <a:p>
            <a:r>
              <a:rPr lang="hu-HU" dirty="0"/>
              <a:t>	</a:t>
            </a:r>
            <a:r>
              <a:rPr lang="hu-HU" dirty="0" smtClean="0"/>
              <a:t>a bunch of words thrown together</a:t>
            </a:r>
            <a:endParaRPr lang="hu-HU" dirty="0"/>
          </a:p>
        </p:txBody>
      </p:sp>
      <p:sp>
        <p:nvSpPr>
          <p:cNvPr id="6" name="TextBox 5"/>
          <p:cNvSpPr txBox="1"/>
          <p:nvPr/>
        </p:nvSpPr>
        <p:spPr>
          <a:xfrm>
            <a:off x="4526250" y="4580092"/>
            <a:ext cx="6070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THESE ASSUMPTIONS ARE TRUE FOR TEXT CLASSIFICATION !!!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223761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Naive Bayes Classifier</a:t>
            </a:r>
            <a:endParaRPr lang="hu-HU" b="1" u="sng" dirty="0"/>
          </a:p>
        </p:txBody>
      </p:sp>
      <p:sp>
        <p:nvSpPr>
          <p:cNvPr id="9" name="Oval 8"/>
          <p:cNvSpPr/>
          <p:nvPr/>
        </p:nvSpPr>
        <p:spPr>
          <a:xfrm>
            <a:off x="4478765" y="150737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5232528" y="1841011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4771208" y="2516514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825651" y="2969595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377586" y="358743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6814192" y="1614470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6052192" y="2182882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267273" y="2887216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7403197" y="3933421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6950116" y="4678945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3762073" y="2294092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3986553" y="3196135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3308992" y="4271171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4318127" y="4098178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5005987" y="5053765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5032759" y="3706880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5838007" y="4246456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71994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Naive Bayes Classifier</a:t>
            </a:r>
            <a:endParaRPr lang="hu-HU" b="1" u="sng" dirty="0"/>
          </a:p>
        </p:txBody>
      </p:sp>
      <p:sp>
        <p:nvSpPr>
          <p:cNvPr id="9" name="Oval 8"/>
          <p:cNvSpPr/>
          <p:nvPr/>
        </p:nvSpPr>
        <p:spPr>
          <a:xfrm>
            <a:off x="4478765" y="1507379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5232528" y="1841011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4771208" y="2516514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5825651" y="2969595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377586" y="3587434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6814192" y="1614470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6052192" y="2182882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7267273" y="2887216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7403197" y="3933421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Oval 17"/>
          <p:cNvSpPr/>
          <p:nvPr/>
        </p:nvSpPr>
        <p:spPr>
          <a:xfrm>
            <a:off x="6950116" y="4678945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Oval 18"/>
          <p:cNvSpPr/>
          <p:nvPr/>
        </p:nvSpPr>
        <p:spPr>
          <a:xfrm>
            <a:off x="3762073" y="2294092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Oval 19"/>
          <p:cNvSpPr/>
          <p:nvPr/>
        </p:nvSpPr>
        <p:spPr>
          <a:xfrm>
            <a:off x="3986553" y="3196135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Oval 20"/>
          <p:cNvSpPr/>
          <p:nvPr/>
        </p:nvSpPr>
        <p:spPr>
          <a:xfrm>
            <a:off x="3308992" y="4271171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Oval 21"/>
          <p:cNvSpPr/>
          <p:nvPr/>
        </p:nvSpPr>
        <p:spPr>
          <a:xfrm>
            <a:off x="4318127" y="4098178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Oval 22"/>
          <p:cNvSpPr/>
          <p:nvPr/>
        </p:nvSpPr>
        <p:spPr>
          <a:xfrm>
            <a:off x="5005987" y="5053765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Oval 23"/>
          <p:cNvSpPr/>
          <p:nvPr/>
        </p:nvSpPr>
        <p:spPr>
          <a:xfrm>
            <a:off x="5032759" y="3706880"/>
            <a:ext cx="453081" cy="4530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Oval 24"/>
          <p:cNvSpPr/>
          <p:nvPr/>
        </p:nvSpPr>
        <p:spPr>
          <a:xfrm>
            <a:off x="5838007" y="4246456"/>
            <a:ext cx="453081" cy="45308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Oval 25"/>
          <p:cNvSpPr/>
          <p:nvPr/>
        </p:nvSpPr>
        <p:spPr>
          <a:xfrm>
            <a:off x="5624252" y="3616117"/>
            <a:ext cx="453081" cy="453081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?</a:t>
            </a:r>
            <a:endParaRPr lang="hu-H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5359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83204</TotalTime>
  <Words>393</Words>
  <Application>Microsoft Office PowerPoint</Application>
  <PresentationFormat>Custom</PresentationFormat>
  <Paragraphs>136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MACHINE LEARNING AND NEURAL NETWORKS</vt:lpstr>
      <vt:lpstr>Naive Bayes Classifier</vt:lpstr>
      <vt:lpstr>Naive Bayes Classifier</vt:lpstr>
      <vt:lpstr>Naive Bayes Classifier</vt:lpstr>
      <vt:lpstr>Naive Bayes Classifier</vt:lpstr>
      <vt:lpstr>Naive Bayes Classifier</vt:lpstr>
      <vt:lpstr>Naive Bayes Classifier</vt:lpstr>
      <vt:lpstr>Naive Bayes Classifier</vt:lpstr>
      <vt:lpstr>Naive Bayes Classifier</vt:lpstr>
      <vt:lpstr>Naive Bayes Classifier</vt:lpstr>
      <vt:lpstr>Naive Bayes Classifier</vt:lpstr>
      <vt:lpstr>Naive Bayes Classifier</vt:lpstr>
      <vt:lpstr>Naive Bayes Classifier</vt:lpstr>
      <vt:lpstr>Naive Bayes Classifier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nani</cp:lastModifiedBy>
  <cp:revision>619</cp:revision>
  <dcterms:created xsi:type="dcterms:W3CDTF">2017-12-07T15:29:51Z</dcterms:created>
  <dcterms:modified xsi:type="dcterms:W3CDTF">2026-01-29T13:58:13Z</dcterms:modified>
</cp:coreProperties>
</file>