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7" r:id="rId8"/>
    <p:sldId id="269" r:id="rId9"/>
    <p:sldId id="270" r:id="rId10"/>
    <p:sldId id="260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AB514DE-2453-46F2-9014-94B3BE4F65CB}">
          <p14:sldIdLst>
            <p14:sldId id="256"/>
            <p14:sldId id="261"/>
            <p14:sldId id="262"/>
            <p14:sldId id="263"/>
            <p14:sldId id="264"/>
            <p14:sldId id="265"/>
            <p14:sldId id="267"/>
            <p14:sldId id="269"/>
            <p14:sldId id="270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2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0597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191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6938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7963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2561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9144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8161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6287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090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4075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877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856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364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299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2952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519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599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45626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MACHINE LEARNING</a:t>
            </a:r>
            <a:endParaRPr lang="hu-H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/>
              <a:t>NAIVE BAYES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71027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Pros and cons</a:t>
            </a:r>
            <a:endParaRPr lang="hu-HU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738184" y="1956774"/>
            <a:ext cx="1742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ADVANTAGES</a:t>
            </a:r>
            <a:endParaRPr lang="hu-H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454876" y="2479589"/>
            <a:ext cx="51651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hu-HU" dirty="0" smtClean="0"/>
              <a:t>relatively simple to understand</a:t>
            </a:r>
          </a:p>
          <a:p>
            <a:pPr marL="285750" indent="-285750">
              <a:buFontTx/>
              <a:buChar char="-"/>
            </a:pPr>
            <a:r>
              <a:rPr lang="hu-HU" dirty="0"/>
              <a:t>i</a:t>
            </a:r>
            <a:r>
              <a:rPr lang="hu-HU" dirty="0" smtClean="0"/>
              <a:t>t can be trained on small datasets as well</a:t>
            </a:r>
          </a:p>
          <a:p>
            <a:pPr marL="285750" indent="-285750">
              <a:buFontTx/>
              <a:buChar char="-"/>
            </a:pPr>
            <a:r>
              <a:rPr lang="hu-HU" dirty="0"/>
              <a:t>i</a:t>
            </a:r>
            <a:r>
              <a:rPr lang="hu-HU" dirty="0" smtClean="0"/>
              <a:t>t is a fast approach</a:t>
            </a:r>
          </a:p>
          <a:p>
            <a:pPr marL="285750" indent="-285750">
              <a:buFontTx/>
              <a:buChar char="-"/>
            </a:pPr>
            <a:r>
              <a:rPr lang="hu-HU" dirty="0"/>
              <a:t>i</a:t>
            </a:r>
            <a:r>
              <a:rPr lang="hu-HU" dirty="0" smtClean="0"/>
              <a:t>t is not sensitive to irrelevant features</a:t>
            </a:r>
            <a:endParaRPr lang="hu-HU" dirty="0"/>
          </a:p>
        </p:txBody>
      </p:sp>
      <p:sp>
        <p:nvSpPr>
          <p:cNvPr id="7" name="TextBox 6"/>
          <p:cNvSpPr txBox="1"/>
          <p:nvPr/>
        </p:nvSpPr>
        <p:spPr>
          <a:xfrm>
            <a:off x="1738184" y="3948204"/>
            <a:ext cx="2071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DISADVANTAGES</a:t>
            </a:r>
            <a:endParaRPr lang="hu-H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454876" y="4471019"/>
            <a:ext cx="6026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hu-HU" dirty="0"/>
              <a:t>i</a:t>
            </a:r>
            <a:r>
              <a:rPr lang="hu-HU" dirty="0" smtClean="0"/>
              <a:t>t assumes every feature is independent </a:t>
            </a:r>
            <a:r>
              <a:rPr lang="hu-HU" dirty="0" smtClean="0">
                <a:sym typeface="Wingdings" panose="05000000000000000000" pitchFamily="2" charset="2"/>
              </a:rPr>
              <a:t> it is not</a:t>
            </a:r>
          </a:p>
          <a:p>
            <a:pPr lvl="1"/>
            <a:r>
              <a:rPr lang="hu-HU" dirty="0">
                <a:sym typeface="Wingdings" panose="05000000000000000000" pitchFamily="2" charset="2"/>
              </a:rPr>
              <a:t>a</a:t>
            </a:r>
            <a:r>
              <a:rPr lang="hu-HU" dirty="0" smtClean="0">
                <a:sym typeface="Wingdings" panose="05000000000000000000" pitchFamily="2" charset="2"/>
              </a:rPr>
              <a:t>lways true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8662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Very efficient supervised learning algorithm</a:t>
            </a:r>
          </a:p>
          <a:p>
            <a:r>
              <a:rPr lang="hu-HU" dirty="0" smtClean="0"/>
              <a:t>It scales well even in high dimensions !!!</a:t>
            </a:r>
          </a:p>
          <a:p>
            <a:r>
              <a:rPr lang="hu-HU" dirty="0" smtClean="0"/>
              <a:t>It is able to compete with </a:t>
            </a:r>
            <a:r>
              <a:rPr lang="hu-HU" b="1" i="1" dirty="0" smtClean="0"/>
              <a:t>SVM</a:t>
            </a:r>
            <a:r>
              <a:rPr lang="hu-HU" dirty="0" smtClean="0"/>
              <a:t> or </a:t>
            </a:r>
            <a:r>
              <a:rPr lang="hu-HU" b="1" i="1" dirty="0" smtClean="0"/>
              <a:t>random forest </a:t>
            </a:r>
            <a:r>
              <a:rPr lang="hu-HU" dirty="0" smtClean="0"/>
              <a:t>classifiers</a:t>
            </a:r>
          </a:p>
          <a:p>
            <a:r>
              <a:rPr lang="hu-HU" dirty="0" smtClean="0"/>
              <a:t>It is able to make good predictions even when the training data is relatively small</a:t>
            </a:r>
          </a:p>
          <a:p>
            <a:r>
              <a:rPr lang="hu-HU" b="1" dirty="0" smtClean="0"/>
              <a:t>Why is it naive?</a:t>
            </a:r>
          </a:p>
          <a:p>
            <a:r>
              <a:rPr lang="hu-HU" dirty="0" smtClean="0"/>
              <a:t>The naive assumption is that every pair of features are independent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1287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333109" y="1499287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Oval 4"/>
          <p:cNvSpPr/>
          <p:nvPr/>
        </p:nvSpPr>
        <p:spPr>
          <a:xfrm>
            <a:off x="5086872" y="183291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Oval 5"/>
          <p:cNvSpPr/>
          <p:nvPr/>
        </p:nvSpPr>
        <p:spPr>
          <a:xfrm>
            <a:off x="4625552" y="250842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Oval 6"/>
          <p:cNvSpPr/>
          <p:nvPr/>
        </p:nvSpPr>
        <p:spPr>
          <a:xfrm>
            <a:off x="5679995" y="296150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Oval 7"/>
          <p:cNvSpPr/>
          <p:nvPr/>
        </p:nvSpPr>
        <p:spPr>
          <a:xfrm>
            <a:off x="6231930" y="357934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6668536" y="1606378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906536" y="217479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7121617" y="287912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7257541" y="392532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804460" y="467085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616417" y="228600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840897" y="318804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3163336" y="4263079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4172471" y="4090086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4860331" y="504567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4887103" y="369878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5692351" y="423836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432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333109" y="1499287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Oval 4"/>
          <p:cNvSpPr/>
          <p:nvPr/>
        </p:nvSpPr>
        <p:spPr>
          <a:xfrm>
            <a:off x="5086872" y="183291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Oval 5"/>
          <p:cNvSpPr/>
          <p:nvPr/>
        </p:nvSpPr>
        <p:spPr>
          <a:xfrm>
            <a:off x="4625552" y="250842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Oval 6"/>
          <p:cNvSpPr/>
          <p:nvPr/>
        </p:nvSpPr>
        <p:spPr>
          <a:xfrm>
            <a:off x="5679995" y="296150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Oval 7"/>
          <p:cNvSpPr/>
          <p:nvPr/>
        </p:nvSpPr>
        <p:spPr>
          <a:xfrm>
            <a:off x="6231930" y="357934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6668536" y="1606378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906536" y="217479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7121617" y="287912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7257541" y="392532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804460" y="467085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616417" y="228600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840897" y="318804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3163336" y="4263079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4172471" y="4090086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4860331" y="504567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4887103" y="369878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5692351" y="423836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5559516" y="3599933"/>
            <a:ext cx="453081" cy="453081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?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35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333109" y="1499287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Oval 4"/>
          <p:cNvSpPr/>
          <p:nvPr/>
        </p:nvSpPr>
        <p:spPr>
          <a:xfrm>
            <a:off x="5086872" y="183291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Oval 5"/>
          <p:cNvSpPr/>
          <p:nvPr/>
        </p:nvSpPr>
        <p:spPr>
          <a:xfrm>
            <a:off x="4625552" y="250842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Oval 6"/>
          <p:cNvSpPr/>
          <p:nvPr/>
        </p:nvSpPr>
        <p:spPr>
          <a:xfrm>
            <a:off x="5679995" y="296150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Oval 7"/>
          <p:cNvSpPr/>
          <p:nvPr/>
        </p:nvSpPr>
        <p:spPr>
          <a:xfrm>
            <a:off x="6231930" y="357934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6668536" y="1606378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906536" y="217479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7121617" y="287912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7257541" y="392532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804460" y="467085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616417" y="228600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840897" y="318804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3163336" y="4263079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4172471" y="4090086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4860331" y="504567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4887103" y="369878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5692351" y="423836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5559516" y="3599933"/>
            <a:ext cx="453081" cy="453081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?</a:t>
            </a:r>
            <a:endParaRPr lang="hu-H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49643" y="790832"/>
                <a:ext cx="1685077" cy="490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43" y="790832"/>
                <a:ext cx="1685077" cy="490006"/>
              </a:xfrm>
              <a:prstGeom prst="rect">
                <a:avLst/>
              </a:prstGeom>
              <a:blipFill rotWithShape="0">
                <a:blip r:embed="rId2"/>
                <a:stretch>
                  <a:fillRect l="-3261" b="-625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749643" y="1576570"/>
                <a:ext cx="1617751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43" y="1576570"/>
                <a:ext cx="1617751" cy="491288"/>
              </a:xfrm>
              <a:prstGeom prst="rect">
                <a:avLst/>
              </a:prstGeom>
              <a:blipFill rotWithShape="0">
                <a:blip r:embed="rId3"/>
                <a:stretch>
                  <a:fillRect l="-3396" b="-625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660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333109" y="1499287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Oval 4"/>
          <p:cNvSpPr/>
          <p:nvPr/>
        </p:nvSpPr>
        <p:spPr>
          <a:xfrm>
            <a:off x="5086872" y="183291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Oval 5"/>
          <p:cNvSpPr/>
          <p:nvPr/>
        </p:nvSpPr>
        <p:spPr>
          <a:xfrm>
            <a:off x="4625552" y="250842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Oval 6"/>
          <p:cNvSpPr/>
          <p:nvPr/>
        </p:nvSpPr>
        <p:spPr>
          <a:xfrm>
            <a:off x="5679995" y="296150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Oval 7"/>
          <p:cNvSpPr/>
          <p:nvPr/>
        </p:nvSpPr>
        <p:spPr>
          <a:xfrm>
            <a:off x="6231930" y="357934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6668536" y="1606378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906536" y="217479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7121617" y="287912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7257541" y="392532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804460" y="467085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616417" y="228600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840897" y="318804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3163336" y="4263079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4172471" y="4090086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4860331" y="504567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4887103" y="369878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5692351" y="423836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5559516" y="3599933"/>
            <a:ext cx="453081" cy="453081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?</a:t>
            </a:r>
            <a:endParaRPr lang="hu-H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49643" y="790832"/>
                <a:ext cx="1685077" cy="490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43" y="790832"/>
                <a:ext cx="1685077" cy="490006"/>
              </a:xfrm>
              <a:prstGeom prst="rect">
                <a:avLst/>
              </a:prstGeom>
              <a:blipFill rotWithShape="0">
                <a:blip r:embed="rId2"/>
                <a:stretch>
                  <a:fillRect l="-3261" b="-625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749643" y="1576570"/>
                <a:ext cx="1617751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43" y="1576570"/>
                <a:ext cx="1617751" cy="491288"/>
              </a:xfrm>
              <a:prstGeom prst="rect">
                <a:avLst/>
              </a:prstGeom>
              <a:blipFill rotWithShape="0">
                <a:blip r:embed="rId3"/>
                <a:stretch>
                  <a:fillRect l="-3396" b="-625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4701751" y="2772032"/>
            <a:ext cx="2166549" cy="2166549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877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333109" y="1499287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Oval 4"/>
          <p:cNvSpPr/>
          <p:nvPr/>
        </p:nvSpPr>
        <p:spPr>
          <a:xfrm>
            <a:off x="5086872" y="183291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Oval 5"/>
          <p:cNvSpPr/>
          <p:nvPr/>
        </p:nvSpPr>
        <p:spPr>
          <a:xfrm>
            <a:off x="4625552" y="250842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Oval 6"/>
          <p:cNvSpPr/>
          <p:nvPr/>
        </p:nvSpPr>
        <p:spPr>
          <a:xfrm>
            <a:off x="5679995" y="296150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Oval 7"/>
          <p:cNvSpPr/>
          <p:nvPr/>
        </p:nvSpPr>
        <p:spPr>
          <a:xfrm>
            <a:off x="6231930" y="357934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6668536" y="1606378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906536" y="217479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7121617" y="287912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7257541" y="392532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804460" y="467085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616417" y="228600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840897" y="318804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3163336" y="4263079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4172471" y="4090086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4860331" y="504567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4887103" y="369878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5692351" y="423836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5559516" y="3599933"/>
            <a:ext cx="453081" cy="453081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?</a:t>
            </a:r>
            <a:endParaRPr lang="hu-H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49643" y="790832"/>
                <a:ext cx="1685077" cy="490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43" y="790832"/>
                <a:ext cx="1685077" cy="490006"/>
              </a:xfrm>
              <a:prstGeom prst="rect">
                <a:avLst/>
              </a:prstGeom>
              <a:blipFill rotWithShape="0">
                <a:blip r:embed="rId2"/>
                <a:stretch>
                  <a:fillRect l="-3261" b="-625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749643" y="1576570"/>
                <a:ext cx="1617751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43" y="1576570"/>
                <a:ext cx="1617751" cy="491288"/>
              </a:xfrm>
              <a:prstGeom prst="rect">
                <a:avLst/>
              </a:prstGeom>
              <a:blipFill rotWithShape="0">
                <a:blip r:embed="rId3"/>
                <a:stretch>
                  <a:fillRect l="-3396" b="-625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4701751" y="2772032"/>
            <a:ext cx="2166549" cy="2166549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blipFill rotWithShape="0">
                <a:blip r:embed="rId4"/>
                <a:stretch>
                  <a:fillRect l="-2639" b="-493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blipFill rotWithShape="0">
                <a:blip r:embed="rId5"/>
                <a:stretch>
                  <a:fillRect l="-2687" b="-493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38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333109" y="1499287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Oval 4"/>
          <p:cNvSpPr/>
          <p:nvPr/>
        </p:nvSpPr>
        <p:spPr>
          <a:xfrm>
            <a:off x="5086872" y="183291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Oval 5"/>
          <p:cNvSpPr/>
          <p:nvPr/>
        </p:nvSpPr>
        <p:spPr>
          <a:xfrm>
            <a:off x="4625552" y="250842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Oval 6"/>
          <p:cNvSpPr/>
          <p:nvPr/>
        </p:nvSpPr>
        <p:spPr>
          <a:xfrm>
            <a:off x="5679995" y="296150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Oval 7"/>
          <p:cNvSpPr/>
          <p:nvPr/>
        </p:nvSpPr>
        <p:spPr>
          <a:xfrm>
            <a:off x="6231930" y="357934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6668536" y="1606378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906536" y="217479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7121617" y="287912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7257541" y="392532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804460" y="467085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616417" y="228600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840897" y="318804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3163336" y="4263079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4172471" y="4090086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4860331" y="504567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4887103" y="369878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5692351" y="423836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5559516" y="3599933"/>
            <a:ext cx="453081" cy="453081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?</a:t>
            </a:r>
            <a:endParaRPr lang="hu-H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49643" y="790832"/>
                <a:ext cx="1685077" cy="490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43" y="790832"/>
                <a:ext cx="1685077" cy="490006"/>
              </a:xfrm>
              <a:prstGeom prst="rect">
                <a:avLst/>
              </a:prstGeom>
              <a:blipFill rotWithShape="0">
                <a:blip r:embed="rId2"/>
                <a:stretch>
                  <a:fillRect l="-3261" b="-625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749643" y="1576570"/>
                <a:ext cx="1617751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43" y="1576570"/>
                <a:ext cx="1617751" cy="491288"/>
              </a:xfrm>
              <a:prstGeom prst="rect">
                <a:avLst/>
              </a:prstGeom>
              <a:blipFill rotWithShape="0">
                <a:blip r:embed="rId3"/>
                <a:stretch>
                  <a:fillRect l="-3396" b="-625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4701751" y="2772032"/>
            <a:ext cx="2166549" cy="2166549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blipFill rotWithShape="0">
                <a:blip r:embed="rId4"/>
                <a:stretch>
                  <a:fillRect l="-2639" b="-493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blipFill rotWithShape="0">
                <a:blip r:embed="rId5"/>
                <a:stretch>
                  <a:fillRect l="-2687" b="-493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1347752" y="5425528"/>
                <a:ext cx="8967519" cy="492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i="1" dirty="0" smtClean="0"/>
                  <a:t>posterior probability</a:t>
                </a:r>
                <a:r>
                  <a:rPr lang="hu-HU" dirty="0" smtClean="0"/>
                  <a:t>	</a:t>
                </a:r>
                <a:r>
                  <a:rPr lang="hu-HU" b="1" dirty="0" smtClean="0"/>
                  <a:t>P’’(? is green ) = P(green) * P’(? | 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hu-HU" b="1" dirty="0" smtClean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hu-HU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hu-HU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𝟏𝟕𝟎</m:t>
                        </m:r>
                      </m:den>
                    </m:f>
                  </m:oMath>
                </a14:m>
                <a:endParaRPr lang="hu-HU" b="1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752" y="5425528"/>
                <a:ext cx="8967519" cy="492443"/>
              </a:xfrm>
              <a:prstGeom prst="rect">
                <a:avLst/>
              </a:prstGeom>
              <a:blipFill rotWithShape="0">
                <a:blip r:embed="rId6"/>
                <a:stretch>
                  <a:fillRect l="-544" b="-493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1347751" y="5913849"/>
                <a:ext cx="9169498" cy="5098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i="1" dirty="0" smtClean="0"/>
                  <a:t>posterior probability</a:t>
                </a:r>
                <a:r>
                  <a:rPr lang="hu-HU" dirty="0" smtClean="0"/>
                  <a:t>	</a:t>
                </a:r>
                <a:r>
                  <a:rPr lang="hu-HU" b="1" dirty="0" smtClean="0"/>
                  <a:t>P’’(? is yellow ) = P(yellow) * P’(? | 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hu-HU" b="1" dirty="0" smtClean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hu-HU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𝟏𝟏𝟗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751" y="5913849"/>
                <a:ext cx="9169498" cy="509883"/>
              </a:xfrm>
              <a:prstGeom prst="rect">
                <a:avLst/>
              </a:prstGeom>
              <a:blipFill rotWithShape="0">
                <a:blip r:embed="rId7"/>
                <a:stretch>
                  <a:fillRect l="-532" b="-119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460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333109" y="1499287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Oval 4"/>
          <p:cNvSpPr/>
          <p:nvPr/>
        </p:nvSpPr>
        <p:spPr>
          <a:xfrm>
            <a:off x="5086872" y="183291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Oval 5"/>
          <p:cNvSpPr/>
          <p:nvPr/>
        </p:nvSpPr>
        <p:spPr>
          <a:xfrm>
            <a:off x="4625552" y="250842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Oval 6"/>
          <p:cNvSpPr/>
          <p:nvPr/>
        </p:nvSpPr>
        <p:spPr>
          <a:xfrm>
            <a:off x="5679995" y="296150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Oval 7"/>
          <p:cNvSpPr/>
          <p:nvPr/>
        </p:nvSpPr>
        <p:spPr>
          <a:xfrm>
            <a:off x="6231930" y="357934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6668536" y="1606378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906536" y="217479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7121617" y="287912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7257541" y="392532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804460" y="467085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3616417" y="228600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840897" y="318804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3163336" y="4263079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4172471" y="4090086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4860331" y="5045673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4887103" y="369878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5692351" y="423836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5559516" y="3599933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?</a:t>
            </a:r>
            <a:endParaRPr lang="hu-H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49643" y="790832"/>
                <a:ext cx="1685077" cy="490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43" y="790832"/>
                <a:ext cx="1685077" cy="490006"/>
              </a:xfrm>
              <a:prstGeom prst="rect">
                <a:avLst/>
              </a:prstGeom>
              <a:blipFill rotWithShape="0">
                <a:blip r:embed="rId2"/>
                <a:stretch>
                  <a:fillRect l="-3261" b="-625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749643" y="1576570"/>
                <a:ext cx="1617751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43" y="1576570"/>
                <a:ext cx="1617751" cy="491288"/>
              </a:xfrm>
              <a:prstGeom prst="rect">
                <a:avLst/>
              </a:prstGeom>
              <a:blipFill rotWithShape="0">
                <a:blip r:embed="rId3"/>
                <a:stretch>
                  <a:fillRect l="-3396" b="-625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4701751" y="2772032"/>
            <a:ext cx="2166549" cy="2166549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blipFill rotWithShape="0">
                <a:blip r:embed="rId4"/>
                <a:stretch>
                  <a:fillRect l="-2639" b="-493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blipFill rotWithShape="0">
                <a:blip r:embed="rId5"/>
                <a:stretch>
                  <a:fillRect l="-2687" b="-493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1347752" y="5425528"/>
                <a:ext cx="8967519" cy="492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i="1" dirty="0" smtClean="0"/>
                  <a:t>posterior probability</a:t>
                </a:r>
                <a:r>
                  <a:rPr lang="hu-HU" dirty="0" smtClean="0"/>
                  <a:t>	</a:t>
                </a:r>
                <a:r>
                  <a:rPr lang="hu-HU" b="1" dirty="0" smtClean="0"/>
                  <a:t>P’’(? is green ) = P(green) * P’(? | 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hu-HU" b="1" dirty="0" smtClean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hu-HU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hu-HU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𝟏𝟕𝟎</m:t>
                        </m:r>
                      </m:den>
                    </m:f>
                  </m:oMath>
                </a14:m>
                <a:endParaRPr lang="hu-HU" b="1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752" y="5425528"/>
                <a:ext cx="8967519" cy="492443"/>
              </a:xfrm>
              <a:prstGeom prst="rect">
                <a:avLst/>
              </a:prstGeom>
              <a:blipFill rotWithShape="0">
                <a:blip r:embed="rId6"/>
                <a:stretch>
                  <a:fillRect l="-544" b="-493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1347751" y="5913849"/>
                <a:ext cx="9169498" cy="5098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i="1" dirty="0" smtClean="0"/>
                  <a:t>posterior probability</a:t>
                </a:r>
                <a:r>
                  <a:rPr lang="hu-HU" dirty="0" smtClean="0"/>
                  <a:t>	</a:t>
                </a:r>
                <a:r>
                  <a:rPr lang="hu-HU" b="1" dirty="0" smtClean="0"/>
                  <a:t>P’’(? is yellow ) = P(yellow) * P’(? | 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hu-HU" b="1" dirty="0" smtClean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hu-HU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𝟏𝟏𝟗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751" y="5913849"/>
                <a:ext cx="9169498" cy="509883"/>
              </a:xfrm>
              <a:prstGeom prst="rect">
                <a:avLst/>
              </a:prstGeom>
              <a:blipFill rotWithShape="0">
                <a:blip r:embed="rId7"/>
                <a:stretch>
                  <a:fillRect l="-532" b="-119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767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1912</TotalTime>
  <Words>185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Cambria Math</vt:lpstr>
      <vt:lpstr>Century Gothic</vt:lpstr>
      <vt:lpstr>Wingdings</vt:lpstr>
      <vt:lpstr>Wingdings 3</vt:lpstr>
      <vt:lpstr>Ion</vt:lpstr>
      <vt:lpstr>MACHINE LEARNING</vt:lpstr>
      <vt:lpstr>Naive Bayes classifier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Pros and cons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User</dc:creator>
  <cp:lastModifiedBy>User</cp:lastModifiedBy>
  <cp:revision>88</cp:revision>
  <dcterms:created xsi:type="dcterms:W3CDTF">2015-07-13T08:53:10Z</dcterms:created>
  <dcterms:modified xsi:type="dcterms:W3CDTF">2017-01-20T15:38:43Z</dcterms:modified>
</cp:coreProperties>
</file>