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AB514DE-2453-46F2-9014-94B3BE4F65CB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26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05976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91914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1069381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7963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62561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9144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481613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3762878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00900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04075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18774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985615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836477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62993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429522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45199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5599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B8AA289-3F20-4A87-BBDA-90756D19DAB7}" type="datetimeFigureOut">
              <a:rPr lang="hu-HU" smtClean="0"/>
              <a:t>2017. 01. 20.</a:t>
            </a:fld>
            <a:endParaRPr lang="hu-H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8D750-13B2-480F-8843-BD080B722E89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245626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b="1" dirty="0" smtClean="0"/>
              <a:t>MACHINE LEARNING</a:t>
            </a:r>
            <a:endParaRPr lang="hu-HU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b="1" dirty="0" smtClean="0"/>
              <a:t>K-nearest neighbors algorithm</a:t>
            </a:r>
            <a:endParaRPr lang="hu-HU" b="1" dirty="0"/>
          </a:p>
        </p:txBody>
      </p:sp>
    </p:spTree>
    <p:extLst>
      <p:ext uri="{BB962C8B-B14F-4D97-AF65-F5344CB8AC3E}">
        <p14:creationId xmlns:p14="http://schemas.microsoft.com/office/powerpoint/2010/main" val="3710270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12324" y="1680518"/>
            <a:ext cx="770237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649364" y="1223316"/>
            <a:ext cx="0" cy="4106565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745891" y="1223316"/>
            <a:ext cx="0" cy="4147754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81779" y="1223316"/>
            <a:ext cx="0" cy="4098327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4561" y="1223316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ingredients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91345" y="122331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967477" y="1223316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251030" y="1223316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type</a:t>
            </a:r>
            <a:endParaRPr lang="hu-H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218323" y="1953055"/>
            <a:ext cx="6708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a</a:t>
            </a:r>
            <a:r>
              <a:rPr lang="hu-HU" b="1" dirty="0" smtClean="0">
                <a:solidFill>
                  <a:srgbClr val="FFFF00"/>
                </a:solidFill>
              </a:rPr>
              <a:t>pple		     10		           9		         fruit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18323" y="2500871"/>
            <a:ext cx="708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bacon		     1		           4		         protein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3611" y="3002345"/>
            <a:ext cx="6708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banana		     10		           1		         fruit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3611" y="3550161"/>
            <a:ext cx="7608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carrot		     7		           10</a:t>
            </a:r>
            <a:r>
              <a:rPr lang="hu-HU" b="1" dirty="0">
                <a:solidFill>
                  <a:srgbClr val="FFFF00"/>
                </a:solidFill>
              </a:rPr>
              <a:t>	 </a:t>
            </a:r>
            <a:r>
              <a:rPr lang="hu-HU" b="1" dirty="0" smtClean="0">
                <a:solidFill>
                  <a:srgbClr val="FFFF00"/>
                </a:solidFill>
              </a:rPr>
              <a:t>        vegetable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93611" y="4010278"/>
            <a:ext cx="708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cheese		     1		           1		         protein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93611" y="4414785"/>
            <a:ext cx="6691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tomato		     6		           4		         ???</a:t>
            </a:r>
            <a:endParaRPr lang="hu-HU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598140" y="5710704"/>
            <a:ext cx="256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d</a:t>
            </a:r>
            <a:r>
              <a:rPr lang="hu-HU" dirty="0" smtClean="0"/>
              <a:t>ist(tomato,carrot)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3991345" y="5527853"/>
                <a:ext cx="506574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6.083 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91345" y="5527853"/>
                <a:ext cx="5065746" cy="614142"/>
              </a:xfrm>
              <a:prstGeom prst="rect">
                <a:avLst/>
              </a:prstGeom>
              <a:blipFill rotWithShape="0">
                <a:blip r:embed="rId2"/>
                <a:stretch>
                  <a:fillRect r="-1444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282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5232" y="389056"/>
            <a:ext cx="256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d</a:t>
            </a:r>
            <a:r>
              <a:rPr lang="hu-HU" dirty="0" smtClean="0"/>
              <a:t>ist(tomato,carrot)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098437" y="206205"/>
                <a:ext cx="506574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6.083 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437" y="206205"/>
                <a:ext cx="5065746" cy="614142"/>
              </a:xfrm>
              <a:prstGeom prst="rect">
                <a:avLst/>
              </a:prstGeom>
              <a:blipFill rotWithShape="0">
                <a:blip r:embed="rId2"/>
                <a:stretch>
                  <a:fillRect r="-1564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705232" y="1124090"/>
            <a:ext cx="256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dist(tomato,apple)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098437" y="941239"/>
                <a:ext cx="506574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6.403 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437" y="941239"/>
                <a:ext cx="5065746" cy="614142"/>
              </a:xfrm>
              <a:prstGeom prst="rect">
                <a:avLst/>
              </a:prstGeom>
              <a:blipFill rotWithShape="0">
                <a:blip r:embed="rId3"/>
                <a:stretch>
                  <a:fillRect r="-1564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705232" y="1921083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dist(tomato,bacon)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156102" y="1738232"/>
                <a:ext cx="4071884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5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102" y="1738232"/>
                <a:ext cx="4071884" cy="614142"/>
              </a:xfrm>
              <a:prstGeom prst="rect">
                <a:avLst/>
              </a:prstGeom>
              <a:blipFill rotWithShape="0">
                <a:blip r:embed="rId4"/>
                <a:stretch>
                  <a:fillRect r="-2096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705232" y="2655815"/>
            <a:ext cx="2802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dist(tomato,banana)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352110" y="2466948"/>
                <a:ext cx="427065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5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110" y="2466948"/>
                <a:ext cx="4270656" cy="614142"/>
              </a:xfrm>
              <a:prstGeom prst="rect">
                <a:avLst/>
              </a:prstGeom>
              <a:blipFill rotWithShape="0">
                <a:blip r:embed="rId5"/>
                <a:stretch>
                  <a:fillRect r="-2000" b="-240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705232" y="3384531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dist(tomato,cheese)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352110" y="3195664"/>
                <a:ext cx="4568815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5.83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110" y="3195664"/>
                <a:ext cx="4568815" cy="614142"/>
              </a:xfrm>
              <a:prstGeom prst="rect">
                <a:avLst/>
              </a:prstGeom>
              <a:blipFill rotWithShape="0">
                <a:blip r:embed="rId6"/>
                <a:stretch>
                  <a:fillRect r="-1736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2147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05232" y="389056"/>
            <a:ext cx="25651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d</a:t>
            </a:r>
            <a:r>
              <a:rPr lang="hu-HU" dirty="0" smtClean="0"/>
              <a:t>ist(tomato,carrot)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4098437" y="206205"/>
                <a:ext cx="506574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7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10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6.083 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437" y="206205"/>
                <a:ext cx="5065746" cy="614142"/>
              </a:xfrm>
              <a:prstGeom prst="rect">
                <a:avLst/>
              </a:prstGeom>
              <a:blipFill rotWithShape="0">
                <a:blip r:embed="rId2"/>
                <a:stretch>
                  <a:fillRect r="-1564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1705232" y="1124090"/>
            <a:ext cx="25603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dist(tomato,apple)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098437" y="941239"/>
                <a:ext cx="506574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9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6.403 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8437" y="941239"/>
                <a:ext cx="5065746" cy="614142"/>
              </a:xfrm>
              <a:prstGeom prst="rect">
                <a:avLst/>
              </a:prstGeom>
              <a:blipFill rotWithShape="0">
                <a:blip r:embed="rId3"/>
                <a:stretch>
                  <a:fillRect r="-1564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1705232" y="1921083"/>
            <a:ext cx="26468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dist(tomato,bacon)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4156102" y="1738232"/>
                <a:ext cx="4071884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5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102" y="1738232"/>
                <a:ext cx="4071884" cy="614142"/>
              </a:xfrm>
              <a:prstGeom prst="rect">
                <a:avLst/>
              </a:prstGeom>
              <a:blipFill rotWithShape="0">
                <a:blip r:embed="rId4"/>
                <a:stretch>
                  <a:fillRect r="-2096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/>
          <p:cNvSpPr txBox="1"/>
          <p:nvPr/>
        </p:nvSpPr>
        <p:spPr>
          <a:xfrm>
            <a:off x="1705232" y="2655815"/>
            <a:ext cx="2802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dist(tomato,banana)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352110" y="2466948"/>
                <a:ext cx="4270656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10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5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110" y="2466948"/>
                <a:ext cx="4270656" cy="614142"/>
              </a:xfrm>
              <a:prstGeom prst="rect">
                <a:avLst/>
              </a:prstGeom>
              <a:blipFill rotWithShape="0">
                <a:blip r:embed="rId5"/>
                <a:stretch>
                  <a:fillRect r="-2000" b="-24000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1705232" y="3384531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dist(tomato,cheese) = </a:t>
            </a:r>
            <a:endParaRPr lang="hu-HU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/>
              <p:cNvSpPr txBox="1"/>
              <p:nvPr/>
            </p:nvSpPr>
            <p:spPr>
              <a:xfrm>
                <a:off x="4352110" y="3195664"/>
                <a:ext cx="4568815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hu-HU" sz="2800" b="0" i="1" smtClean="0">
                                    <a:solidFill>
                                      <a:schemeClr val="tx2"/>
                                    </a:solidFill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hu-HU" sz="2800" b="0" i="1" smtClean="0">
                                <a:solidFill>
                                  <a:schemeClr val="tx2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sz="2800" dirty="0" smtClean="0">
                    <a:solidFill>
                      <a:schemeClr val="tx2"/>
                    </a:solidFill>
                  </a:rPr>
                  <a:t> </a:t>
                </a:r>
                <a:r>
                  <a:rPr lang="hu-HU" sz="2800" dirty="0" smtClean="0">
                    <a:solidFill>
                      <a:schemeClr val="tx2"/>
                    </a:solidFill>
                  </a:rPr>
                  <a:t>= 5.83</a:t>
                </a:r>
                <a:endParaRPr lang="hu-HU" sz="2800" dirty="0">
                  <a:solidFill>
                    <a:schemeClr val="tx2"/>
                  </a:solidFill>
                </a:endParaRPr>
              </a:p>
            </p:txBody>
          </p:sp>
        </mc:Choice>
        <mc:Fallback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52110" y="3195664"/>
                <a:ext cx="4568815" cy="614142"/>
              </a:xfrm>
              <a:prstGeom prst="rect">
                <a:avLst/>
              </a:prstGeom>
              <a:blipFill rotWithShape="0">
                <a:blip r:embed="rId6"/>
                <a:stretch>
                  <a:fillRect r="-1736" b="-22772"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/>
          <p:cNvSpPr txBox="1"/>
          <p:nvPr/>
        </p:nvSpPr>
        <p:spPr>
          <a:xfrm>
            <a:off x="1118212" y="4234248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k</a:t>
            </a:r>
            <a:r>
              <a:rPr lang="hu-HU" b="1" dirty="0" smtClean="0">
                <a:solidFill>
                  <a:srgbClr val="FFFF00"/>
                </a:solidFill>
              </a:rPr>
              <a:t>=1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471352" y="4234248"/>
            <a:ext cx="6364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</a:t>
            </a:r>
            <a:r>
              <a:rPr lang="hu-HU" dirty="0" smtClean="0"/>
              <a:t>e consider the smallest distance: bacon and banana</a:t>
            </a:r>
            <a:endParaRPr lang="hu-HU" dirty="0"/>
          </a:p>
        </p:txBody>
      </p:sp>
      <p:sp>
        <p:nvSpPr>
          <p:cNvPr id="15" name="TextBox 14"/>
          <p:cNvSpPr txBox="1"/>
          <p:nvPr/>
        </p:nvSpPr>
        <p:spPr>
          <a:xfrm>
            <a:off x="1118212" y="4724594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k=2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71352" y="4724594"/>
            <a:ext cx="66175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</a:t>
            </a:r>
            <a:r>
              <a:rPr lang="hu-HU" dirty="0" smtClean="0"/>
              <a:t>e consider the 2 smallest distances: bacon and banana</a:t>
            </a:r>
          </a:p>
          <a:p>
            <a:r>
              <a:rPr lang="hu-HU" dirty="0"/>
              <a:t>	</a:t>
            </a:r>
            <a:r>
              <a:rPr lang="hu-HU" dirty="0" smtClean="0"/>
              <a:t>50%-50% that tomato is a fruit or a protein</a:t>
            </a:r>
            <a:endParaRPr lang="hu-HU" dirty="0"/>
          </a:p>
        </p:txBody>
      </p:sp>
      <p:sp>
        <p:nvSpPr>
          <p:cNvPr id="17" name="TextBox 16"/>
          <p:cNvSpPr txBox="1"/>
          <p:nvPr/>
        </p:nvSpPr>
        <p:spPr>
          <a:xfrm>
            <a:off x="1118212" y="5466565"/>
            <a:ext cx="587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k=3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471352" y="5466565"/>
            <a:ext cx="75777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/>
              <a:t>w</a:t>
            </a:r>
            <a:r>
              <a:rPr lang="hu-HU" dirty="0" smtClean="0"/>
              <a:t>e consider the 3 smallest distances: bacon, banana and cheese</a:t>
            </a:r>
          </a:p>
          <a:p>
            <a:r>
              <a:rPr lang="hu-HU" dirty="0"/>
              <a:t>	</a:t>
            </a:r>
            <a:r>
              <a:rPr lang="hu-HU" dirty="0" smtClean="0"/>
              <a:t>So tomato appears to be a protein !!!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602321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Choosing k values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Deciding how many neighbors to use for kNN </a:t>
            </a:r>
            <a:r>
              <a:rPr lang="hu-HU" dirty="0" smtClean="0">
                <a:sym typeface="Wingdings" panose="05000000000000000000" pitchFamily="2" charset="2"/>
              </a:rPr>
              <a:t> determines how well the model will generalize and work on other dataset</a:t>
            </a:r>
          </a:p>
          <a:p>
            <a:r>
              <a:rPr lang="hu-HU" b="1" dirty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is small  noisy data or outliers have a huge impact on our classifier ... </a:t>
            </a:r>
            <a:r>
              <a:rPr lang="hu-HU" dirty="0">
                <a:sym typeface="Wingdings" panose="05000000000000000000" pitchFamily="2" charset="2"/>
              </a:rPr>
              <a:t>t</a:t>
            </a:r>
            <a:r>
              <a:rPr lang="hu-HU" dirty="0" smtClean="0">
                <a:sym typeface="Wingdings" panose="05000000000000000000" pitchFamily="2" charset="2"/>
              </a:rPr>
              <a:t>his is called „underfitting”</a:t>
            </a:r>
          </a:p>
          <a:p>
            <a:r>
              <a:rPr lang="hu-HU" b="1" dirty="0">
                <a:sym typeface="Wingdings" panose="05000000000000000000" pitchFamily="2" charset="2"/>
              </a:rPr>
              <a:t>k</a:t>
            </a:r>
            <a:r>
              <a:rPr lang="hu-HU" dirty="0">
                <a:sym typeface="Wingdings" panose="05000000000000000000" pitchFamily="2" charset="2"/>
              </a:rPr>
              <a:t> is </a:t>
            </a:r>
            <a:r>
              <a:rPr lang="hu-HU" dirty="0" smtClean="0">
                <a:sym typeface="Wingdings" panose="05000000000000000000" pitchFamily="2" charset="2"/>
              </a:rPr>
              <a:t>large  the classifier has the tendency to predict the majority class regardless of which neighbors are nearest ... </a:t>
            </a:r>
            <a:r>
              <a:rPr lang="hu-HU" dirty="0">
                <a:sym typeface="Wingdings" panose="05000000000000000000" pitchFamily="2" charset="2"/>
              </a:rPr>
              <a:t>this is called </a:t>
            </a:r>
            <a:r>
              <a:rPr lang="hu-HU" dirty="0" smtClean="0">
                <a:sym typeface="Wingdings" panose="05000000000000000000" pitchFamily="2" charset="2"/>
              </a:rPr>
              <a:t>„overfitting”</a:t>
            </a:r>
            <a:endParaRPr lang="hu-HU" dirty="0"/>
          </a:p>
          <a:p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78330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Lazy learning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Lazy learners does not learn anything !!!</a:t>
            </a:r>
          </a:p>
          <a:p>
            <a:r>
              <a:rPr lang="hu-HU" dirty="0" smtClean="0"/>
              <a:t>We just store the training data: training is very fast (because there is no training at all) BUT making the prediction is rather slow </a:t>
            </a:r>
          </a:p>
          <a:p>
            <a:r>
              <a:rPr lang="hu-HU" b="1" dirty="0" smtClean="0"/>
              <a:t>WE DO NOT BUILD A MODEL !!!</a:t>
            </a:r>
          </a:p>
          <a:p>
            <a:r>
              <a:rPr lang="hu-HU" dirty="0" smtClean="0"/>
              <a:t>This is a non-parametric learning: no parameters are to be learned about the data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583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Applications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Optical character recognition + facial recognition ( images and videos )</a:t>
            </a:r>
          </a:p>
          <a:p>
            <a:r>
              <a:rPr lang="hu-HU" dirty="0" smtClean="0"/>
              <a:t>Recommender systems: whether a person will enjoy a movie or not</a:t>
            </a:r>
          </a:p>
          <a:p>
            <a:r>
              <a:rPr lang="hu-HU" dirty="0" smtClean="0"/>
              <a:t>Identifying patterns in genetic data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20162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u="sng" dirty="0" smtClean="0"/>
              <a:t>K-nearest neighbors classifier</a:t>
            </a:r>
            <a:endParaRPr lang="hu-HU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4293" y="1853248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K-nearest neighbors classifiers can classify examples by assigning them the class of the most similar labeled examples</a:t>
            </a:r>
          </a:p>
          <a:p>
            <a:r>
              <a:rPr lang="hu-HU" dirty="0" smtClean="0"/>
              <a:t>Very simple </a:t>
            </a:r>
            <a:r>
              <a:rPr lang="hu-HU" b="1" dirty="0" smtClean="0"/>
              <a:t>BUT</a:t>
            </a:r>
            <a:r>
              <a:rPr lang="hu-HU" dirty="0" smtClean="0"/>
              <a:t> extremely powerful algorithm !!!</a:t>
            </a:r>
          </a:p>
          <a:p>
            <a:r>
              <a:rPr lang="hu-HU" b="1" dirty="0" smtClean="0"/>
              <a:t>kNN</a:t>
            </a:r>
            <a:r>
              <a:rPr lang="hu-HU" dirty="0" smtClean="0"/>
              <a:t> is well suited for classification tasks where the relationship between the features are very complex and hard to understand</a:t>
            </a:r>
          </a:p>
          <a:p>
            <a:r>
              <a:rPr lang="hu-HU" dirty="0" smtClean="0"/>
              <a:t>We have a training dataset </a:t>
            </a:r>
            <a:r>
              <a:rPr lang="hu-HU" dirty="0" smtClean="0">
                <a:sym typeface="Wingdings" panose="05000000000000000000" pitchFamily="2" charset="2"/>
              </a:rPr>
              <a:t> examples that are classified into several categories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We have a new example: (with the same number of features as the training data)  </a:t>
            </a:r>
            <a:r>
              <a:rPr lang="hu-HU" b="1" dirty="0" smtClean="0">
                <a:sym typeface="Wingdings" panose="05000000000000000000" pitchFamily="2" charset="2"/>
              </a:rPr>
              <a:t>kNN</a:t>
            </a:r>
            <a:r>
              <a:rPr lang="hu-HU" dirty="0" smtClean="0">
                <a:sym typeface="Wingdings" panose="05000000000000000000" pitchFamily="2" charset="2"/>
              </a:rPr>
              <a:t> algorithm identifies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elements in the training dataset that are the „nearest” in similarity</a:t>
            </a:r>
          </a:p>
          <a:p>
            <a:r>
              <a:rPr lang="hu-HU" dirty="0" smtClean="0">
                <a:sym typeface="Wingdings" panose="05000000000000000000" pitchFamily="2" charset="2"/>
              </a:rPr>
              <a:t>The unlabeled test example is assigned to the class of the majority of the </a:t>
            </a:r>
            <a:r>
              <a:rPr lang="hu-HU" b="1" dirty="0" smtClean="0">
                <a:sym typeface="Wingdings" panose="05000000000000000000" pitchFamily="2" charset="2"/>
              </a:rPr>
              <a:t>k</a:t>
            </a:r>
            <a:r>
              <a:rPr lang="hu-HU" dirty="0" smtClean="0">
                <a:sym typeface="Wingdings" panose="05000000000000000000" pitchFamily="2" charset="2"/>
              </a:rPr>
              <a:t> nearest neighbors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269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12324" y="1680518"/>
            <a:ext cx="770237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649364" y="1223316"/>
            <a:ext cx="0" cy="46626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745891" y="1223316"/>
            <a:ext cx="0" cy="46626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81779" y="1223316"/>
            <a:ext cx="0" cy="46626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4561" y="1223316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ingredients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91345" y="122331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967477" y="1223316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251030" y="1223316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type</a:t>
            </a:r>
            <a:endParaRPr lang="hu-H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218323" y="1953055"/>
            <a:ext cx="6708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a</a:t>
            </a:r>
            <a:r>
              <a:rPr lang="hu-HU" b="1" dirty="0" smtClean="0">
                <a:solidFill>
                  <a:srgbClr val="FFFF00"/>
                </a:solidFill>
              </a:rPr>
              <a:t>pple		     10		           9		         fruit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18323" y="2500871"/>
            <a:ext cx="708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bacon		     1		           4		         protein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3611" y="3002345"/>
            <a:ext cx="6708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banana		     10		           1		         fruit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3611" y="3550161"/>
            <a:ext cx="7608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carrot		     7		           10</a:t>
            </a:r>
            <a:r>
              <a:rPr lang="hu-HU" b="1" dirty="0">
                <a:solidFill>
                  <a:srgbClr val="FFFF00"/>
                </a:solidFill>
              </a:rPr>
              <a:t>	 </a:t>
            </a:r>
            <a:r>
              <a:rPr lang="hu-HU" b="1" dirty="0" smtClean="0">
                <a:solidFill>
                  <a:srgbClr val="FFFF00"/>
                </a:solidFill>
              </a:rPr>
              <a:t>        vegetable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93611" y="4010278"/>
            <a:ext cx="708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cheese		     1		           1		         protein</a:t>
            </a:r>
            <a:endParaRPr lang="hu-HU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954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/>
        </p:nvCxnSpPr>
        <p:spPr>
          <a:xfrm>
            <a:off x="1812324" y="1680518"/>
            <a:ext cx="7702378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649364" y="1223316"/>
            <a:ext cx="0" cy="46626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745891" y="1223316"/>
            <a:ext cx="0" cy="46626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7681779" y="1223316"/>
            <a:ext cx="0" cy="466261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024561" y="1223316"/>
            <a:ext cx="1412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ingredients</a:t>
            </a:r>
            <a:endParaRPr lang="hu-H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991345" y="1223316"/>
            <a:ext cx="1317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5967477" y="1223316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251030" y="1223316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type</a:t>
            </a:r>
            <a:endParaRPr lang="hu-HU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218323" y="1953055"/>
            <a:ext cx="6708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>
                <a:solidFill>
                  <a:srgbClr val="FFFF00"/>
                </a:solidFill>
              </a:rPr>
              <a:t>a</a:t>
            </a:r>
            <a:r>
              <a:rPr lang="hu-HU" b="1" dirty="0" smtClean="0">
                <a:solidFill>
                  <a:srgbClr val="FFFF00"/>
                </a:solidFill>
              </a:rPr>
              <a:t>pple		     10		           9		         fruit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218323" y="2500871"/>
            <a:ext cx="708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bacon		     1		           4		         protein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193611" y="3002345"/>
            <a:ext cx="67088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banana		     10		           1		         fruit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93611" y="3550161"/>
            <a:ext cx="76081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carrot		     7		           10</a:t>
            </a:r>
            <a:r>
              <a:rPr lang="hu-HU" b="1" dirty="0">
                <a:solidFill>
                  <a:srgbClr val="FFFF00"/>
                </a:solidFill>
              </a:rPr>
              <a:t>	 </a:t>
            </a:r>
            <a:r>
              <a:rPr lang="hu-HU" b="1" dirty="0" smtClean="0">
                <a:solidFill>
                  <a:srgbClr val="FFFF00"/>
                </a:solidFill>
              </a:rPr>
              <a:t>        vegetable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93611" y="4010278"/>
            <a:ext cx="70855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rgbClr val="FFFF00"/>
                </a:solidFill>
              </a:rPr>
              <a:t>cheese		     1		           1		         protein</a:t>
            </a:r>
            <a:endParaRPr lang="hu-HU" b="1" dirty="0">
              <a:solidFill>
                <a:srgbClr val="FFFF00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193611" y="4414785"/>
            <a:ext cx="66912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tomato		     6		           4		         ???</a:t>
            </a:r>
            <a:endParaRPr lang="hu-HU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963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718486" y="1087395"/>
            <a:ext cx="0" cy="5041557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356021" y="5782962"/>
            <a:ext cx="6804455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63311" y="7180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224965" y="5598296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0" name="Oval 9"/>
          <p:cNvSpPr/>
          <p:nvPr/>
        </p:nvSpPr>
        <p:spPr>
          <a:xfrm>
            <a:off x="3407758" y="2454876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906147" y="1964725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719370" y="2512541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50078" y="4652320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982980" y="4915930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671368" y="4388710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4455318" y="4915930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3275953" y="5184689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extBox 17"/>
          <p:cNvSpPr txBox="1"/>
          <p:nvPr/>
        </p:nvSpPr>
        <p:spPr>
          <a:xfrm>
            <a:off x="3789631" y="219092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carrot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60531" y="2712650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cucumber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6424615" y="2783357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apple</a:t>
            </a:r>
            <a:endParaRPr lang="hu-HU" dirty="0"/>
          </a:p>
        </p:txBody>
      </p:sp>
      <p:sp>
        <p:nvSpPr>
          <p:cNvPr id="21" name="TextBox 20"/>
          <p:cNvSpPr txBox="1"/>
          <p:nvPr/>
        </p:nvSpPr>
        <p:spPr>
          <a:xfrm>
            <a:off x="3376613" y="4617651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bacon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966466" y="5373129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cheese</a:t>
            </a:r>
            <a:endParaRPr lang="hu-HU" dirty="0"/>
          </a:p>
        </p:txBody>
      </p:sp>
      <p:sp>
        <p:nvSpPr>
          <p:cNvPr id="23" name="TextBox 22"/>
          <p:cNvSpPr txBox="1"/>
          <p:nvPr/>
        </p:nvSpPr>
        <p:spPr>
          <a:xfrm>
            <a:off x="4352383" y="5180911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fish</a:t>
            </a:r>
            <a:endParaRPr lang="hu-HU" dirty="0"/>
          </a:p>
        </p:txBody>
      </p:sp>
      <p:sp>
        <p:nvSpPr>
          <p:cNvPr id="24" name="TextBox 23"/>
          <p:cNvSpPr txBox="1"/>
          <p:nvPr/>
        </p:nvSpPr>
        <p:spPr>
          <a:xfrm>
            <a:off x="5788495" y="4863069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orange</a:t>
            </a:r>
            <a:endParaRPr lang="hu-HU" dirty="0"/>
          </a:p>
        </p:txBody>
      </p:sp>
      <p:sp>
        <p:nvSpPr>
          <p:cNvPr id="25" name="TextBox 24"/>
          <p:cNvSpPr txBox="1"/>
          <p:nvPr/>
        </p:nvSpPr>
        <p:spPr>
          <a:xfrm>
            <a:off x="6880070" y="517061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banana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06287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718486" y="1087395"/>
            <a:ext cx="0" cy="5041557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356021" y="5782962"/>
            <a:ext cx="6804455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63311" y="7180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224965" y="5598296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0" name="Oval 9"/>
          <p:cNvSpPr/>
          <p:nvPr/>
        </p:nvSpPr>
        <p:spPr>
          <a:xfrm>
            <a:off x="3407758" y="2454876"/>
            <a:ext cx="263610" cy="26361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906147" y="1964725"/>
            <a:ext cx="263610" cy="26361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719370" y="2512541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50078" y="4652320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982980" y="4915930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671368" y="4388710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4455318" y="4915930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3275953" y="5184689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extBox 17"/>
          <p:cNvSpPr txBox="1"/>
          <p:nvPr/>
        </p:nvSpPr>
        <p:spPr>
          <a:xfrm>
            <a:off x="3789631" y="219092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carrot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60531" y="2712650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cucumber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6424615" y="2783357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apple</a:t>
            </a:r>
            <a:endParaRPr lang="hu-HU" dirty="0"/>
          </a:p>
        </p:txBody>
      </p:sp>
      <p:sp>
        <p:nvSpPr>
          <p:cNvPr id="21" name="TextBox 20"/>
          <p:cNvSpPr txBox="1"/>
          <p:nvPr/>
        </p:nvSpPr>
        <p:spPr>
          <a:xfrm>
            <a:off x="3376613" y="4617651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bacon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966466" y="5373129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cheese</a:t>
            </a:r>
            <a:endParaRPr lang="hu-HU" dirty="0"/>
          </a:p>
        </p:txBody>
      </p:sp>
      <p:sp>
        <p:nvSpPr>
          <p:cNvPr id="23" name="TextBox 22"/>
          <p:cNvSpPr txBox="1"/>
          <p:nvPr/>
        </p:nvSpPr>
        <p:spPr>
          <a:xfrm>
            <a:off x="4352383" y="5180911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fish</a:t>
            </a:r>
            <a:endParaRPr lang="hu-HU" dirty="0"/>
          </a:p>
        </p:txBody>
      </p:sp>
      <p:sp>
        <p:nvSpPr>
          <p:cNvPr id="24" name="TextBox 23"/>
          <p:cNvSpPr txBox="1"/>
          <p:nvPr/>
        </p:nvSpPr>
        <p:spPr>
          <a:xfrm>
            <a:off x="5788495" y="4863069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orange</a:t>
            </a:r>
            <a:endParaRPr lang="hu-HU" dirty="0"/>
          </a:p>
        </p:txBody>
      </p:sp>
      <p:sp>
        <p:nvSpPr>
          <p:cNvPr id="25" name="TextBox 24"/>
          <p:cNvSpPr txBox="1"/>
          <p:nvPr/>
        </p:nvSpPr>
        <p:spPr>
          <a:xfrm>
            <a:off x="6880070" y="517061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banana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842710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718486" y="1087395"/>
            <a:ext cx="0" cy="5041557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356021" y="5782962"/>
            <a:ext cx="6804455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63311" y="7180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224965" y="5598296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0" name="Oval 9"/>
          <p:cNvSpPr/>
          <p:nvPr/>
        </p:nvSpPr>
        <p:spPr>
          <a:xfrm>
            <a:off x="3407758" y="2454876"/>
            <a:ext cx="263610" cy="26361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906147" y="1964725"/>
            <a:ext cx="263610" cy="26361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719370" y="2512541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50078" y="4652320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982980" y="4915930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671368" y="4388710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4455318" y="4915930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3275953" y="5184689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extBox 17"/>
          <p:cNvSpPr txBox="1"/>
          <p:nvPr/>
        </p:nvSpPr>
        <p:spPr>
          <a:xfrm>
            <a:off x="3789631" y="219092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carrot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60531" y="2712650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cucumber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6424615" y="2783357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apple</a:t>
            </a:r>
            <a:endParaRPr lang="hu-HU" dirty="0"/>
          </a:p>
        </p:txBody>
      </p:sp>
      <p:sp>
        <p:nvSpPr>
          <p:cNvPr id="21" name="TextBox 20"/>
          <p:cNvSpPr txBox="1"/>
          <p:nvPr/>
        </p:nvSpPr>
        <p:spPr>
          <a:xfrm>
            <a:off x="3376613" y="4617651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bacon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966466" y="5373129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cheese</a:t>
            </a:r>
            <a:endParaRPr lang="hu-HU" dirty="0"/>
          </a:p>
        </p:txBody>
      </p:sp>
      <p:sp>
        <p:nvSpPr>
          <p:cNvPr id="23" name="TextBox 22"/>
          <p:cNvSpPr txBox="1"/>
          <p:nvPr/>
        </p:nvSpPr>
        <p:spPr>
          <a:xfrm>
            <a:off x="4352383" y="5180911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fish</a:t>
            </a:r>
            <a:endParaRPr lang="hu-HU" dirty="0"/>
          </a:p>
        </p:txBody>
      </p:sp>
      <p:sp>
        <p:nvSpPr>
          <p:cNvPr id="24" name="TextBox 23"/>
          <p:cNvSpPr txBox="1"/>
          <p:nvPr/>
        </p:nvSpPr>
        <p:spPr>
          <a:xfrm>
            <a:off x="5788495" y="4863069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orange</a:t>
            </a:r>
            <a:endParaRPr lang="hu-HU" dirty="0"/>
          </a:p>
        </p:txBody>
      </p:sp>
      <p:sp>
        <p:nvSpPr>
          <p:cNvPr id="25" name="TextBox 24"/>
          <p:cNvSpPr txBox="1"/>
          <p:nvPr/>
        </p:nvSpPr>
        <p:spPr>
          <a:xfrm>
            <a:off x="6880070" y="517061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banana</a:t>
            </a:r>
            <a:endParaRPr lang="hu-HU" dirty="0"/>
          </a:p>
        </p:txBody>
      </p:sp>
      <p:sp>
        <p:nvSpPr>
          <p:cNvPr id="26" name="Oval 25"/>
          <p:cNvSpPr/>
          <p:nvPr/>
        </p:nvSpPr>
        <p:spPr>
          <a:xfrm>
            <a:off x="5181259" y="3301311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extBox 26"/>
          <p:cNvSpPr txBox="1"/>
          <p:nvPr/>
        </p:nvSpPr>
        <p:spPr>
          <a:xfrm>
            <a:off x="4771870" y="3564921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tomato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159321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Arrow Connector 4"/>
          <p:cNvCxnSpPr/>
          <p:nvPr/>
        </p:nvCxnSpPr>
        <p:spPr>
          <a:xfrm flipV="1">
            <a:off x="2718486" y="1087395"/>
            <a:ext cx="0" cy="5041557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2356021" y="5782962"/>
            <a:ext cx="6804455" cy="0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963311" y="718063"/>
            <a:ext cx="15103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crunchiness</a:t>
            </a:r>
            <a:endParaRPr lang="hu-HU" b="1" dirty="0"/>
          </a:p>
        </p:txBody>
      </p:sp>
      <p:sp>
        <p:nvSpPr>
          <p:cNvPr id="9" name="TextBox 8"/>
          <p:cNvSpPr txBox="1"/>
          <p:nvPr/>
        </p:nvSpPr>
        <p:spPr>
          <a:xfrm>
            <a:off x="9224965" y="5598296"/>
            <a:ext cx="1321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b="1" dirty="0" smtClean="0"/>
              <a:t>sweetness</a:t>
            </a:r>
            <a:endParaRPr lang="hu-HU" b="1" dirty="0"/>
          </a:p>
        </p:txBody>
      </p:sp>
      <p:sp>
        <p:nvSpPr>
          <p:cNvPr id="10" name="Oval 9"/>
          <p:cNvSpPr/>
          <p:nvPr/>
        </p:nvSpPr>
        <p:spPr>
          <a:xfrm>
            <a:off x="3407758" y="2454876"/>
            <a:ext cx="263610" cy="26361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1" name="Oval 10"/>
          <p:cNvSpPr/>
          <p:nvPr/>
        </p:nvSpPr>
        <p:spPr>
          <a:xfrm>
            <a:off x="3906147" y="1964725"/>
            <a:ext cx="263610" cy="263610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2" name="Oval 11"/>
          <p:cNvSpPr/>
          <p:nvPr/>
        </p:nvSpPr>
        <p:spPr>
          <a:xfrm>
            <a:off x="6719370" y="2512541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3" name="Oval 12"/>
          <p:cNvSpPr/>
          <p:nvPr/>
        </p:nvSpPr>
        <p:spPr>
          <a:xfrm>
            <a:off x="6350078" y="4652320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4" name="Oval 13"/>
          <p:cNvSpPr/>
          <p:nvPr/>
        </p:nvSpPr>
        <p:spPr>
          <a:xfrm>
            <a:off x="6982980" y="4915930"/>
            <a:ext cx="263610" cy="263610"/>
          </a:xfrm>
          <a:prstGeom prst="ellipse">
            <a:avLst/>
          </a:pr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5" name="Oval 14"/>
          <p:cNvSpPr/>
          <p:nvPr/>
        </p:nvSpPr>
        <p:spPr>
          <a:xfrm>
            <a:off x="3671368" y="4388710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6" name="Oval 15"/>
          <p:cNvSpPr/>
          <p:nvPr/>
        </p:nvSpPr>
        <p:spPr>
          <a:xfrm>
            <a:off x="4455318" y="4915930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7" name="Oval 16"/>
          <p:cNvSpPr/>
          <p:nvPr/>
        </p:nvSpPr>
        <p:spPr>
          <a:xfrm>
            <a:off x="3275953" y="5184689"/>
            <a:ext cx="263610" cy="263610"/>
          </a:xfrm>
          <a:prstGeom prst="ellipse">
            <a:avLst/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18" name="TextBox 17"/>
          <p:cNvSpPr txBox="1"/>
          <p:nvPr/>
        </p:nvSpPr>
        <p:spPr>
          <a:xfrm>
            <a:off x="3789631" y="2190921"/>
            <a:ext cx="8579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carrot</a:t>
            </a:r>
            <a:endParaRPr lang="hu-HU" dirty="0"/>
          </a:p>
        </p:txBody>
      </p:sp>
      <p:sp>
        <p:nvSpPr>
          <p:cNvPr id="19" name="TextBox 18"/>
          <p:cNvSpPr txBox="1"/>
          <p:nvPr/>
        </p:nvSpPr>
        <p:spPr>
          <a:xfrm>
            <a:off x="2860531" y="2712650"/>
            <a:ext cx="13580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cucumber</a:t>
            </a:r>
            <a:endParaRPr lang="hu-HU" dirty="0"/>
          </a:p>
        </p:txBody>
      </p:sp>
      <p:sp>
        <p:nvSpPr>
          <p:cNvPr id="20" name="TextBox 19"/>
          <p:cNvSpPr txBox="1"/>
          <p:nvPr/>
        </p:nvSpPr>
        <p:spPr>
          <a:xfrm>
            <a:off x="6424615" y="2783357"/>
            <a:ext cx="8531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apple</a:t>
            </a:r>
            <a:endParaRPr lang="hu-HU" dirty="0"/>
          </a:p>
        </p:txBody>
      </p:sp>
      <p:sp>
        <p:nvSpPr>
          <p:cNvPr id="21" name="TextBox 20"/>
          <p:cNvSpPr txBox="1"/>
          <p:nvPr/>
        </p:nvSpPr>
        <p:spPr>
          <a:xfrm>
            <a:off x="3376613" y="4617651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bacon</a:t>
            </a:r>
            <a:endParaRPr lang="hu-HU" dirty="0"/>
          </a:p>
        </p:txBody>
      </p:sp>
      <p:sp>
        <p:nvSpPr>
          <p:cNvPr id="22" name="TextBox 21"/>
          <p:cNvSpPr txBox="1"/>
          <p:nvPr/>
        </p:nvSpPr>
        <p:spPr>
          <a:xfrm>
            <a:off x="2966466" y="5373129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cheese</a:t>
            </a:r>
            <a:endParaRPr lang="hu-HU" dirty="0"/>
          </a:p>
        </p:txBody>
      </p:sp>
      <p:sp>
        <p:nvSpPr>
          <p:cNvPr id="23" name="TextBox 22"/>
          <p:cNvSpPr txBox="1"/>
          <p:nvPr/>
        </p:nvSpPr>
        <p:spPr>
          <a:xfrm>
            <a:off x="4352383" y="5180911"/>
            <a:ext cx="534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fish</a:t>
            </a:r>
            <a:endParaRPr lang="hu-HU" dirty="0"/>
          </a:p>
        </p:txBody>
      </p:sp>
      <p:sp>
        <p:nvSpPr>
          <p:cNvPr id="24" name="TextBox 23"/>
          <p:cNvSpPr txBox="1"/>
          <p:nvPr/>
        </p:nvSpPr>
        <p:spPr>
          <a:xfrm>
            <a:off x="5788495" y="4863069"/>
            <a:ext cx="10086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orange</a:t>
            </a:r>
            <a:endParaRPr lang="hu-HU" dirty="0"/>
          </a:p>
        </p:txBody>
      </p:sp>
      <p:sp>
        <p:nvSpPr>
          <p:cNvPr id="25" name="TextBox 24"/>
          <p:cNvSpPr txBox="1"/>
          <p:nvPr/>
        </p:nvSpPr>
        <p:spPr>
          <a:xfrm>
            <a:off x="6880070" y="5170612"/>
            <a:ext cx="10951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banana</a:t>
            </a:r>
            <a:endParaRPr lang="hu-HU" dirty="0"/>
          </a:p>
        </p:txBody>
      </p:sp>
      <p:sp>
        <p:nvSpPr>
          <p:cNvPr id="26" name="Oval 25"/>
          <p:cNvSpPr/>
          <p:nvPr/>
        </p:nvSpPr>
        <p:spPr>
          <a:xfrm>
            <a:off x="5181259" y="3301311"/>
            <a:ext cx="263610" cy="263610"/>
          </a:xfrm>
          <a:prstGeom prst="ellipse">
            <a:avLst/>
          </a:prstGeom>
          <a:solidFill>
            <a:schemeClr val="tx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27" name="TextBox 26"/>
          <p:cNvSpPr txBox="1"/>
          <p:nvPr/>
        </p:nvSpPr>
        <p:spPr>
          <a:xfrm>
            <a:off x="4771870" y="3564921"/>
            <a:ext cx="10166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tomato</a:t>
            </a:r>
            <a:endParaRPr lang="hu-HU" dirty="0"/>
          </a:p>
        </p:txBody>
      </p:sp>
      <p:sp>
        <p:nvSpPr>
          <p:cNvPr id="2" name="TextBox 1"/>
          <p:cNvSpPr txBox="1"/>
          <p:nvPr/>
        </p:nvSpPr>
        <p:spPr>
          <a:xfrm>
            <a:off x="4647558" y="749300"/>
            <a:ext cx="4716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dirty="0" smtClean="0"/>
              <a:t>We need a distance-function to be able</a:t>
            </a:r>
          </a:p>
          <a:p>
            <a:r>
              <a:rPr lang="hu-HU" dirty="0"/>
              <a:t>	</a:t>
            </a:r>
            <a:r>
              <a:rPr lang="hu-HU" dirty="0" smtClean="0"/>
              <a:t>to classify tomato !!!	</a:t>
            </a:r>
          </a:p>
          <a:p>
            <a:r>
              <a:rPr lang="hu-HU" dirty="0"/>
              <a:t>	</a:t>
            </a:r>
            <a:r>
              <a:rPr lang="hu-HU" dirty="0" smtClean="0"/>
              <a:t>	~ eclidean-distance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62920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962217" y="3027080"/>
            <a:ext cx="1973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dirty="0">
                <a:solidFill>
                  <a:srgbClr val="FFFF00"/>
                </a:solidFill>
              </a:rPr>
              <a:t>d</a:t>
            </a:r>
            <a:r>
              <a:rPr lang="hu-HU" sz="2800" b="1" dirty="0" smtClean="0">
                <a:solidFill>
                  <a:srgbClr val="FFFF00"/>
                </a:solidFill>
              </a:rPr>
              <a:t>ist(x,y) = </a:t>
            </a:r>
            <a:endParaRPr lang="hu-HU" sz="28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3789489" y="2964873"/>
                <a:ext cx="6132448" cy="61414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hu-HU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sSup>
                              <m:sSupPr>
                                <m:ctrlP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𝒙</m:t>
                                </m:r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𝒚</m:t>
                                </m:r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)</m:t>
                                </m:r>
                              </m:e>
                              <m:sup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)</m:t>
                            </m:r>
                          </m:e>
                          <m:sup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hu-HU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hu-HU" sz="2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…</m:t>
                        </m:r>
                        <m:sSup>
                          <m:sSupPr>
                            <m:ctrlP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+(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𝒙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𝒚</m:t>
                            </m:r>
                            <m:r>
                              <a:rPr lang="hu-HU" sz="2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 )</m:t>
                            </m:r>
                          </m:e>
                          <m:sup>
                            <m:eqArr>
                              <m:eqArrPr>
                                <m:ctrlP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eqArrPr>
                              <m:e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e>
                              <m:e>
                                <m:r>
                                  <a:rPr lang="hu-HU" sz="2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 </m:t>
                                </m:r>
                              </m:e>
                            </m:eqArr>
                          </m:sup>
                        </m:sSup>
                      </m:e>
                    </m:rad>
                  </m:oMath>
                </a14:m>
                <a:r>
                  <a:rPr lang="hu-HU" sz="2800" b="1" dirty="0" smtClean="0">
                    <a:solidFill>
                      <a:srgbClr val="FFFF00"/>
                    </a:solidFill>
                  </a:rPr>
                  <a:t> </a:t>
                </a:r>
                <a:endParaRPr lang="hu-HU" sz="2800" b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89489" y="2964873"/>
                <a:ext cx="6132448" cy="61414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hu-H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4547286" y="3349551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FF00"/>
                </a:solidFill>
              </a:rPr>
              <a:t>1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140134" y="337723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FF00"/>
                </a:solidFill>
              </a:rPr>
              <a:t>1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01630" y="335631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FF00"/>
                </a:solidFill>
              </a:rPr>
              <a:t>2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71936" y="3356310"/>
            <a:ext cx="30008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FF00"/>
                </a:solidFill>
              </a:rPr>
              <a:t>2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545956" y="3288690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FF00"/>
                </a:solidFill>
              </a:rPr>
              <a:t>n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116262" y="3292483"/>
            <a:ext cx="308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b="1" dirty="0" smtClean="0">
                <a:solidFill>
                  <a:srgbClr val="FFFF00"/>
                </a:solidFill>
              </a:rPr>
              <a:t>n</a:t>
            </a:r>
            <a:endParaRPr lang="hu-HU" sz="1600" b="1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05604" y="518983"/>
            <a:ext cx="355738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2800" b="1" u="sng" dirty="0" smtClean="0"/>
              <a:t>Euclidean-distance</a:t>
            </a:r>
            <a:endParaRPr lang="hu-HU" sz="2800" b="1" u="sng" dirty="0"/>
          </a:p>
        </p:txBody>
      </p:sp>
    </p:spTree>
    <p:extLst>
      <p:ext uri="{BB962C8B-B14F-4D97-AF65-F5344CB8AC3E}">
        <p14:creationId xmlns:p14="http://schemas.microsoft.com/office/powerpoint/2010/main" val="394720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1797</TotalTime>
  <Words>433</Words>
  <Application>Microsoft Office PowerPoint</Application>
  <PresentationFormat>Widescreen</PresentationFormat>
  <Paragraphs>135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Cambria Math</vt:lpstr>
      <vt:lpstr>Century Gothic</vt:lpstr>
      <vt:lpstr>Wingdings</vt:lpstr>
      <vt:lpstr>Wingdings 3</vt:lpstr>
      <vt:lpstr>Ion</vt:lpstr>
      <vt:lpstr>MACHINE LEARNING</vt:lpstr>
      <vt:lpstr>K-nearest neighbors classifier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Choosing k values</vt:lpstr>
      <vt:lpstr>Lazy learning</vt:lpstr>
      <vt:lpstr>Applications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MACHINE LEARNING</dc:title>
  <dc:creator>User</dc:creator>
  <cp:lastModifiedBy>User</cp:lastModifiedBy>
  <cp:revision>73</cp:revision>
  <dcterms:created xsi:type="dcterms:W3CDTF">2015-07-13T08:53:10Z</dcterms:created>
  <dcterms:modified xsi:type="dcterms:W3CDTF">2017-01-20T11:45:41Z</dcterms:modified>
</cp:coreProperties>
</file>